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8" r:id="rId2"/>
    <p:sldId id="266" r:id="rId3"/>
    <p:sldId id="261" r:id="rId4"/>
    <p:sldId id="262" r:id="rId5"/>
    <p:sldId id="263" r:id="rId6"/>
    <p:sldId id="265" r:id="rId7"/>
    <p:sldId id="276" r:id="rId8"/>
    <p:sldId id="267" r:id="rId9"/>
    <p:sldId id="268" r:id="rId10"/>
    <p:sldId id="271" r:id="rId11"/>
    <p:sldId id="270" r:id="rId12"/>
    <p:sldId id="272" r:id="rId13"/>
    <p:sldId id="273" r:id="rId14"/>
    <p:sldId id="275" r:id="rId15"/>
    <p:sldId id="277" r:id="rId16"/>
    <p:sldId id="278" r:id="rId17"/>
    <p:sldId id="279" r:id="rId18"/>
    <p:sldId id="280" r:id="rId19"/>
    <p:sldId id="274" r:id="rId20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18"/>
    <p:restoredTop sz="93913" autoAdjust="0"/>
  </p:normalViewPr>
  <p:slideViewPr>
    <p:cSldViewPr>
      <p:cViewPr varScale="1">
        <p:scale>
          <a:sx n="88" d="100"/>
          <a:sy n="88" d="100"/>
        </p:scale>
        <p:origin x="94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7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4" y="6408737"/>
            <a:ext cx="3876674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88912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5/5/26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EFA97-4728-A549-90D5-77AE2A51E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Postulate of Relativity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7D96E-2F9D-AE4E-97BA-5C06FC957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chemeClr val="accent2"/>
                </a:solidFill>
              </a:rPr>
              <a:t>laws of physics </a:t>
            </a:r>
            <a:r>
              <a:rPr lang="en-US" dirty="0"/>
              <a:t>are the </a:t>
            </a:r>
            <a:r>
              <a:rPr lang="en-US" dirty="0">
                <a:solidFill>
                  <a:schemeClr val="accent2"/>
                </a:solidFill>
              </a:rPr>
              <a:t>same</a:t>
            </a:r>
            <a:r>
              <a:rPr lang="en-US" dirty="0"/>
              <a:t> in all inertial frames of reference</a:t>
            </a:r>
          </a:p>
          <a:p>
            <a:r>
              <a:rPr lang="en-US" dirty="0"/>
              <a:t>This requires the </a:t>
            </a:r>
            <a:r>
              <a:rPr lang="en-US" dirty="0">
                <a:solidFill>
                  <a:schemeClr val="accent6"/>
                </a:solidFill>
              </a:rPr>
              <a:t>speed of light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chemeClr val="accent2"/>
                </a:solidFill>
              </a:rPr>
              <a:t>c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to be the </a:t>
            </a:r>
            <a:r>
              <a:rPr lang="en-US" dirty="0">
                <a:solidFill>
                  <a:schemeClr val="accent2"/>
                </a:solidFill>
              </a:rPr>
              <a:t>same</a:t>
            </a:r>
            <a:r>
              <a:rPr lang="en-US" dirty="0"/>
              <a:t> for all observers</a:t>
            </a:r>
          </a:p>
        </p:txBody>
      </p:sp>
    </p:spTree>
    <p:extLst>
      <p:ext uri="{BB962C8B-B14F-4D97-AF65-F5344CB8AC3E}">
        <p14:creationId xmlns:p14="http://schemas.microsoft.com/office/powerpoint/2010/main" val="10672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13E855C-EC1A-D04D-9299-1DE83544C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 frame </a:t>
            </a:r>
            <a:r>
              <a:rPr lang="en-US" altLang="en-US" i="1"/>
              <a:t>S'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B7D88-6297-7640-9CE6-36545C464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057400"/>
          </a:xfrm>
        </p:spPr>
        <p:txBody>
          <a:bodyPr/>
          <a:lstStyle/>
          <a:p>
            <a:r>
              <a:rPr lang="en-US" altLang="en-US"/>
              <a:t>Light travel distance 2</a:t>
            </a:r>
            <a:r>
              <a:rPr lang="en-US" altLang="en-US" i="1"/>
              <a:t>l</a:t>
            </a:r>
            <a:r>
              <a:rPr lang="en-US" altLang="en-US" baseline="-25000"/>
              <a:t>0</a:t>
            </a:r>
          </a:p>
          <a:p>
            <a:r>
              <a:rPr lang="en-US" altLang="en-US"/>
              <a:t>Reflection time </a:t>
            </a:r>
            <a:r>
              <a:rPr lang="en-US" altLang="en-US" i="1"/>
              <a:t>t</a:t>
            </a:r>
            <a:r>
              <a:rPr lang="en-US" altLang="en-US" baseline="-25000"/>
              <a:t>1</a:t>
            </a:r>
            <a:r>
              <a:rPr lang="en-US" altLang="en-US" i="1"/>
              <a:t>'</a:t>
            </a:r>
            <a:r>
              <a:rPr lang="en-US" altLang="en-US"/>
              <a:t> = </a:t>
            </a:r>
            <a:r>
              <a:rPr lang="en-US" altLang="en-US" i="1"/>
              <a:t>l</a:t>
            </a:r>
            <a:r>
              <a:rPr lang="en-US" altLang="en-US" baseline="-25000"/>
              <a:t>0</a:t>
            </a:r>
            <a:r>
              <a:rPr lang="en-US" altLang="en-US"/>
              <a:t>/</a:t>
            </a:r>
            <a:r>
              <a:rPr lang="en-US" altLang="en-US" i="1"/>
              <a:t>c</a:t>
            </a:r>
          </a:p>
          <a:p>
            <a:r>
              <a:rPr lang="en-US" altLang="en-US"/>
              <a:t>Detection time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  <a:r>
              <a:rPr lang="en-US" altLang="en-US" i="1"/>
              <a:t>'</a:t>
            </a:r>
            <a:r>
              <a:rPr lang="en-US" altLang="en-US"/>
              <a:t> = 2</a:t>
            </a:r>
            <a:r>
              <a:rPr lang="en-US" altLang="en-US" i="1"/>
              <a:t>l</a:t>
            </a:r>
            <a:r>
              <a:rPr lang="en-US" altLang="en-US" baseline="-25000"/>
              <a:t>0</a:t>
            </a:r>
            <a:r>
              <a:rPr lang="en-US" altLang="en-US"/>
              <a:t>/</a:t>
            </a:r>
            <a:r>
              <a:rPr lang="en-US" altLang="en-US" i="1"/>
              <a:t>c</a:t>
            </a:r>
          </a:p>
        </p:txBody>
      </p:sp>
      <p:grpSp>
        <p:nvGrpSpPr>
          <p:cNvPr id="16388" name="Group 6">
            <a:extLst>
              <a:ext uri="{FF2B5EF4-FFF2-40B4-BE49-F238E27FC236}">
                <a16:creationId xmlns:a16="http://schemas.microsoft.com/office/drawing/2014/main" id="{7345809F-2057-5140-B3DF-6A9FDEF8B4BB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1752600"/>
            <a:ext cx="3810000" cy="1600200"/>
            <a:chOff x="1680" y="1852"/>
            <a:chExt cx="2400" cy="1008"/>
          </a:xfrm>
        </p:grpSpPr>
        <p:sp>
          <p:nvSpPr>
            <p:cNvPr id="16394" name="Rectangle 7">
              <a:extLst>
                <a:ext uri="{FF2B5EF4-FFF2-40B4-BE49-F238E27FC236}">
                  <a16:creationId xmlns:a16="http://schemas.microsoft.com/office/drawing/2014/main" id="{4AAB5063-19BE-D243-8B31-E391EF890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852"/>
              <a:ext cx="2400" cy="81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395" name="Oval 8">
              <a:extLst>
                <a:ext uri="{FF2B5EF4-FFF2-40B4-BE49-F238E27FC236}">
                  <a16:creationId xmlns:a16="http://schemas.microsoft.com/office/drawing/2014/main" id="{F7006129-EDA1-274B-9035-161D296E1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396" name="Oval 9">
              <a:extLst>
                <a:ext uri="{FF2B5EF4-FFF2-40B4-BE49-F238E27FC236}">
                  <a16:creationId xmlns:a16="http://schemas.microsoft.com/office/drawing/2014/main" id="{735201A6-53AE-8A4C-8CD1-329747CBD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397" name="Oval 10">
              <a:extLst>
                <a:ext uri="{FF2B5EF4-FFF2-40B4-BE49-F238E27FC236}">
                  <a16:creationId xmlns:a16="http://schemas.microsoft.com/office/drawing/2014/main" id="{BDB51630-26A2-B745-B5C3-77733C098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398" name="Oval 11">
              <a:extLst>
                <a:ext uri="{FF2B5EF4-FFF2-40B4-BE49-F238E27FC236}">
                  <a16:creationId xmlns:a16="http://schemas.microsoft.com/office/drawing/2014/main" id="{D9A38749-AB54-C94B-8A5F-F24A1B0DA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6389" name="Rectangle 12">
            <a:extLst>
              <a:ext uri="{FF2B5EF4-FFF2-40B4-BE49-F238E27FC236}">
                <a16:creationId xmlns:a16="http://schemas.microsoft.com/office/drawing/2014/main" id="{215BD981-ED96-8B4F-8C7F-B9207B6E7D0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590800" y="2432050"/>
            <a:ext cx="381000" cy="762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0" name="Line 13">
            <a:extLst>
              <a:ext uri="{FF2B5EF4-FFF2-40B4-BE49-F238E27FC236}">
                <a16:creationId xmlns:a16="http://schemas.microsoft.com/office/drawing/2014/main" id="{E717E816-8273-0640-916A-AE7F77286F2E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943600" y="247015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20">
            <a:extLst>
              <a:ext uri="{FF2B5EF4-FFF2-40B4-BE49-F238E27FC236}">
                <a16:creationId xmlns:a16="http://schemas.microsoft.com/office/drawing/2014/main" id="{A4A16574-75AB-904D-B37D-2AC0F94EC478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352800"/>
            <a:ext cx="7620000" cy="0"/>
          </a:xfrm>
          <a:prstGeom prst="line">
            <a:avLst/>
          </a:prstGeom>
          <a:noFill/>
          <a:ln w="38100">
            <a:solidFill>
              <a:srgbClr val="0065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7B82900-0DB6-3747-8F9A-B81EF227422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19400" y="2400300"/>
            <a:ext cx="3581400" cy="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38DF7A0-5310-6F43-83F5-1BC489DD871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19400" y="2514600"/>
            <a:ext cx="3581400" cy="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231156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0E0CC60B-2D15-E446-968A-8DDC360BD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Track Frame </a:t>
            </a:r>
            <a:r>
              <a:rPr lang="en-US" altLang="en-US" i="1"/>
              <a:t>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E31A5-70E6-2D4E-8D27-789FFC7F6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Equations of Motion</a:t>
            </a:r>
          </a:p>
          <a:p>
            <a:pPr>
              <a:defRPr/>
            </a:pPr>
            <a:r>
              <a:rPr lang="en-US" dirty="0"/>
              <a:t>Detector 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baseline="-25000" dirty="0" err="1">
                <a:solidFill>
                  <a:schemeClr val="accent2"/>
                </a:solidFill>
              </a:rPr>
              <a:t>D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 err="1">
                <a:solidFill>
                  <a:schemeClr val="accent2"/>
                </a:solidFill>
              </a:rPr>
              <a:t>vt</a:t>
            </a:r>
            <a:endParaRPr lang="en-US" i="1" dirty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dirty="0"/>
              <a:t>Mirror 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baseline="-25000" dirty="0" err="1">
                <a:solidFill>
                  <a:schemeClr val="accent2"/>
                </a:solidFill>
              </a:rPr>
              <a:t>M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 err="1">
                <a:solidFill>
                  <a:schemeClr val="accent2"/>
                </a:solidFill>
              </a:rPr>
              <a:t>vt</a:t>
            </a:r>
            <a:r>
              <a:rPr lang="en-US" dirty="0">
                <a:solidFill>
                  <a:schemeClr val="accent2"/>
                </a:solidFill>
              </a:rPr>
              <a:t> + </a:t>
            </a:r>
            <a:r>
              <a:rPr lang="en-US" i="1" dirty="0">
                <a:solidFill>
                  <a:schemeClr val="accent2"/>
                </a:solidFill>
              </a:rPr>
              <a:t>l</a:t>
            </a:r>
          </a:p>
          <a:p>
            <a:pPr>
              <a:defRPr/>
            </a:pPr>
            <a:r>
              <a:rPr lang="en-US" dirty="0"/>
              <a:t>Photon </a:t>
            </a:r>
          </a:p>
          <a:p>
            <a:pPr lvl="1">
              <a:defRPr/>
            </a:pPr>
            <a:r>
              <a:rPr lang="en-US" dirty="0"/>
              <a:t>Until reflection 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baseline="-25000" dirty="0" err="1">
                <a:solidFill>
                  <a:schemeClr val="accent2"/>
                </a:solidFill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 err="1">
                <a:solidFill>
                  <a:schemeClr val="accent2"/>
                </a:solidFill>
              </a:rPr>
              <a:t>ct</a:t>
            </a:r>
            <a:endParaRPr lang="en-US" i="1" dirty="0">
              <a:solidFill>
                <a:schemeClr val="accent2"/>
              </a:solidFill>
            </a:endParaRPr>
          </a:p>
          <a:p>
            <a:pPr lvl="1">
              <a:defRPr/>
            </a:pPr>
            <a:r>
              <a:rPr lang="en-US" dirty="0"/>
              <a:t>After reflection 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baseline="-25000" dirty="0" err="1">
                <a:solidFill>
                  <a:schemeClr val="accent2"/>
                </a:solidFill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>
                <a:solidFill>
                  <a:schemeClr val="accent2"/>
                </a:solidFill>
              </a:rPr>
              <a:t>ct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 – </a:t>
            </a:r>
            <a:r>
              <a:rPr lang="en-US" i="1" dirty="0">
                <a:solidFill>
                  <a:schemeClr val="accent2"/>
                </a:solidFill>
              </a:rPr>
              <a:t>c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i="1" dirty="0">
                <a:solidFill>
                  <a:schemeClr val="accent2"/>
                </a:solidFill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–</a:t>
            </a:r>
            <a:r>
              <a:rPr lang="en-US" i="1" dirty="0">
                <a:solidFill>
                  <a:schemeClr val="accent2"/>
                </a:solidFill>
              </a:rPr>
              <a:t>t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438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FC54F18E-A0C6-454F-BFC0-AD261F993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Track Frame </a:t>
            </a:r>
            <a:r>
              <a:rPr lang="en-US" altLang="en-US" i="1"/>
              <a:t>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FDAFF-B9E6-584E-BA90-41FF6758D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Find reflection time </a:t>
            </a:r>
            <a:r>
              <a:rPr lang="en-US" altLang="en-US" i="1"/>
              <a:t>t</a:t>
            </a:r>
            <a:r>
              <a:rPr lang="en-US" altLang="en-US" baseline="-25000"/>
              <a:t>1</a:t>
            </a:r>
            <a:r>
              <a:rPr lang="en-US" altLang="en-US"/>
              <a:t> and detection time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</a:p>
          <a:p>
            <a:pPr lvl="1"/>
            <a:r>
              <a:rPr lang="en-US" altLang="en-US"/>
              <a:t>Reflection: 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 baseline="-25000">
                <a:solidFill>
                  <a:schemeClr val="accent2"/>
                </a:solidFill>
              </a:rPr>
              <a:t>P</a:t>
            </a:r>
            <a:r>
              <a:rPr lang="en-US" altLang="en-US">
                <a:solidFill>
                  <a:schemeClr val="accent2"/>
                </a:solidFill>
              </a:rPr>
              <a:t> = 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 baseline="-25000">
                <a:solidFill>
                  <a:schemeClr val="accent2"/>
                </a:solidFill>
              </a:rPr>
              <a:t>M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(first </a:t>
            </a:r>
            <a:r>
              <a:rPr lang="en-US" altLang="en-US" i="1"/>
              <a:t>x</a:t>
            </a:r>
            <a:r>
              <a:rPr lang="en-US" altLang="en-US" baseline="-25000"/>
              <a:t>P</a:t>
            </a:r>
            <a:r>
              <a:rPr lang="en-US" altLang="en-US"/>
              <a:t> formula)</a:t>
            </a:r>
          </a:p>
          <a:p>
            <a:pPr lvl="1"/>
            <a:r>
              <a:rPr lang="en-US" altLang="en-US"/>
              <a:t>Detection: 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 baseline="-25000">
                <a:solidFill>
                  <a:schemeClr val="accent2"/>
                </a:solidFill>
              </a:rPr>
              <a:t>P</a:t>
            </a:r>
            <a:r>
              <a:rPr lang="en-US" altLang="en-US">
                <a:solidFill>
                  <a:schemeClr val="accent2"/>
                </a:solidFill>
              </a:rPr>
              <a:t> = 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 baseline="-25000">
                <a:solidFill>
                  <a:schemeClr val="accent2"/>
                </a:solidFill>
              </a:rPr>
              <a:t>D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(second </a:t>
            </a:r>
            <a:r>
              <a:rPr lang="en-US" altLang="en-US" i="1"/>
              <a:t>x</a:t>
            </a:r>
            <a:r>
              <a:rPr lang="en-US" altLang="en-US" baseline="-25000"/>
              <a:t>P</a:t>
            </a:r>
            <a:r>
              <a:rPr lang="en-US" altLang="en-US"/>
              <a:t> formula)</a:t>
            </a:r>
          </a:p>
        </p:txBody>
      </p:sp>
    </p:spTree>
    <p:extLst>
      <p:ext uri="{BB962C8B-B14F-4D97-AF65-F5344CB8AC3E}">
        <p14:creationId xmlns:p14="http://schemas.microsoft.com/office/powerpoint/2010/main" val="130746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F517DF42-6EF3-404D-9E02-3712839C7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Length Contraction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75D6F-A620-0941-A754-760AC9707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Detection time in </a:t>
            </a:r>
            <a:r>
              <a:rPr lang="en-US" altLang="en-US" i="1"/>
              <a:t>S' </a:t>
            </a:r>
            <a:r>
              <a:rPr lang="en-US" altLang="en-US"/>
              <a:t>is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  <a:r>
              <a:rPr lang="en-US" altLang="en-US" i="1"/>
              <a:t>'</a:t>
            </a:r>
            <a:r>
              <a:rPr lang="en-US" altLang="en-US"/>
              <a:t> = </a:t>
            </a:r>
            <a:r>
              <a:rPr lang="en-US" altLang="en-US" i="1"/>
              <a:t>2l</a:t>
            </a:r>
            <a:r>
              <a:rPr lang="en-US" altLang="en-US" baseline="-25000"/>
              <a:t>0</a:t>
            </a:r>
            <a:r>
              <a:rPr lang="en-US" altLang="en-US"/>
              <a:t>/</a:t>
            </a:r>
            <a:r>
              <a:rPr lang="en-US" altLang="en-US" i="1"/>
              <a:t>c</a:t>
            </a:r>
          </a:p>
          <a:p>
            <a:r>
              <a:rPr lang="en-US" altLang="en-US"/>
              <a:t>Detection time in </a:t>
            </a:r>
            <a:r>
              <a:rPr lang="en-US" altLang="en-US" i="1"/>
              <a:t>S</a:t>
            </a:r>
            <a:r>
              <a:rPr lang="en-US" altLang="en-US"/>
              <a:t> is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</a:p>
          <a:p>
            <a:r>
              <a:rPr lang="en-US" altLang="en-US"/>
              <a:t>Time dilation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  <a:r>
              <a:rPr lang="en-US" altLang="en-US"/>
              <a:t> = </a:t>
            </a:r>
            <a:r>
              <a:rPr lang="en-US" altLang="en-US">
                <a:latin typeface="Symbol" pitchFamily="2" charset="2"/>
              </a:rPr>
              <a:t>g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  <a:r>
              <a:rPr lang="en-US" altLang="en-US" i="1"/>
              <a:t>'</a:t>
            </a:r>
            <a:endParaRPr lang="en-US" altLang="en-US"/>
          </a:p>
          <a:p>
            <a:r>
              <a:rPr lang="en-US" altLang="en-US"/>
              <a:t>Find </a:t>
            </a:r>
            <a:r>
              <a:rPr lang="en-US" altLang="en-US" i="1"/>
              <a:t>l</a:t>
            </a:r>
            <a:r>
              <a:rPr lang="en-US" altLang="en-US"/>
              <a:t> in terms of </a:t>
            </a:r>
            <a:r>
              <a:rPr lang="en-US" altLang="en-US" i="1"/>
              <a:t>l</a:t>
            </a:r>
            <a:r>
              <a:rPr lang="en-US" altLang="en-US" baseline="-25000"/>
              <a:t>0</a:t>
            </a:r>
            <a:r>
              <a:rPr lang="en-US" alt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852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ACA0FCD9-67F4-E24B-9EAA-8C0F17183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Length Contraction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74B59-7830-3143-A6C0-4EBBEBBDD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n-US" i="1" dirty="0">
                <a:solidFill>
                  <a:schemeClr val="accent2"/>
                </a:solidFill>
              </a:rPr>
              <a:t>l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>
                <a:solidFill>
                  <a:schemeClr val="accent2"/>
                </a:solidFill>
              </a:rPr>
              <a:t>l</a:t>
            </a:r>
            <a:r>
              <a:rPr lang="en-US" baseline="-25000" dirty="0">
                <a:solidFill>
                  <a:schemeClr val="accent2"/>
                </a:solidFill>
              </a:rPr>
              <a:t>0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dirty="0">
                <a:solidFill>
                  <a:schemeClr val="accent2"/>
                </a:solidFill>
                <a:latin typeface="Symbol" panose="05050102010706020507" pitchFamily="18" charset="2"/>
              </a:rPr>
              <a:t>g</a:t>
            </a:r>
          </a:p>
          <a:p>
            <a:pPr>
              <a:defRPr/>
            </a:pPr>
            <a:r>
              <a:rPr lang="en-US" dirty="0"/>
              <a:t>An object moving with speed </a:t>
            </a:r>
            <a:r>
              <a:rPr lang="en-US" i="1" dirty="0"/>
              <a:t>v</a:t>
            </a:r>
            <a:r>
              <a:rPr lang="en-US" dirty="0"/>
              <a:t> in frame </a:t>
            </a:r>
            <a:r>
              <a:rPr lang="en-US" i="1" dirty="0"/>
              <a:t>S</a:t>
            </a:r>
            <a:r>
              <a:rPr lang="en-US" dirty="0"/>
              <a:t> is shortened from its proper length of </a:t>
            </a:r>
            <a:r>
              <a:rPr lang="en-US" i="1" dirty="0"/>
              <a:t>l</a:t>
            </a:r>
            <a:r>
              <a:rPr lang="en-US" baseline="-25000" dirty="0"/>
              <a:t>0</a:t>
            </a:r>
            <a:r>
              <a:rPr lang="en-US" dirty="0"/>
              <a:t> to </a:t>
            </a:r>
            <a:br>
              <a:rPr lang="en-US" i="1" dirty="0"/>
            </a:br>
            <a:r>
              <a:rPr lang="en-US" i="1" dirty="0"/>
              <a:t>l</a:t>
            </a:r>
            <a:r>
              <a:rPr lang="en-US" dirty="0"/>
              <a:t> = </a:t>
            </a:r>
            <a:r>
              <a:rPr lang="en-US" i="1" dirty="0"/>
              <a:t>l</a:t>
            </a:r>
            <a:r>
              <a:rPr lang="en-US" baseline="-25000" dirty="0"/>
              <a:t>0</a:t>
            </a:r>
            <a:r>
              <a:rPr lang="en-US" dirty="0"/>
              <a:t>/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5422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15D7844E-A5FE-B54A-AD18-7B356EB58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Contraction 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6E645-3B93-654C-84C7-92EE1F14D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Contraction is in the direction of the motion</a:t>
            </a:r>
          </a:p>
          <a:p>
            <a:r>
              <a:rPr lang="en-US" altLang="en-US"/>
              <a:t>No contraction in transverse directions</a:t>
            </a:r>
          </a:p>
        </p:txBody>
      </p:sp>
    </p:spTree>
    <p:extLst>
      <p:ext uri="{BB962C8B-B14F-4D97-AF65-F5344CB8AC3E}">
        <p14:creationId xmlns:p14="http://schemas.microsoft.com/office/powerpoint/2010/main" val="33440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A1365-836D-9B47-BFCD-B4A3B77090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Simultaneity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7BC00-5F10-0C4B-8DEC-975624F3F7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differs between inertial frames</a:t>
            </a:r>
          </a:p>
        </p:txBody>
      </p:sp>
    </p:spTree>
    <p:extLst>
      <p:ext uri="{BB962C8B-B14F-4D97-AF65-F5344CB8AC3E}">
        <p14:creationId xmlns:p14="http://schemas.microsoft.com/office/powerpoint/2010/main" val="4140292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E7EFD5D-2859-2A48-A59F-3DAB5DB785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Event Times in Different Frames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981CEBE-11BA-2740-853B-0CD53265E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76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/>
              <a:t>Longitudinal light flashes in a moving car</a:t>
            </a:r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94C5B522-2F7E-D349-8C6E-72C578FF32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16865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A31F68FB-4FBA-D547-921D-794E201F7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71145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i="1"/>
              <a:t>v</a:t>
            </a:r>
          </a:p>
        </p:txBody>
      </p:sp>
      <p:grpSp>
        <p:nvGrpSpPr>
          <p:cNvPr id="15366" name="Group 6">
            <a:extLst>
              <a:ext uri="{FF2B5EF4-FFF2-40B4-BE49-F238E27FC236}">
                <a16:creationId xmlns:a16="http://schemas.microsoft.com/office/drawing/2014/main" id="{FAD12A90-B460-A54F-B87F-76855C41C57B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940050"/>
            <a:ext cx="3810000" cy="1600200"/>
            <a:chOff x="1680" y="1852"/>
            <a:chExt cx="2400" cy="1008"/>
          </a:xfrm>
        </p:grpSpPr>
        <p:sp>
          <p:nvSpPr>
            <p:cNvPr id="15377" name="Rectangle 7">
              <a:extLst>
                <a:ext uri="{FF2B5EF4-FFF2-40B4-BE49-F238E27FC236}">
                  <a16:creationId xmlns:a16="http://schemas.microsoft.com/office/drawing/2014/main" id="{44A6AF3F-0EDB-784C-B18D-3321254ED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852"/>
              <a:ext cx="2400" cy="81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8" name="Oval 8">
              <a:extLst>
                <a:ext uri="{FF2B5EF4-FFF2-40B4-BE49-F238E27FC236}">
                  <a16:creationId xmlns:a16="http://schemas.microsoft.com/office/drawing/2014/main" id="{30E2D256-A61A-5948-9340-8909A8CE7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9" name="Oval 9">
              <a:extLst>
                <a:ext uri="{FF2B5EF4-FFF2-40B4-BE49-F238E27FC236}">
                  <a16:creationId xmlns:a16="http://schemas.microsoft.com/office/drawing/2014/main" id="{0410DA09-3378-8845-9CF8-723DE0D50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80" name="Oval 10">
              <a:extLst>
                <a:ext uri="{FF2B5EF4-FFF2-40B4-BE49-F238E27FC236}">
                  <a16:creationId xmlns:a16="http://schemas.microsoft.com/office/drawing/2014/main" id="{5DB857B5-A2EC-7941-B9A0-3FE05BC7C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81" name="Oval 11">
              <a:extLst>
                <a:ext uri="{FF2B5EF4-FFF2-40B4-BE49-F238E27FC236}">
                  <a16:creationId xmlns:a16="http://schemas.microsoft.com/office/drawing/2014/main" id="{1518BC63-C723-1B40-B65E-1C0839DEB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5367" name="Rectangle 12">
            <a:extLst>
              <a:ext uri="{FF2B5EF4-FFF2-40B4-BE49-F238E27FC236}">
                <a16:creationId xmlns:a16="http://schemas.microsoft.com/office/drawing/2014/main" id="{EAAD00EF-8B65-D643-A0CC-18DD626C63E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86264" y="3634885"/>
            <a:ext cx="381000" cy="762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8" name="Line 13">
            <a:extLst>
              <a:ext uri="{FF2B5EF4-FFF2-40B4-BE49-F238E27FC236}">
                <a16:creationId xmlns:a16="http://schemas.microsoft.com/office/drawing/2014/main" id="{34215C09-0582-EE4B-BE20-1A8D11216F6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943600" y="36576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15">
            <a:extLst>
              <a:ext uri="{FF2B5EF4-FFF2-40B4-BE49-F238E27FC236}">
                <a16:creationId xmlns:a16="http://schemas.microsoft.com/office/drawing/2014/main" id="{935021B0-74AB-0A47-A159-205A71F22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4187" y="1974483"/>
            <a:ext cx="14716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dirty="0"/>
              <a:t>source/</a:t>
            </a:r>
            <a:br>
              <a:rPr lang="en-US" altLang="en-US" sz="2800" b="0" dirty="0"/>
            </a:br>
            <a:r>
              <a:rPr lang="en-US" altLang="en-US" sz="2800" b="0" dirty="0"/>
              <a:t>detector</a:t>
            </a:r>
          </a:p>
        </p:txBody>
      </p:sp>
      <p:sp>
        <p:nvSpPr>
          <p:cNvPr id="15370" name="Line 16">
            <a:extLst>
              <a:ext uri="{FF2B5EF4-FFF2-40B4-BE49-F238E27FC236}">
                <a16:creationId xmlns:a16="http://schemas.microsoft.com/office/drawing/2014/main" id="{7D977F37-CFFA-8C44-9AD3-4896BD8D2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6987" y="2863849"/>
            <a:ext cx="685800" cy="53340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Text Box 18">
            <a:extLst>
              <a:ext uri="{FF2B5EF4-FFF2-40B4-BE49-F238E27FC236}">
                <a16:creationId xmlns:a16="http://schemas.microsoft.com/office/drawing/2014/main" id="{679EF34C-9E27-DA4E-8456-5297A9E91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286000"/>
            <a:ext cx="1116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dirty="0"/>
              <a:t>mirror</a:t>
            </a:r>
          </a:p>
        </p:txBody>
      </p:sp>
      <p:sp>
        <p:nvSpPr>
          <p:cNvPr id="15372" name="Line 19">
            <a:extLst>
              <a:ext uri="{FF2B5EF4-FFF2-40B4-BE49-F238E27FC236}">
                <a16:creationId xmlns:a16="http://schemas.microsoft.com/office/drawing/2014/main" id="{F4EB9B50-6A41-D342-8FC0-DD5C866698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622550"/>
            <a:ext cx="609600" cy="577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20">
            <a:extLst>
              <a:ext uri="{FF2B5EF4-FFF2-40B4-BE49-F238E27FC236}">
                <a16:creationId xmlns:a16="http://schemas.microsoft.com/office/drawing/2014/main" id="{BA59A401-6049-3A49-B971-8BD85BD65B0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540250"/>
            <a:ext cx="7620000" cy="0"/>
          </a:xfrm>
          <a:prstGeom prst="line">
            <a:avLst/>
          </a:prstGeom>
          <a:noFill/>
          <a:ln w="38100">
            <a:solidFill>
              <a:srgbClr val="0065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21">
            <a:extLst>
              <a:ext uri="{FF2B5EF4-FFF2-40B4-BE49-F238E27FC236}">
                <a16:creationId xmlns:a16="http://schemas.microsoft.com/office/drawing/2014/main" id="{824FB71F-9D27-EE4B-8B30-49001D900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181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 dirty="0"/>
              <a:t>Flashes emitted, reflected, received</a:t>
            </a:r>
          </a:p>
          <a:p>
            <a:r>
              <a:rPr lang="en-US" altLang="en-US" b="0" dirty="0"/>
              <a:t>Reference frames: </a:t>
            </a:r>
            <a:r>
              <a:rPr lang="en-US" altLang="en-US" b="0" i="1" dirty="0">
                <a:solidFill>
                  <a:schemeClr val="accent2"/>
                </a:solidFill>
              </a:rPr>
              <a:t>S</a:t>
            </a:r>
            <a:r>
              <a:rPr lang="en-US" altLang="en-US" b="0" dirty="0"/>
              <a:t> for track, </a:t>
            </a:r>
            <a:r>
              <a:rPr lang="en-US" altLang="en-US" b="0" i="1" dirty="0">
                <a:solidFill>
                  <a:schemeClr val="accent2"/>
                </a:solidFill>
              </a:rPr>
              <a:t>S'</a:t>
            </a:r>
            <a:r>
              <a:rPr lang="en-US" altLang="en-US" b="0" dirty="0"/>
              <a:t> for car</a:t>
            </a:r>
          </a:p>
        </p:txBody>
      </p:sp>
      <p:sp>
        <p:nvSpPr>
          <p:cNvPr id="15375" name="Line 22">
            <a:extLst>
              <a:ext uri="{FF2B5EF4-FFF2-40B4-BE49-F238E27FC236}">
                <a16:creationId xmlns:a16="http://schemas.microsoft.com/office/drawing/2014/main" id="{F78D187C-6D5C-6D48-9648-B8E1A922F9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650882"/>
            <a:ext cx="1752600" cy="671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Text Box 23">
            <a:extLst>
              <a:ext uri="{FF2B5EF4-FFF2-40B4-BE49-F238E27FC236}">
                <a16:creationId xmlns:a16="http://schemas.microsoft.com/office/drawing/2014/main" id="{125E2A61-3A47-434F-B288-29CABB62B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0937" y="2079258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i="1" dirty="0"/>
              <a:t>l</a:t>
            </a:r>
            <a:r>
              <a:rPr lang="en-US" altLang="en-US" sz="2800" b="0" baseline="-25000" dirty="0"/>
              <a:t>0</a:t>
            </a:r>
            <a:endParaRPr lang="en-US" altLang="en-US" sz="2800" b="0" dirty="0"/>
          </a:p>
        </p:txBody>
      </p:sp>
      <p:sp>
        <p:nvSpPr>
          <p:cNvPr id="22" name="Line 13">
            <a:extLst>
              <a:ext uri="{FF2B5EF4-FFF2-40B4-BE49-F238E27FC236}">
                <a16:creationId xmlns:a16="http://schemas.microsoft.com/office/drawing/2014/main" id="{FE6ADA0F-06CB-0F4A-AD12-6C66D88A0D7F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2286000" y="36576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18">
            <a:extLst>
              <a:ext uri="{FF2B5EF4-FFF2-40B4-BE49-F238E27FC236}">
                <a16:creationId xmlns:a16="http://schemas.microsoft.com/office/drawing/2014/main" id="{015F6539-4B72-0A41-B499-ECF0506CD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739" y="2356339"/>
            <a:ext cx="1116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dirty="0"/>
              <a:t>mirror</a:t>
            </a:r>
          </a:p>
        </p:txBody>
      </p:sp>
      <p:sp>
        <p:nvSpPr>
          <p:cNvPr id="24" name="Line 19">
            <a:extLst>
              <a:ext uri="{FF2B5EF4-FFF2-40B4-BE49-F238E27FC236}">
                <a16:creationId xmlns:a16="http://schemas.microsoft.com/office/drawing/2014/main" id="{C0416ADE-A6B5-1045-94FA-4AC4A57937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692889"/>
            <a:ext cx="609600" cy="577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2">
            <a:extLst>
              <a:ext uri="{FF2B5EF4-FFF2-40B4-BE49-F238E27FC236}">
                <a16:creationId xmlns:a16="http://schemas.microsoft.com/office/drawing/2014/main" id="{0D0669EB-90CD-9A4F-9219-DE2DC12EE8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48200" y="3650882"/>
            <a:ext cx="1752600" cy="671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09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82E81-B946-6248-9515-75E263B1B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Times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64095-176F-E44A-AC8D-58611D25A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 frame </a:t>
            </a:r>
            <a:r>
              <a:rPr lang="en-US" dirty="0">
                <a:solidFill>
                  <a:schemeClr val="accent2"/>
                </a:solidFill>
              </a:rPr>
              <a:t>S’</a:t>
            </a:r>
          </a:p>
          <a:p>
            <a:pPr lvl="1"/>
            <a:r>
              <a:rPr lang="en-US" dirty="0"/>
              <a:t>Light reaches both mirrors at the same time</a:t>
            </a:r>
          </a:p>
          <a:p>
            <a:pPr lvl="1"/>
            <a:r>
              <a:rPr lang="en-US" dirty="0"/>
              <a:t>Both flashes return to the detector at the same time</a:t>
            </a:r>
          </a:p>
          <a:p>
            <a:r>
              <a:rPr lang="en-US" dirty="0"/>
              <a:t>Track frame </a:t>
            </a:r>
            <a:r>
              <a:rPr lang="en-US" dirty="0">
                <a:solidFill>
                  <a:schemeClr val="accent2"/>
                </a:solidFill>
              </a:rPr>
              <a:t>S</a:t>
            </a:r>
          </a:p>
          <a:p>
            <a:pPr lvl="1"/>
            <a:r>
              <a:rPr lang="en-US" dirty="0"/>
              <a:t>Light reaches the back mirror first</a:t>
            </a:r>
          </a:p>
          <a:p>
            <a:pPr lvl="1"/>
            <a:r>
              <a:rPr lang="en-US" dirty="0"/>
              <a:t>Front mirror second</a:t>
            </a:r>
          </a:p>
          <a:p>
            <a:pPr lvl="1"/>
            <a:r>
              <a:rPr lang="en-US" dirty="0"/>
              <a:t>Both flashes return to the detector at the same time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33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3C7F3312-EF2D-A645-BE9E-C87825B62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Simultaneity is </a:t>
            </a:r>
            <a:r>
              <a:rPr lang="en-US" altLang="en-US">
                <a:solidFill>
                  <a:schemeClr val="accent2"/>
                </a:solidFill>
              </a:rPr>
              <a:t>not</a:t>
            </a:r>
            <a:r>
              <a:rPr lang="en-US" altLang="en-US"/>
              <a:t> Conserved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99532-9E00-274B-80B5-C7E84BC27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Chronological order of events in different places can vary depending on reference frame</a:t>
            </a:r>
          </a:p>
          <a:p>
            <a:pPr lvl="1"/>
            <a:r>
              <a:rPr lang="en-US" altLang="en-US" dirty="0"/>
              <a:t>Imagine frame </a:t>
            </a:r>
            <a:r>
              <a:rPr lang="en-US" altLang="en-US" dirty="0">
                <a:solidFill>
                  <a:schemeClr val="accent2"/>
                </a:solidFill>
              </a:rPr>
              <a:t>S”</a:t>
            </a:r>
            <a:r>
              <a:rPr lang="en-US" altLang="en-US" dirty="0"/>
              <a:t> traveling faster than the train</a:t>
            </a:r>
          </a:p>
          <a:p>
            <a:r>
              <a:rPr lang="en-US" altLang="en-US" dirty="0"/>
              <a:t>The two frames give different answers!</a:t>
            </a:r>
          </a:p>
          <a:p>
            <a:r>
              <a:rPr lang="en-US" altLang="en-US" dirty="0"/>
              <a:t>Causality is the same in all frames</a:t>
            </a:r>
          </a:p>
          <a:p>
            <a:pPr lvl="1"/>
            <a:r>
              <a:rPr lang="en-US" altLang="en-US" dirty="0"/>
              <a:t>preserved/conserved </a:t>
            </a:r>
          </a:p>
        </p:txBody>
      </p:sp>
    </p:spTree>
    <p:extLst>
      <p:ext uri="{BB962C8B-B14F-4D97-AF65-F5344CB8AC3E}">
        <p14:creationId xmlns:p14="http://schemas.microsoft.com/office/powerpoint/2010/main" val="256736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2CF86DA-E4E7-7F43-BDB1-5B5B8C1B263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Time Dilation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949B081-57F0-224C-B8D2-84893ABBE2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r>
              <a:rPr lang="en-US" altLang="en-US" dirty="0"/>
              <a:t>you speed up, time slows down</a:t>
            </a:r>
          </a:p>
        </p:txBody>
      </p:sp>
    </p:spTree>
    <p:extLst>
      <p:ext uri="{BB962C8B-B14F-4D97-AF65-F5344CB8AC3E}">
        <p14:creationId xmlns:p14="http://schemas.microsoft.com/office/powerpoint/2010/main" val="305022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CBB1BB5-0164-B84D-9F94-4A21F5508C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Times in Different Frames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50EBFA6-2036-1842-86F7-3849C07F0E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Transverse light flash in a moving car</a:t>
            </a:r>
          </a:p>
        </p:txBody>
      </p:sp>
      <p:sp>
        <p:nvSpPr>
          <p:cNvPr id="8196" name="Line 5">
            <a:extLst>
              <a:ext uri="{FF2B5EF4-FFF2-40B4-BE49-F238E27FC236}">
                <a16:creationId xmlns:a16="http://schemas.microsoft.com/office/drawing/2014/main" id="{30990DCF-7F76-244C-9689-BD105494CB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16865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6">
            <a:extLst>
              <a:ext uri="{FF2B5EF4-FFF2-40B4-BE49-F238E27FC236}">
                <a16:creationId xmlns:a16="http://schemas.microsoft.com/office/drawing/2014/main" id="{D0BBAFEA-5977-694A-BBFE-2AFDCC843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71145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i="1"/>
              <a:t>v</a:t>
            </a:r>
          </a:p>
        </p:txBody>
      </p:sp>
      <p:grpSp>
        <p:nvGrpSpPr>
          <p:cNvPr id="8198" name="Group 22">
            <a:extLst>
              <a:ext uri="{FF2B5EF4-FFF2-40B4-BE49-F238E27FC236}">
                <a16:creationId xmlns:a16="http://schemas.microsoft.com/office/drawing/2014/main" id="{A2D69E25-C93E-6741-BDC7-6B48448A4F40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940050"/>
            <a:ext cx="3810000" cy="1600200"/>
            <a:chOff x="1680" y="1852"/>
            <a:chExt cx="2400" cy="1008"/>
          </a:xfrm>
        </p:grpSpPr>
        <p:sp>
          <p:nvSpPr>
            <p:cNvPr id="8209" name="Rectangle 4">
              <a:extLst>
                <a:ext uri="{FF2B5EF4-FFF2-40B4-BE49-F238E27FC236}">
                  <a16:creationId xmlns:a16="http://schemas.microsoft.com/office/drawing/2014/main" id="{FCB36B1C-E52C-834B-BA16-9A92A8C6F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852"/>
              <a:ext cx="2400" cy="81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0" name="Oval 7">
              <a:extLst>
                <a:ext uri="{FF2B5EF4-FFF2-40B4-BE49-F238E27FC236}">
                  <a16:creationId xmlns:a16="http://schemas.microsoft.com/office/drawing/2014/main" id="{BAC3B560-F4AF-C647-8E03-C1883C30C3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1" name="Oval 8">
              <a:extLst>
                <a:ext uri="{FF2B5EF4-FFF2-40B4-BE49-F238E27FC236}">
                  <a16:creationId xmlns:a16="http://schemas.microsoft.com/office/drawing/2014/main" id="{CBE3B5C9-3EA7-3F4F-820D-BDAA1B942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2" name="Oval 9">
              <a:extLst>
                <a:ext uri="{FF2B5EF4-FFF2-40B4-BE49-F238E27FC236}">
                  <a16:creationId xmlns:a16="http://schemas.microsoft.com/office/drawing/2014/main" id="{CA5AE111-7B9F-754A-8B76-6892A9063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3" name="Oval 10">
              <a:extLst>
                <a:ext uri="{FF2B5EF4-FFF2-40B4-BE49-F238E27FC236}">
                  <a16:creationId xmlns:a16="http://schemas.microsoft.com/office/drawing/2014/main" id="{5FBF5F24-3175-EC4D-9DE3-F303A37A3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0187" name="Rectangle 11">
            <a:extLst>
              <a:ext uri="{FF2B5EF4-FFF2-40B4-BE49-F238E27FC236}">
                <a16:creationId xmlns:a16="http://schemas.microsoft.com/office/drawing/2014/main" id="{FCF4C030-BDD6-9C4C-8D9E-DA6042B62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83050"/>
            <a:ext cx="381000" cy="762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8" name="Line 12">
            <a:extLst>
              <a:ext uri="{FF2B5EF4-FFF2-40B4-BE49-F238E27FC236}">
                <a16:creationId xmlns:a16="http://schemas.microsoft.com/office/drawing/2014/main" id="{85D24FA0-9A92-4941-BB5F-19C071B154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09245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197" name="Group 21">
            <a:extLst>
              <a:ext uri="{FF2B5EF4-FFF2-40B4-BE49-F238E27FC236}">
                <a16:creationId xmlns:a16="http://schemas.microsoft.com/office/drawing/2014/main" id="{E4A4465A-210F-FC4E-96B2-453918F823C1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3505200"/>
            <a:ext cx="2667000" cy="946150"/>
            <a:chOff x="480" y="2208"/>
            <a:chExt cx="1680" cy="596"/>
          </a:xfrm>
        </p:grpSpPr>
        <p:sp>
          <p:nvSpPr>
            <p:cNvPr id="8207" name="Text Box 13">
              <a:extLst>
                <a:ext uri="{FF2B5EF4-FFF2-40B4-BE49-F238E27FC236}">
                  <a16:creationId xmlns:a16="http://schemas.microsoft.com/office/drawing/2014/main" id="{C9DE244B-6BEB-4F41-BD85-1880201851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2208"/>
              <a:ext cx="927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0"/>
                <a:t>source/</a:t>
              </a:r>
              <a:br>
                <a:rPr lang="en-US" altLang="en-US" sz="2800" b="0"/>
              </a:br>
              <a:r>
                <a:rPr lang="en-US" altLang="en-US" sz="2800" b="0"/>
                <a:t>detector</a:t>
              </a:r>
            </a:p>
          </p:txBody>
        </p:sp>
        <p:sp>
          <p:nvSpPr>
            <p:cNvPr id="8208" name="Line 15">
              <a:extLst>
                <a:ext uri="{FF2B5EF4-FFF2-40B4-BE49-F238E27FC236}">
                  <a16:creationId xmlns:a16="http://schemas.microsoft.com/office/drawing/2014/main" id="{09272717-BF31-9A48-90BB-31A2D1F479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476"/>
              <a:ext cx="768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0196" name="Group 20">
            <a:extLst>
              <a:ext uri="{FF2B5EF4-FFF2-40B4-BE49-F238E27FC236}">
                <a16:creationId xmlns:a16="http://schemas.microsoft.com/office/drawing/2014/main" id="{FA73504A-D77C-FE44-B3B8-CAD88041103C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2451100"/>
            <a:ext cx="2286000" cy="565150"/>
            <a:chOff x="480" y="1544"/>
            <a:chExt cx="1440" cy="356"/>
          </a:xfrm>
        </p:grpSpPr>
        <p:sp>
          <p:nvSpPr>
            <p:cNvPr id="8205" name="Text Box 14">
              <a:extLst>
                <a:ext uri="{FF2B5EF4-FFF2-40B4-BE49-F238E27FC236}">
                  <a16:creationId xmlns:a16="http://schemas.microsoft.com/office/drawing/2014/main" id="{160FC2D9-7FC9-904F-A228-298B569C9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1544"/>
              <a:ext cx="7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0"/>
                <a:t>mirror</a:t>
              </a:r>
            </a:p>
          </p:txBody>
        </p:sp>
        <p:sp>
          <p:nvSpPr>
            <p:cNvPr id="8206" name="Line 16">
              <a:extLst>
                <a:ext uri="{FF2B5EF4-FFF2-40B4-BE49-F238E27FC236}">
                  <a16:creationId xmlns:a16="http://schemas.microsoft.com/office/drawing/2014/main" id="{52FAF6D8-CB46-084A-B02B-51D8777E5D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756"/>
              <a:ext cx="72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03" name="Line 17">
            <a:extLst>
              <a:ext uri="{FF2B5EF4-FFF2-40B4-BE49-F238E27FC236}">
                <a16:creationId xmlns:a16="http://schemas.microsoft.com/office/drawing/2014/main" id="{BF2E1A82-7C83-CA48-8D27-B2940B4B334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540250"/>
            <a:ext cx="7620000" cy="0"/>
          </a:xfrm>
          <a:prstGeom prst="line">
            <a:avLst/>
          </a:prstGeom>
          <a:noFill/>
          <a:ln w="38100">
            <a:solidFill>
              <a:srgbClr val="0065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Rectangle 18">
            <a:extLst>
              <a:ext uri="{FF2B5EF4-FFF2-40B4-BE49-F238E27FC236}">
                <a16:creationId xmlns:a16="http://schemas.microsoft.com/office/drawing/2014/main" id="{4151E5BA-1E30-C344-954F-8D0389EB6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181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Flash emitted, reflected, received</a:t>
            </a:r>
          </a:p>
          <a:p>
            <a:r>
              <a:rPr lang="en-US" altLang="en-US" b="0"/>
              <a:t>Reference frames: </a:t>
            </a:r>
            <a:r>
              <a:rPr lang="en-US" altLang="en-US" b="0" i="1">
                <a:solidFill>
                  <a:schemeClr val="accent2"/>
                </a:solidFill>
              </a:rPr>
              <a:t>S</a:t>
            </a:r>
            <a:r>
              <a:rPr lang="en-US" altLang="en-US" b="0"/>
              <a:t> for track, </a:t>
            </a:r>
            <a:r>
              <a:rPr lang="en-US" altLang="en-US" b="0" i="1">
                <a:solidFill>
                  <a:schemeClr val="accent2"/>
                </a:solidFill>
              </a:rPr>
              <a:t>S'</a:t>
            </a:r>
            <a:r>
              <a:rPr lang="en-US" altLang="en-US" b="0"/>
              <a:t> for car</a:t>
            </a:r>
          </a:p>
        </p:txBody>
      </p:sp>
    </p:spTree>
    <p:extLst>
      <p:ext uri="{BB962C8B-B14F-4D97-AF65-F5344CB8AC3E}">
        <p14:creationId xmlns:p14="http://schemas.microsoft.com/office/powerpoint/2010/main" val="117895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7" grpId="0" animBg="1"/>
      <p:bldP spid="5019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C83731A-F0C4-2940-9208-379054A05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Detection time in </a:t>
            </a:r>
            <a:r>
              <a:rPr lang="en-US" altLang="en-US" i="1"/>
              <a:t>S'</a:t>
            </a:r>
            <a:endParaRPr lang="en-US" altLang="en-US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D13B65AB-4CB0-6147-95BA-82554A888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8229600" cy="2468563"/>
          </a:xfrm>
        </p:spPr>
        <p:txBody>
          <a:bodyPr/>
          <a:lstStyle/>
          <a:p>
            <a:r>
              <a:rPr lang="en-US" altLang="en-US"/>
              <a:t>Light signal travels distance 2</a:t>
            </a:r>
            <a:r>
              <a:rPr lang="en-US" altLang="en-US" i="1"/>
              <a:t>h</a:t>
            </a:r>
            <a:endParaRPr lang="en-US" altLang="en-US"/>
          </a:p>
          <a:p>
            <a:r>
              <a:rPr lang="en-US" altLang="en-US"/>
              <a:t>Detection time </a:t>
            </a:r>
            <a:r>
              <a:rPr lang="en-US" altLang="en-US" i="1">
                <a:solidFill>
                  <a:schemeClr val="accent2"/>
                </a:solidFill>
              </a:rPr>
              <a:t>t'</a:t>
            </a:r>
            <a:r>
              <a:rPr lang="en-US" altLang="en-US"/>
              <a:t> = </a:t>
            </a:r>
            <a:r>
              <a:rPr lang="en-US" altLang="en-US">
                <a:solidFill>
                  <a:schemeClr val="accent2"/>
                </a:solidFill>
              </a:rPr>
              <a:t>2</a:t>
            </a:r>
            <a:r>
              <a:rPr lang="en-US" altLang="en-US" i="1">
                <a:solidFill>
                  <a:schemeClr val="accent2"/>
                </a:solidFill>
              </a:rPr>
              <a:t>h</a:t>
            </a:r>
            <a:r>
              <a:rPr lang="en-US" altLang="en-US">
                <a:solidFill>
                  <a:schemeClr val="accent2"/>
                </a:solidFill>
              </a:rPr>
              <a:t>/</a:t>
            </a:r>
            <a:r>
              <a:rPr lang="en-US" altLang="en-US" i="1">
                <a:solidFill>
                  <a:schemeClr val="accent2"/>
                </a:solidFill>
              </a:rPr>
              <a:t>c</a:t>
            </a:r>
            <a:endParaRPr lang="en-US" altLang="en-US"/>
          </a:p>
        </p:txBody>
      </p:sp>
      <p:grpSp>
        <p:nvGrpSpPr>
          <p:cNvPr id="9220" name="Group 20">
            <a:extLst>
              <a:ext uri="{FF2B5EF4-FFF2-40B4-BE49-F238E27FC236}">
                <a16:creationId xmlns:a16="http://schemas.microsoft.com/office/drawing/2014/main" id="{4EDD6D28-A081-6345-84ED-BC5C0C0A8482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676400"/>
            <a:ext cx="7620000" cy="1600200"/>
            <a:chOff x="624" y="1852"/>
            <a:chExt cx="4800" cy="1008"/>
          </a:xfrm>
        </p:grpSpPr>
        <p:grpSp>
          <p:nvGrpSpPr>
            <p:cNvPr id="9225" name="Group 11">
              <a:extLst>
                <a:ext uri="{FF2B5EF4-FFF2-40B4-BE49-F238E27FC236}">
                  <a16:creationId xmlns:a16="http://schemas.microsoft.com/office/drawing/2014/main" id="{547A0A79-7583-DA4C-A9C2-4BEA3C243D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" y="1852"/>
              <a:ext cx="2400" cy="1008"/>
              <a:chOff x="1680" y="1852"/>
              <a:chExt cx="2400" cy="1008"/>
            </a:xfrm>
          </p:grpSpPr>
          <p:sp>
            <p:nvSpPr>
              <p:cNvPr id="9229" name="Rectangle 12">
                <a:extLst>
                  <a:ext uri="{FF2B5EF4-FFF2-40B4-BE49-F238E27FC236}">
                    <a16:creationId xmlns:a16="http://schemas.microsoft.com/office/drawing/2014/main" id="{8AF0A17D-324F-FA4B-B9BF-3EF15C1DE9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0" y="1852"/>
                <a:ext cx="2400" cy="816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0" name="Oval 13">
                <a:extLst>
                  <a:ext uri="{FF2B5EF4-FFF2-40B4-BE49-F238E27FC236}">
                    <a16:creationId xmlns:a16="http://schemas.microsoft.com/office/drawing/2014/main" id="{73136750-9433-9D45-87A5-CEA8D82565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2" y="2668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1" name="Oval 14">
                <a:extLst>
                  <a:ext uri="{FF2B5EF4-FFF2-40B4-BE49-F238E27FC236}">
                    <a16:creationId xmlns:a16="http://schemas.microsoft.com/office/drawing/2014/main" id="{4E8095C9-04BD-9147-9F1E-5B776CBD1A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668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2" name="Oval 15">
                <a:extLst>
                  <a:ext uri="{FF2B5EF4-FFF2-40B4-BE49-F238E27FC236}">
                    <a16:creationId xmlns:a16="http://schemas.microsoft.com/office/drawing/2014/main" id="{A34137E3-D846-2F44-87B7-ADE6288D00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2" y="2668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33" name="Oval 16">
                <a:extLst>
                  <a:ext uri="{FF2B5EF4-FFF2-40B4-BE49-F238E27FC236}">
                    <a16:creationId xmlns:a16="http://schemas.microsoft.com/office/drawing/2014/main" id="{CD935076-8B22-7F41-A813-E92BEBB5DC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2" y="2668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9226" name="Rectangle 17">
              <a:extLst>
                <a:ext uri="{FF2B5EF4-FFF2-40B4-BE49-F238E27FC236}">
                  <a16:creationId xmlns:a16="http://schemas.microsoft.com/office/drawing/2014/main" id="{FF68B466-6021-D949-9285-327A468E8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572"/>
              <a:ext cx="240" cy="48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27" name="Line 18">
              <a:extLst>
                <a:ext uri="{FF2B5EF4-FFF2-40B4-BE49-F238E27FC236}">
                  <a16:creationId xmlns:a16="http://schemas.microsoft.com/office/drawing/2014/main" id="{E1A7744E-6460-A84E-9B83-83CDA8985C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948"/>
              <a:ext cx="57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Line 19">
              <a:extLst>
                <a:ext uri="{FF2B5EF4-FFF2-40B4-BE49-F238E27FC236}">
                  <a16:creationId xmlns:a16="http://schemas.microsoft.com/office/drawing/2014/main" id="{45887482-4161-E04A-9F38-73A12D4363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860"/>
              <a:ext cx="4800" cy="0"/>
            </a:xfrm>
            <a:prstGeom prst="line">
              <a:avLst/>
            </a:prstGeom>
            <a:noFill/>
            <a:ln w="38100">
              <a:solidFill>
                <a:srgbClr val="0065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1" name="Line 21">
            <a:extLst>
              <a:ext uri="{FF2B5EF4-FFF2-40B4-BE49-F238E27FC236}">
                <a16:creationId xmlns:a16="http://schemas.microsoft.com/office/drawing/2014/main" id="{E517213B-6991-5648-93FA-5BA6E024BD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1828800"/>
            <a:ext cx="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Text Box 22">
            <a:extLst>
              <a:ext uri="{FF2B5EF4-FFF2-40B4-BE49-F238E27FC236}">
                <a16:creationId xmlns:a16="http://schemas.microsoft.com/office/drawing/2014/main" id="{39D6AA4E-E12B-9D4F-8FD9-7E66E1586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0574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i="1"/>
              <a:t>h</a:t>
            </a:r>
          </a:p>
        </p:txBody>
      </p:sp>
      <p:sp>
        <p:nvSpPr>
          <p:cNvPr id="51223" name="Line 23">
            <a:extLst>
              <a:ext uri="{FF2B5EF4-FFF2-40B4-BE49-F238E27FC236}">
                <a16:creationId xmlns:a16="http://schemas.microsoft.com/office/drawing/2014/main" id="{AD0B4ECB-8B7B-FF4F-B441-5DBE9FCF94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1828800"/>
            <a:ext cx="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4" name="Line 24">
            <a:extLst>
              <a:ext uri="{FF2B5EF4-FFF2-40B4-BE49-F238E27FC236}">
                <a16:creationId xmlns:a16="http://schemas.microsoft.com/office/drawing/2014/main" id="{ABB23513-6165-AA4B-A49C-63A91584A9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1828800"/>
            <a:ext cx="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6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48" name="Group 24">
            <a:extLst>
              <a:ext uri="{FF2B5EF4-FFF2-40B4-BE49-F238E27FC236}">
                <a16:creationId xmlns:a16="http://schemas.microsoft.com/office/drawing/2014/main" id="{00F2CE3B-811F-924A-9603-3AD34F8408EC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1676400"/>
            <a:ext cx="3810000" cy="1600200"/>
            <a:chOff x="1968" y="1056"/>
            <a:chExt cx="2400" cy="1008"/>
          </a:xfrm>
        </p:grpSpPr>
        <p:sp>
          <p:nvSpPr>
            <p:cNvPr id="10265" name="Rectangle 19">
              <a:extLst>
                <a:ext uri="{FF2B5EF4-FFF2-40B4-BE49-F238E27FC236}">
                  <a16:creationId xmlns:a16="http://schemas.microsoft.com/office/drawing/2014/main" id="{967BCCD8-0D07-4B47-BBE2-0962B20E6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056"/>
              <a:ext cx="2400" cy="816"/>
            </a:xfrm>
            <a:prstGeom prst="rect">
              <a:avLst/>
            </a:prstGeom>
            <a:solidFill>
              <a:srgbClr val="A7C8CB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6" name="Oval 20">
              <a:extLst>
                <a:ext uri="{FF2B5EF4-FFF2-40B4-BE49-F238E27FC236}">
                  <a16:creationId xmlns:a16="http://schemas.microsoft.com/office/drawing/2014/main" id="{DC39FBAF-B821-014F-8DDC-7702289E0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872"/>
              <a:ext cx="192" cy="192"/>
            </a:xfrm>
            <a:prstGeom prst="ellipse">
              <a:avLst/>
            </a:prstGeom>
            <a:solidFill>
              <a:srgbClr val="62626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7" name="Oval 21">
              <a:extLst>
                <a:ext uri="{FF2B5EF4-FFF2-40B4-BE49-F238E27FC236}">
                  <a16:creationId xmlns:a16="http://schemas.microsoft.com/office/drawing/2014/main" id="{5A30E76B-AE98-6043-B30B-629F7A8FB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872"/>
              <a:ext cx="192" cy="192"/>
            </a:xfrm>
            <a:prstGeom prst="ellipse">
              <a:avLst/>
            </a:prstGeom>
            <a:solidFill>
              <a:srgbClr val="62626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8" name="Oval 22">
              <a:extLst>
                <a:ext uri="{FF2B5EF4-FFF2-40B4-BE49-F238E27FC236}">
                  <a16:creationId xmlns:a16="http://schemas.microsoft.com/office/drawing/2014/main" id="{AB382EDF-C2B8-7146-8995-7495C2614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1872"/>
              <a:ext cx="192" cy="192"/>
            </a:xfrm>
            <a:prstGeom prst="ellipse">
              <a:avLst/>
            </a:prstGeom>
            <a:solidFill>
              <a:srgbClr val="62626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9" name="Oval 23">
              <a:extLst>
                <a:ext uri="{FF2B5EF4-FFF2-40B4-BE49-F238E27FC236}">
                  <a16:creationId xmlns:a16="http://schemas.microsoft.com/office/drawing/2014/main" id="{A72DB598-4AA6-E74F-9E10-69743BBA9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rgbClr val="62626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243" name="Rectangle 2">
            <a:extLst>
              <a:ext uri="{FF2B5EF4-FFF2-40B4-BE49-F238E27FC236}">
                <a16:creationId xmlns:a16="http://schemas.microsoft.com/office/drawing/2014/main" id="{622059A7-6311-CE4D-999B-EFB5D13D8B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Detection time in </a:t>
            </a:r>
            <a:r>
              <a:rPr lang="en-US" altLang="en-US" i="1"/>
              <a:t>S</a:t>
            </a:r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6CF8F4AC-69AD-C343-9257-E36518A8CC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8229600" cy="1676400"/>
          </a:xfrm>
        </p:spPr>
        <p:txBody>
          <a:bodyPr/>
          <a:lstStyle/>
          <a:p>
            <a:r>
              <a:rPr lang="en-US" altLang="en-US"/>
              <a:t>Light signal travels distance </a:t>
            </a:r>
            <a:r>
              <a:rPr lang="en-US" altLang="en-US">
                <a:solidFill>
                  <a:schemeClr val="accent2"/>
                </a:solidFill>
              </a:rPr>
              <a:t>2</a:t>
            </a:r>
            <a:r>
              <a:rPr lang="en-US" altLang="en-US" i="1">
                <a:solidFill>
                  <a:schemeClr val="accent2"/>
                </a:solidFill>
              </a:rPr>
              <a:t>h</a:t>
            </a:r>
            <a:r>
              <a:rPr lang="en-US" altLang="en-US" i="1"/>
              <a:t> </a:t>
            </a:r>
            <a:r>
              <a:rPr lang="en-US" altLang="en-US"/>
              <a:t>vertically and</a:t>
            </a:r>
            <a:r>
              <a:rPr lang="en-US" altLang="en-US" i="1"/>
              <a:t> </a:t>
            </a:r>
            <a:r>
              <a:rPr lang="en-US" altLang="en-US" i="1">
                <a:solidFill>
                  <a:schemeClr val="accent2"/>
                </a:solidFill>
              </a:rPr>
              <a:t>vt</a:t>
            </a:r>
            <a:r>
              <a:rPr lang="en-US" altLang="en-US"/>
              <a:t> horizontally</a:t>
            </a:r>
          </a:p>
          <a:p>
            <a:r>
              <a:rPr lang="en-US" altLang="en-US"/>
              <a:t>Total distance is 2</a:t>
            </a:r>
            <a:r>
              <a:rPr lang="en-US" altLang="en-US" i="1"/>
              <a:t>d</a:t>
            </a:r>
            <a:endParaRPr lang="en-US" altLang="en-US"/>
          </a:p>
        </p:txBody>
      </p:sp>
      <p:grpSp>
        <p:nvGrpSpPr>
          <p:cNvPr id="10245" name="Group 5">
            <a:extLst>
              <a:ext uri="{FF2B5EF4-FFF2-40B4-BE49-F238E27FC236}">
                <a16:creationId xmlns:a16="http://schemas.microsoft.com/office/drawing/2014/main" id="{D15291DF-C454-3F42-9A1E-C7278E16CA37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1676400"/>
            <a:ext cx="3810000" cy="1600200"/>
            <a:chOff x="1680" y="1852"/>
            <a:chExt cx="2400" cy="1008"/>
          </a:xfrm>
        </p:grpSpPr>
        <p:sp>
          <p:nvSpPr>
            <p:cNvPr id="10260" name="Rectangle 6">
              <a:extLst>
                <a:ext uri="{FF2B5EF4-FFF2-40B4-BE49-F238E27FC236}">
                  <a16:creationId xmlns:a16="http://schemas.microsoft.com/office/drawing/2014/main" id="{9FDA39C0-6425-8D45-BF33-3A6944134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852"/>
              <a:ext cx="2400" cy="81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1" name="Oval 7">
              <a:extLst>
                <a:ext uri="{FF2B5EF4-FFF2-40B4-BE49-F238E27FC236}">
                  <a16:creationId xmlns:a16="http://schemas.microsoft.com/office/drawing/2014/main" id="{5C0C395C-BE73-B844-BE54-58A7EE441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2" name="Oval 8">
              <a:extLst>
                <a:ext uri="{FF2B5EF4-FFF2-40B4-BE49-F238E27FC236}">
                  <a16:creationId xmlns:a16="http://schemas.microsoft.com/office/drawing/2014/main" id="{5921B5AB-DA8B-4044-BC32-975B03C1E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3" name="Oval 9">
              <a:extLst>
                <a:ext uri="{FF2B5EF4-FFF2-40B4-BE49-F238E27FC236}">
                  <a16:creationId xmlns:a16="http://schemas.microsoft.com/office/drawing/2014/main" id="{9A988B33-CBCE-8A40-B99A-510C3B15D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64" name="Oval 10">
              <a:extLst>
                <a:ext uri="{FF2B5EF4-FFF2-40B4-BE49-F238E27FC236}">
                  <a16:creationId xmlns:a16="http://schemas.microsoft.com/office/drawing/2014/main" id="{B4BA0023-74C7-EF46-A085-BFB80AE36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246" name="Rectangle 11">
            <a:extLst>
              <a:ext uri="{FF2B5EF4-FFF2-40B4-BE49-F238E27FC236}">
                <a16:creationId xmlns:a16="http://schemas.microsoft.com/office/drawing/2014/main" id="{F5A234FD-6B49-C44C-95C0-58B0B6976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819400"/>
            <a:ext cx="381000" cy="762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7" name="Line 12">
            <a:extLst>
              <a:ext uri="{FF2B5EF4-FFF2-40B4-BE49-F238E27FC236}">
                <a16:creationId xmlns:a16="http://schemas.microsoft.com/office/drawing/2014/main" id="{0187EAED-2EBC-4240-950B-74058EE078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18288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Line 13">
            <a:extLst>
              <a:ext uri="{FF2B5EF4-FFF2-40B4-BE49-F238E27FC236}">
                <a16:creationId xmlns:a16="http://schemas.microsoft.com/office/drawing/2014/main" id="{F8E441FE-FAC7-0D42-BF19-F89EB47C0D9C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276600"/>
            <a:ext cx="7620000" cy="0"/>
          </a:xfrm>
          <a:prstGeom prst="line">
            <a:avLst/>
          </a:prstGeom>
          <a:noFill/>
          <a:ln w="38100">
            <a:solidFill>
              <a:srgbClr val="0065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Line 14">
            <a:extLst>
              <a:ext uri="{FF2B5EF4-FFF2-40B4-BE49-F238E27FC236}">
                <a16:creationId xmlns:a16="http://schemas.microsoft.com/office/drawing/2014/main" id="{4101751F-5F9D-204E-8180-FCE7546F9D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1828800"/>
            <a:ext cx="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Text Box 15">
            <a:extLst>
              <a:ext uri="{FF2B5EF4-FFF2-40B4-BE49-F238E27FC236}">
                <a16:creationId xmlns:a16="http://schemas.microsoft.com/office/drawing/2014/main" id="{71CCC400-E459-6B49-8B32-295AABACE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0574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i="1"/>
              <a:t>h</a:t>
            </a:r>
          </a:p>
        </p:txBody>
      </p:sp>
      <p:sp>
        <p:nvSpPr>
          <p:cNvPr id="52240" name="Line 16">
            <a:extLst>
              <a:ext uri="{FF2B5EF4-FFF2-40B4-BE49-F238E27FC236}">
                <a16:creationId xmlns:a16="http://schemas.microsoft.com/office/drawing/2014/main" id="{797A5D9E-2F3E-3442-8704-55CB23FC02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1828800"/>
            <a:ext cx="15240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>
            <a:extLst>
              <a:ext uri="{FF2B5EF4-FFF2-40B4-BE49-F238E27FC236}">
                <a16:creationId xmlns:a16="http://schemas.microsoft.com/office/drawing/2014/main" id="{1C5C61AA-F136-AB42-BD2A-166B2F594D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1828800"/>
            <a:ext cx="15240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9" name="Rectangle 25">
            <a:extLst>
              <a:ext uri="{FF2B5EF4-FFF2-40B4-BE49-F238E27FC236}">
                <a16:creationId xmlns:a16="http://schemas.microsoft.com/office/drawing/2014/main" id="{5B0F17EE-B06F-1044-BBA4-9A1480514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819400"/>
            <a:ext cx="381000" cy="762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52255" name="Group 31">
            <a:extLst>
              <a:ext uri="{FF2B5EF4-FFF2-40B4-BE49-F238E27FC236}">
                <a16:creationId xmlns:a16="http://schemas.microsoft.com/office/drawing/2014/main" id="{3740701A-AF0D-2B49-A5A1-8C354E48C4B9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419600"/>
            <a:ext cx="917575" cy="1341438"/>
            <a:chOff x="3958" y="3216"/>
            <a:chExt cx="578" cy="845"/>
          </a:xfrm>
        </p:grpSpPr>
        <p:sp>
          <p:nvSpPr>
            <p:cNvPr id="10256" name="AutoShape 26">
              <a:extLst>
                <a:ext uri="{FF2B5EF4-FFF2-40B4-BE49-F238E27FC236}">
                  <a16:creationId xmlns:a16="http://schemas.microsoft.com/office/drawing/2014/main" id="{DAC6813C-45F5-BD43-8C44-DC89D6E6283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080" y="3216"/>
              <a:ext cx="240" cy="576"/>
            </a:xfrm>
            <a:prstGeom prst="rtTriangl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7" name="Text Box 27">
              <a:extLst>
                <a:ext uri="{FF2B5EF4-FFF2-40B4-BE49-F238E27FC236}">
                  <a16:creationId xmlns:a16="http://schemas.microsoft.com/office/drawing/2014/main" id="{1E09BC26-2FD0-6E4D-BE57-1A19D27E6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5" y="3371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0" i="1"/>
                <a:t>h</a:t>
              </a:r>
              <a:endParaRPr lang="en-US" altLang="en-US"/>
            </a:p>
          </p:txBody>
        </p:sp>
        <p:sp>
          <p:nvSpPr>
            <p:cNvPr id="10258" name="Text Box 28">
              <a:extLst>
                <a:ext uri="{FF2B5EF4-FFF2-40B4-BE49-F238E27FC236}">
                  <a16:creationId xmlns:a16="http://schemas.microsoft.com/office/drawing/2014/main" id="{65BB5F40-09EF-7D40-B4F7-7F1981CD4E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8" y="3308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0" i="1"/>
                <a:t>d</a:t>
              </a:r>
              <a:endParaRPr lang="en-US" altLang="en-US"/>
            </a:p>
          </p:txBody>
        </p:sp>
        <p:sp>
          <p:nvSpPr>
            <p:cNvPr id="10259" name="Text Box 29">
              <a:extLst>
                <a:ext uri="{FF2B5EF4-FFF2-40B4-BE49-F238E27FC236}">
                  <a16:creationId xmlns:a16="http://schemas.microsoft.com/office/drawing/2014/main" id="{B4EFE5B9-8073-DB4C-A59D-3CCBD37E2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8" y="3731"/>
              <a:ext cx="48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0" i="1"/>
                <a:t>vt/2</a:t>
              </a:r>
              <a:endParaRPr lang="en-US" altLang="en-US"/>
            </a:p>
          </p:txBody>
        </p:sp>
      </p:grpSp>
      <p:sp>
        <p:nvSpPr>
          <p:cNvPr id="52254" name="Rectangle 30">
            <a:extLst>
              <a:ext uri="{FF2B5EF4-FFF2-40B4-BE49-F238E27FC236}">
                <a16:creationId xmlns:a16="http://schemas.microsoft.com/office/drawing/2014/main" id="{EEEEB87D-1C05-5943-99D0-837C7F2B9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791200"/>
            <a:ext cx="7696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Solve for detection time </a:t>
            </a:r>
            <a:r>
              <a:rPr lang="en-US" altLang="en-US" b="0" i="1">
                <a:solidFill>
                  <a:schemeClr val="accent2"/>
                </a:solidFill>
              </a:rPr>
              <a:t>t</a:t>
            </a:r>
            <a:r>
              <a:rPr lang="en-US" altLang="en-US" b="0">
                <a:solidFill>
                  <a:schemeClr val="tx1"/>
                </a:solidFill>
              </a:rPr>
              <a:t>, find </a:t>
            </a:r>
            <a:r>
              <a:rPr lang="en-US" altLang="en-US" b="0" i="1">
                <a:solidFill>
                  <a:schemeClr val="tx1"/>
                </a:solidFill>
              </a:rPr>
              <a:t>t</a:t>
            </a:r>
            <a:r>
              <a:rPr lang="en-US" altLang="en-US" b="0">
                <a:solidFill>
                  <a:schemeClr val="tx1"/>
                </a:solidFill>
              </a:rPr>
              <a:t>/</a:t>
            </a:r>
            <a:r>
              <a:rPr lang="en-US" altLang="en-US" b="0" i="1">
                <a:solidFill>
                  <a:schemeClr val="tx1"/>
                </a:solidFill>
              </a:rPr>
              <a:t>t'</a:t>
            </a:r>
            <a:endParaRPr lang="en-US" altLang="en-US" b="0" i="1"/>
          </a:p>
        </p:txBody>
      </p:sp>
    </p:spTree>
    <p:extLst>
      <p:ext uri="{BB962C8B-B14F-4D97-AF65-F5344CB8AC3E}">
        <p14:creationId xmlns:p14="http://schemas.microsoft.com/office/powerpoint/2010/main" val="4280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2395648" presetClass="entr" presetSubtype="7162205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  <p:bldP spid="52249" grpId="0" animBg="1"/>
      <p:bldP spid="5225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6843798-247C-764B-BD8A-DC4C151FA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Time Dilation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5FB4EAA-4F93-114C-9417-4694369C6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/>
              <a:t>If two events at the same place in frame </a:t>
            </a:r>
            <a:r>
              <a:rPr lang="en-US" altLang="en-US" i="1" dirty="0"/>
              <a:t>S'</a:t>
            </a:r>
            <a:r>
              <a:rPr lang="en-US" altLang="en-US" dirty="0"/>
              <a:t> are separated by time </a:t>
            </a:r>
            <a:r>
              <a:rPr lang="en-US" altLang="en-US" i="1" dirty="0"/>
              <a:t>t'</a:t>
            </a:r>
            <a:r>
              <a:rPr lang="en-US" altLang="en-US" dirty="0"/>
              <a:t>, in frame </a:t>
            </a:r>
            <a:r>
              <a:rPr lang="en-US" altLang="en-US" i="1" dirty="0"/>
              <a:t>S</a:t>
            </a:r>
            <a:r>
              <a:rPr lang="en-US" altLang="en-US" dirty="0"/>
              <a:t> they are separated by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8" name="Text Box 4">
                <a:extLst>
                  <a:ext uri="{FF2B5EF4-FFF2-40B4-BE49-F238E27FC236}">
                    <a16:creationId xmlns:a16="http://schemas.microsoft.com/office/drawing/2014/main" id="{B45622EE-D9F9-C540-9186-A8F27D86D9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22613" y="3367088"/>
                <a:ext cx="2476575" cy="12617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32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en-US" sz="32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32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3200" b="0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en-US" sz="3200" b="0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en-US" sz="32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en-US" sz="32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en-US" sz="3200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3200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p>
                                  <m:r>
                                    <a:rPr lang="en-US" altLang="en-US" sz="3200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altLang="en-US" sz="3200" b="0" i="1" dirty="0"/>
              </a:p>
            </p:txBody>
          </p:sp>
        </mc:Choice>
        <mc:Fallback xmlns="">
          <p:sp>
            <p:nvSpPr>
              <p:cNvPr id="11268" name="Text Box 4">
                <a:extLst>
                  <a:ext uri="{FF2B5EF4-FFF2-40B4-BE49-F238E27FC236}">
                    <a16:creationId xmlns:a16="http://schemas.microsoft.com/office/drawing/2014/main" id="{B45622EE-D9F9-C540-9186-A8F27D86D9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22613" y="3367088"/>
                <a:ext cx="2476575" cy="1261756"/>
              </a:xfrm>
              <a:prstGeom prst="rect">
                <a:avLst/>
              </a:prstGeom>
              <a:blipFill>
                <a:blip r:embed="rId2"/>
                <a:stretch>
                  <a:fillRect b="-80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3">
            <a:extLst>
              <a:ext uri="{FF2B5EF4-FFF2-40B4-BE49-F238E27FC236}">
                <a16:creationId xmlns:a16="http://schemas.microsoft.com/office/drawing/2014/main" id="{F5F6AA1E-735C-AC4C-9809-307C0F51B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006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altLang="en-US" kern="0" dirty="0"/>
              <a:t>Where </a:t>
            </a:r>
            <a:r>
              <a:rPr lang="en-US" altLang="en-US" i="1" kern="0" dirty="0">
                <a:solidFill>
                  <a:schemeClr val="accent2"/>
                </a:solidFill>
                <a:latin typeface="Symbol" pitchFamily="2" charset="2"/>
              </a:rPr>
              <a:t>b</a:t>
            </a:r>
            <a:r>
              <a:rPr lang="en-US" altLang="en-US" kern="0" dirty="0">
                <a:solidFill>
                  <a:schemeClr val="accent2"/>
                </a:solidFill>
              </a:rPr>
              <a:t> ≡ </a:t>
            </a:r>
            <a:r>
              <a:rPr lang="en-US" altLang="en-US" i="1" kern="0" dirty="0">
                <a:solidFill>
                  <a:schemeClr val="accent2"/>
                </a:solidFill>
              </a:rPr>
              <a:t>v</a:t>
            </a:r>
            <a:r>
              <a:rPr lang="en-US" altLang="en-US" kern="0" dirty="0">
                <a:solidFill>
                  <a:schemeClr val="accent2"/>
                </a:solidFill>
              </a:rPr>
              <a:t>/</a:t>
            </a:r>
            <a:r>
              <a:rPr lang="en-US" altLang="en-US" i="1" kern="0" dirty="0">
                <a:solidFill>
                  <a:schemeClr val="accent2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718659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06FAEFA-149D-D942-B93F-0EEDCF04F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Dimensionless Parameter </a:t>
            </a:r>
            <a:r>
              <a:rPr lang="en-US" altLang="en-US">
                <a:latin typeface="Symbol" pitchFamily="2" charset="2"/>
              </a:rPr>
              <a:t>g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9AD303ED-BFBC-4F49-94B6-A10736F51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altLang="en-US" i="1"/>
              <a:t> </a:t>
            </a:r>
            <a:r>
              <a:rPr lang="en-US" altLang="en-US">
                <a:solidFill>
                  <a:schemeClr val="accent2"/>
                </a:solidFill>
                <a:latin typeface="Symbol" pitchFamily="2" charset="2"/>
              </a:rPr>
              <a:t>g</a:t>
            </a:r>
            <a:r>
              <a:rPr lang="en-US" altLang="en-US"/>
              <a:t> ≡ (1 – </a:t>
            </a:r>
            <a:r>
              <a:rPr lang="en-US" altLang="en-US" i="1">
                <a:latin typeface="Symbol" pitchFamily="2" charset="2"/>
              </a:rPr>
              <a:t>b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  <a:r>
              <a:rPr lang="en-US" altLang="en-US" baseline="30000"/>
              <a:t>‒1/2</a:t>
            </a:r>
          </a:p>
          <a:p>
            <a:pPr marL="0" indent="0">
              <a:buFontTx/>
              <a:buNone/>
            </a:pPr>
            <a:r>
              <a:rPr lang="en-US" altLang="en-US"/>
              <a:t>So the time dilation formula becomes</a:t>
            </a:r>
          </a:p>
          <a:p>
            <a:pPr marL="0" indent="0" algn="ctr">
              <a:buFontTx/>
              <a:buNone/>
            </a:pPr>
            <a:r>
              <a:rPr lang="en-US" altLang="en-US" i="1">
                <a:solidFill>
                  <a:schemeClr val="accent2"/>
                </a:solidFill>
              </a:rPr>
              <a:t>t</a:t>
            </a:r>
            <a:r>
              <a:rPr lang="en-US" altLang="en-US">
                <a:solidFill>
                  <a:schemeClr val="accent2"/>
                </a:solidFill>
              </a:rPr>
              <a:t> = </a:t>
            </a:r>
            <a:r>
              <a:rPr lang="en-US" altLang="en-US">
                <a:solidFill>
                  <a:schemeClr val="accent2"/>
                </a:solidFill>
                <a:latin typeface="Symbol" pitchFamily="2" charset="2"/>
              </a:rPr>
              <a:t>g</a:t>
            </a:r>
            <a:r>
              <a:rPr lang="en-US" altLang="en-US" i="1">
                <a:solidFill>
                  <a:schemeClr val="accent2"/>
                </a:solidFill>
              </a:rPr>
              <a:t>t'</a:t>
            </a:r>
          </a:p>
        </p:txBody>
      </p:sp>
    </p:spTree>
    <p:extLst>
      <p:ext uri="{BB962C8B-B14F-4D97-AF65-F5344CB8AC3E}">
        <p14:creationId xmlns:p14="http://schemas.microsoft.com/office/powerpoint/2010/main" val="658720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C63D840-C049-CA4A-AF1F-9DEBE00DF99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Length Contraction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5C7E0D2-E5EE-AC48-B93A-3AA64C5CCBC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of a moving body</a:t>
            </a:r>
          </a:p>
        </p:txBody>
      </p:sp>
    </p:spTree>
    <p:extLst>
      <p:ext uri="{BB962C8B-B14F-4D97-AF65-F5344CB8AC3E}">
        <p14:creationId xmlns:p14="http://schemas.microsoft.com/office/powerpoint/2010/main" val="818831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E7EFD5D-2859-2A48-A59F-3DAB5DB785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Lengths in Different Frames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981CEBE-11BA-2740-853B-0CD53265E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Longitudinal light flash in a moving car</a:t>
            </a:r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94C5B522-2F7E-D349-8C6E-72C578FF32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16865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A31F68FB-4FBA-D547-921D-794E201F7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71145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i="1"/>
              <a:t>v</a:t>
            </a:r>
          </a:p>
        </p:txBody>
      </p:sp>
      <p:grpSp>
        <p:nvGrpSpPr>
          <p:cNvPr id="15366" name="Group 6">
            <a:extLst>
              <a:ext uri="{FF2B5EF4-FFF2-40B4-BE49-F238E27FC236}">
                <a16:creationId xmlns:a16="http://schemas.microsoft.com/office/drawing/2014/main" id="{FAD12A90-B460-A54F-B87F-76855C41C57B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940050"/>
            <a:ext cx="3810000" cy="1600200"/>
            <a:chOff x="1680" y="1852"/>
            <a:chExt cx="2400" cy="1008"/>
          </a:xfrm>
        </p:grpSpPr>
        <p:sp>
          <p:nvSpPr>
            <p:cNvPr id="15377" name="Rectangle 7">
              <a:extLst>
                <a:ext uri="{FF2B5EF4-FFF2-40B4-BE49-F238E27FC236}">
                  <a16:creationId xmlns:a16="http://schemas.microsoft.com/office/drawing/2014/main" id="{44A6AF3F-0EDB-784C-B18D-3321254ED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852"/>
              <a:ext cx="2400" cy="81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8" name="Oval 8">
              <a:extLst>
                <a:ext uri="{FF2B5EF4-FFF2-40B4-BE49-F238E27FC236}">
                  <a16:creationId xmlns:a16="http://schemas.microsoft.com/office/drawing/2014/main" id="{30E2D256-A61A-5948-9340-8909A8CE7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9" name="Oval 9">
              <a:extLst>
                <a:ext uri="{FF2B5EF4-FFF2-40B4-BE49-F238E27FC236}">
                  <a16:creationId xmlns:a16="http://schemas.microsoft.com/office/drawing/2014/main" id="{0410DA09-3378-8845-9CF8-723DE0D50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80" name="Oval 10">
              <a:extLst>
                <a:ext uri="{FF2B5EF4-FFF2-40B4-BE49-F238E27FC236}">
                  <a16:creationId xmlns:a16="http://schemas.microsoft.com/office/drawing/2014/main" id="{5DB857B5-A2EC-7941-B9A0-3FE05BC7C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81" name="Oval 11">
              <a:extLst>
                <a:ext uri="{FF2B5EF4-FFF2-40B4-BE49-F238E27FC236}">
                  <a16:creationId xmlns:a16="http://schemas.microsoft.com/office/drawing/2014/main" id="{1518BC63-C723-1B40-B65E-1C0839DEB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668"/>
              <a:ext cx="192" cy="192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5367" name="Rectangle 12">
            <a:extLst>
              <a:ext uri="{FF2B5EF4-FFF2-40B4-BE49-F238E27FC236}">
                <a16:creationId xmlns:a16="http://schemas.microsoft.com/office/drawing/2014/main" id="{EAAD00EF-8B65-D643-A0CC-18DD626C63E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590800" y="3619500"/>
            <a:ext cx="381000" cy="762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8" name="Line 13">
            <a:extLst>
              <a:ext uri="{FF2B5EF4-FFF2-40B4-BE49-F238E27FC236}">
                <a16:creationId xmlns:a16="http://schemas.microsoft.com/office/drawing/2014/main" id="{34215C09-0582-EE4B-BE20-1A8D11216F6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943600" y="36576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15">
            <a:extLst>
              <a:ext uri="{FF2B5EF4-FFF2-40B4-BE49-F238E27FC236}">
                <a16:creationId xmlns:a16="http://schemas.microsoft.com/office/drawing/2014/main" id="{935021B0-74AB-0A47-A159-205A71F22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0"/>
            <a:ext cx="14716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/>
              <a:t>source/</a:t>
            </a:r>
            <a:br>
              <a:rPr lang="en-US" altLang="en-US" sz="2800" b="0"/>
            </a:br>
            <a:r>
              <a:rPr lang="en-US" altLang="en-US" sz="2800" b="0"/>
              <a:t>detector</a:t>
            </a:r>
          </a:p>
        </p:txBody>
      </p:sp>
      <p:sp>
        <p:nvSpPr>
          <p:cNvPr id="15370" name="Line 16">
            <a:extLst>
              <a:ext uri="{FF2B5EF4-FFF2-40B4-BE49-F238E27FC236}">
                <a16:creationId xmlns:a16="http://schemas.microsoft.com/office/drawing/2014/main" id="{7D977F37-CFFA-8C44-9AD3-4896BD8D2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6858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Text Box 18">
            <a:extLst>
              <a:ext uri="{FF2B5EF4-FFF2-40B4-BE49-F238E27FC236}">
                <a16:creationId xmlns:a16="http://schemas.microsoft.com/office/drawing/2014/main" id="{679EF34C-9E27-DA4E-8456-5297A9E91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286000"/>
            <a:ext cx="1116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/>
              <a:t>mirror</a:t>
            </a:r>
          </a:p>
        </p:txBody>
      </p:sp>
      <p:sp>
        <p:nvSpPr>
          <p:cNvPr id="15372" name="Line 19">
            <a:extLst>
              <a:ext uri="{FF2B5EF4-FFF2-40B4-BE49-F238E27FC236}">
                <a16:creationId xmlns:a16="http://schemas.microsoft.com/office/drawing/2014/main" id="{F4EB9B50-6A41-D342-8FC0-DD5C866698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622550"/>
            <a:ext cx="609600" cy="577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20">
            <a:extLst>
              <a:ext uri="{FF2B5EF4-FFF2-40B4-BE49-F238E27FC236}">
                <a16:creationId xmlns:a16="http://schemas.microsoft.com/office/drawing/2014/main" id="{BA59A401-6049-3A49-B971-8BD85BD65B0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540250"/>
            <a:ext cx="7620000" cy="0"/>
          </a:xfrm>
          <a:prstGeom prst="line">
            <a:avLst/>
          </a:prstGeom>
          <a:noFill/>
          <a:ln w="38100">
            <a:solidFill>
              <a:srgbClr val="0065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21">
            <a:extLst>
              <a:ext uri="{FF2B5EF4-FFF2-40B4-BE49-F238E27FC236}">
                <a16:creationId xmlns:a16="http://schemas.microsoft.com/office/drawing/2014/main" id="{824FB71F-9D27-EE4B-8B30-49001D900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181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Flash emitted, reflected, received</a:t>
            </a:r>
          </a:p>
          <a:p>
            <a:r>
              <a:rPr lang="en-US" altLang="en-US" b="0"/>
              <a:t>Reference frames: </a:t>
            </a:r>
            <a:r>
              <a:rPr lang="en-US" altLang="en-US" b="0" i="1">
                <a:solidFill>
                  <a:schemeClr val="accent2"/>
                </a:solidFill>
              </a:rPr>
              <a:t>S</a:t>
            </a:r>
            <a:r>
              <a:rPr lang="en-US" altLang="en-US" b="0"/>
              <a:t> for track, </a:t>
            </a:r>
            <a:r>
              <a:rPr lang="en-US" altLang="en-US" b="0" i="1">
                <a:solidFill>
                  <a:schemeClr val="accent2"/>
                </a:solidFill>
              </a:rPr>
              <a:t>S'</a:t>
            </a:r>
            <a:r>
              <a:rPr lang="en-US" altLang="en-US" b="0"/>
              <a:t> for car</a:t>
            </a:r>
          </a:p>
        </p:txBody>
      </p:sp>
      <p:sp>
        <p:nvSpPr>
          <p:cNvPr id="15375" name="Line 22">
            <a:extLst>
              <a:ext uri="{FF2B5EF4-FFF2-40B4-BE49-F238E27FC236}">
                <a16:creationId xmlns:a16="http://schemas.microsoft.com/office/drawing/2014/main" id="{F78D187C-6D5C-6D48-9648-B8E1A922F9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038600"/>
            <a:ext cx="3581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Text Box 23">
            <a:extLst>
              <a:ext uri="{FF2B5EF4-FFF2-40B4-BE49-F238E27FC236}">
                <a16:creationId xmlns:a16="http://schemas.microsoft.com/office/drawing/2014/main" id="{125E2A61-3A47-434F-B288-29CABB62B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1975" y="3505200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 i="1"/>
              <a:t>l</a:t>
            </a:r>
            <a:r>
              <a:rPr lang="en-US" altLang="en-US" sz="2800" b="0" baseline="-25000"/>
              <a:t>0</a:t>
            </a:r>
            <a:endParaRPr lang="en-US" altLang="en-US" sz="2800" b="0"/>
          </a:p>
        </p:txBody>
      </p:sp>
    </p:spTree>
    <p:extLst>
      <p:ext uri="{BB962C8B-B14F-4D97-AF65-F5344CB8AC3E}">
        <p14:creationId xmlns:p14="http://schemas.microsoft.com/office/powerpoint/2010/main" val="217389633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3460</TotalTime>
  <Words>525</Words>
  <Application>Microsoft Macintosh PowerPoint</Application>
  <PresentationFormat>On-screen Show (4:3)</PresentationFormat>
  <Paragraphs>93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Calibri</vt:lpstr>
      <vt:lpstr>Cambria Math</vt:lpstr>
      <vt:lpstr>Symbol</vt:lpstr>
      <vt:lpstr>Default Design</vt:lpstr>
      <vt:lpstr>Postulate of Relativity</vt:lpstr>
      <vt:lpstr>Time Dilation</vt:lpstr>
      <vt:lpstr>Times in Different Frames</vt:lpstr>
      <vt:lpstr>Detection time in S'</vt:lpstr>
      <vt:lpstr>Detection time in S</vt:lpstr>
      <vt:lpstr>Time Dilation</vt:lpstr>
      <vt:lpstr>Dimensionless Parameter g</vt:lpstr>
      <vt:lpstr>Length Contraction</vt:lpstr>
      <vt:lpstr>Lengths in Different Frames</vt:lpstr>
      <vt:lpstr>Car frame S'</vt:lpstr>
      <vt:lpstr>Track Frame S</vt:lpstr>
      <vt:lpstr>Track Frame S</vt:lpstr>
      <vt:lpstr>Length Contraction</vt:lpstr>
      <vt:lpstr>Length Contraction</vt:lpstr>
      <vt:lpstr>Contraction Direction</vt:lpstr>
      <vt:lpstr>Simultaneity</vt:lpstr>
      <vt:lpstr>Event Times in Different Frames</vt:lpstr>
      <vt:lpstr>Event Times</vt:lpstr>
      <vt:lpstr>Simultaneity is not Conserved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233</cp:revision>
  <cp:lastPrinted>2019-02-25T13:00:09Z</cp:lastPrinted>
  <dcterms:created xsi:type="dcterms:W3CDTF">2003-08-04T19:23:16Z</dcterms:created>
  <dcterms:modified xsi:type="dcterms:W3CDTF">2026-05-06T02:56:42Z</dcterms:modified>
</cp:coreProperties>
</file>