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62" r:id="rId3"/>
    <p:sldId id="263" r:id="rId4"/>
    <p:sldId id="264" r:id="rId5"/>
    <p:sldId id="266" r:id="rId6"/>
    <p:sldId id="267" r:id="rId7"/>
    <p:sldId id="273" r:id="rId8"/>
    <p:sldId id="272" r:id="rId9"/>
    <p:sldId id="265" r:id="rId10"/>
    <p:sldId id="258" r:id="rId11"/>
    <p:sldId id="268" r:id="rId12"/>
    <p:sldId id="274" r:id="rId13"/>
    <p:sldId id="260" r:id="rId14"/>
    <p:sldId id="275" r:id="rId15"/>
    <p:sldId id="270" r:id="rId16"/>
    <p:sldId id="276" r:id="rId17"/>
    <p:sldId id="277" r:id="rId18"/>
    <p:sldId id="278" r:id="rId19"/>
    <p:sldId id="279" r:id="rId20"/>
    <p:sldId id="281" r:id="rId21"/>
    <p:sldId id="261" r:id="rId22"/>
    <p:sldId id="271" r:id="rId23"/>
    <p:sldId id="259" r:id="rId24"/>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18"/>
    <p:restoredTop sz="93913" autoAdjust="0"/>
  </p:normalViewPr>
  <p:slideViewPr>
    <p:cSldViewPr>
      <p:cViewPr varScale="1">
        <p:scale>
          <a:sx n="66" d="100"/>
          <a:sy n="66" d="100"/>
        </p:scale>
        <p:origin x="9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48"/>
    </p:cViewPr>
  </p:sorterViewPr>
  <p:notesViewPr>
    <p:cSldViewPr>
      <p:cViewPr varScale="1">
        <p:scale>
          <a:sx n="81" d="100"/>
          <a:sy n="81" d="100"/>
        </p:scale>
        <p:origin x="570" y="108"/>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032"/>
            <a:ext cx="4000830"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defTabSz="924565" eaLnBrk="1" hangingPunct="1">
              <a:defRPr sz="1200">
                <a:latin typeface="Arial" charset="0"/>
                <a:ea typeface="+mn-ea"/>
              </a:defRPr>
            </a:lvl1pPr>
          </a:lstStyle>
          <a:p>
            <a:pPr>
              <a:defRPr/>
            </a:pPr>
            <a:r>
              <a:rPr lang="en-US" dirty="0"/>
              <a:t>A1000 L35 Life</a:t>
            </a:r>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32097" y="0"/>
            <a:ext cx="4002404"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algn="r" defTabSz="9245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57188"/>
            <a:ext cx="4000830"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defTabSz="9245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32098" y="6394258"/>
            <a:ext cx="3844952"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algn="r" defTabSz="923394" eaLnBrk="1" hangingPunct="1">
              <a:defRPr sz="1200"/>
            </a:lvl1pPr>
          </a:lstStyle>
          <a:p>
            <a:pPr>
              <a:defRPr/>
            </a:pPr>
            <a:fld id="{99E198E8-1274-AE4E-83C7-C0FE8EEEC5C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1" y="188486"/>
            <a:ext cx="4002404" cy="351629"/>
          </a:xfrm>
          <a:prstGeom prst="rect">
            <a:avLst/>
          </a:prstGeom>
        </p:spPr>
        <p:txBody>
          <a:bodyPr vert="horz" lIns="91819" tIns="45910" rIns="91819" bIns="45910" rtlCol="0"/>
          <a:lstStyle>
            <a:lvl1pPr algn="l" eaLnBrk="1" hangingPunct="1">
              <a:defRPr sz="1200">
                <a:latin typeface="Arial" charset="0"/>
                <a:ea typeface="+mn-ea"/>
              </a:defRPr>
            </a:lvl1pPr>
          </a:lstStyle>
          <a:p>
            <a:pPr>
              <a:defRPr/>
            </a:pPr>
            <a:r>
              <a:rPr lang="en-US"/>
              <a:t>A1050 L34 Life</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32097" y="0"/>
            <a:ext cx="4002404" cy="351629"/>
          </a:xfrm>
          <a:prstGeom prst="rect">
            <a:avLst/>
          </a:prstGeom>
        </p:spPr>
        <p:txBody>
          <a:bodyPr vert="horz" wrap="square" lIns="91819" tIns="45910" rIns="91819" bIns="45910"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5/1/2025</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819" tIns="45910" rIns="91819" bIns="45910"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24238" y="3329386"/>
            <a:ext cx="7387600" cy="3155155"/>
          </a:xfrm>
          <a:prstGeom prst="rect">
            <a:avLst/>
          </a:prstGeom>
        </p:spPr>
        <p:txBody>
          <a:bodyPr vert="horz" lIns="91819" tIns="45910" rIns="91819" bIns="459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1" y="6657188"/>
            <a:ext cx="4002404" cy="351629"/>
          </a:xfrm>
          <a:prstGeom prst="rect">
            <a:avLst/>
          </a:prstGeom>
        </p:spPr>
        <p:txBody>
          <a:bodyPr vert="horz" lIns="91819" tIns="45910" rIns="91819" bIns="45910"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32097" y="6657188"/>
            <a:ext cx="4002404" cy="351629"/>
          </a:xfrm>
          <a:prstGeom prst="rect">
            <a:avLst/>
          </a:prstGeom>
        </p:spPr>
        <p:txBody>
          <a:bodyPr vert="horz" wrap="square" lIns="91819" tIns="45910" rIns="91819" bIns="45910"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 y="112458"/>
            <a:ext cx="4002404" cy="351629"/>
          </a:xfrm>
        </p:spPr>
        <p:txBody>
          <a:bodyPr/>
          <a:lstStyle/>
          <a:p>
            <a:pPr>
              <a:defRPr/>
            </a:pPr>
            <a:r>
              <a:rPr lang="en-US"/>
              <a:t>A1050 L34 Life</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a:t>
            </a:fld>
            <a:endParaRPr lang="en-US" altLang="en-US"/>
          </a:p>
        </p:txBody>
      </p:sp>
    </p:spTree>
    <p:extLst>
      <p:ext uri="{BB962C8B-B14F-4D97-AF65-F5344CB8AC3E}">
        <p14:creationId xmlns:p14="http://schemas.microsoft.com/office/powerpoint/2010/main" val="35664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1E7734-EB3F-804B-94FD-15C66877E1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B52C3A-1738-6144-876D-53495290F7DD}"/>
              </a:ext>
            </a:extLst>
          </p:cNvPr>
          <p:cNvSpPr>
            <a:spLocks noGrp="1" noChangeArrowheads="1"/>
          </p:cNvSpPr>
          <p:nvPr>
            <p:ph type="sldNum" sz="quarter" idx="12"/>
          </p:nvPr>
        </p:nvSpPr>
        <p:spPr>
          <a:ln/>
        </p:spPr>
        <p:txBody>
          <a:bodyPr/>
          <a:lstStyle>
            <a:lvl1pPr>
              <a:defRPr/>
            </a:lvl1pPr>
          </a:lstStyle>
          <a:p>
            <a:pPr>
              <a:defRPr/>
            </a:pPr>
            <a:fld id="{C46B82C4-3119-4142-8EB1-0D4CE7B51E98}" type="slidenum">
              <a:rPr lang="en-US" altLang="en-US"/>
              <a:pPr>
                <a:defRPr/>
              </a:pPr>
              <a:t>‹#›</a:t>
            </a:fld>
            <a:endParaRPr lang="en-US" altLang="en-US"/>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bbc.com/future/article/20221101-should-extraterrestrial-life-be-granted-sentient-right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cience.nasa.gov/exoplanets/search-for-lif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MUexperiment.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ommons.wikimedia.org/wiki/User:YassineMrab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C28E63-5BB5-EE45-A8B5-5A4FE4C0F862}"/>
              </a:ext>
            </a:extLst>
          </p:cNvPr>
          <p:cNvPicPr>
            <a:picLocks noChangeAspect="1"/>
          </p:cNvPicPr>
          <p:nvPr/>
        </p:nvPicPr>
        <p:blipFill>
          <a:blip r:embed="rId3"/>
          <a:stretch>
            <a:fillRect/>
          </a:stretch>
        </p:blipFill>
        <p:spPr>
          <a:xfrm>
            <a:off x="0" y="0"/>
            <a:ext cx="9144000" cy="6858000"/>
          </a:xfrm>
          <a:prstGeom prst="rect">
            <a:avLst/>
          </a:prstGeom>
        </p:spPr>
      </p:pic>
      <p:sp>
        <p:nvSpPr>
          <p:cNvPr id="15361" name="Title 1">
            <a:extLst>
              <a:ext uri="{FF2B5EF4-FFF2-40B4-BE49-F238E27FC236}">
                <a16:creationId xmlns:a16="http://schemas.microsoft.com/office/drawing/2014/main" id="{82483371-E724-B849-92D7-46B364CDD97D}"/>
              </a:ext>
            </a:extLst>
          </p:cNvPr>
          <p:cNvSpPr>
            <a:spLocks noGrp="1" noChangeArrowheads="1"/>
          </p:cNvSpPr>
          <p:nvPr>
            <p:ph type="ctrTitle"/>
          </p:nvPr>
        </p:nvSpPr>
        <p:spPr/>
        <p:txBody>
          <a:bodyPr/>
          <a:lstStyle/>
          <a:p>
            <a:r>
              <a:rPr lang="en-US" altLang="en-US" dirty="0">
                <a:solidFill>
                  <a:schemeClr val="accent5"/>
                </a:solidFill>
                <a:ea typeface="ＭＳ Ｐゴシック" panose="020B0600070205080204" pitchFamily="34" charset="-128"/>
              </a:rPr>
              <a:t>Life in the universe</a:t>
            </a:r>
          </a:p>
        </p:txBody>
      </p:sp>
      <p:sp>
        <p:nvSpPr>
          <p:cNvPr id="15362" name="Subtitle 2">
            <a:extLst>
              <a:ext uri="{FF2B5EF4-FFF2-40B4-BE49-F238E27FC236}">
                <a16:creationId xmlns:a16="http://schemas.microsoft.com/office/drawing/2014/main" id="{ED7BC2D4-7A49-7E4A-AC7F-6409855C30C8}"/>
              </a:ext>
            </a:extLst>
          </p:cNvPr>
          <p:cNvSpPr>
            <a:spLocks noGrp="1" noChangeArrowheads="1"/>
          </p:cNvSpPr>
          <p:nvPr>
            <p:ph type="subTitle" idx="1"/>
          </p:nvPr>
        </p:nvSpPr>
        <p:spPr>
          <a:xfrm>
            <a:off x="1371600" y="3886200"/>
            <a:ext cx="6400800" cy="762000"/>
          </a:xfrm>
        </p:spPr>
        <p:txBody>
          <a:bodyPr/>
          <a:lstStyle/>
          <a:p>
            <a:r>
              <a:rPr lang="en-US" altLang="en-US" dirty="0">
                <a:solidFill>
                  <a:schemeClr val="accent5"/>
                </a:solidFill>
                <a:ea typeface="ＭＳ Ｐゴシック" panose="020B0600070205080204" pitchFamily="34" charset="-128"/>
              </a:rPr>
              <a:t>Do we have company?</a:t>
            </a:r>
          </a:p>
        </p:txBody>
      </p:sp>
      <p:sp>
        <p:nvSpPr>
          <p:cNvPr id="2" name="TextBox 1">
            <a:extLst>
              <a:ext uri="{FF2B5EF4-FFF2-40B4-BE49-F238E27FC236}">
                <a16:creationId xmlns:a16="http://schemas.microsoft.com/office/drawing/2014/main" id="{0BA2A4E2-C65D-BD41-83AE-CFEEF5A12630}"/>
              </a:ext>
            </a:extLst>
          </p:cNvPr>
          <p:cNvSpPr txBox="1"/>
          <p:nvPr/>
        </p:nvSpPr>
        <p:spPr>
          <a:xfrm>
            <a:off x="990600" y="5791200"/>
            <a:ext cx="1091966" cy="461665"/>
          </a:xfrm>
          <a:prstGeom prst="rect">
            <a:avLst/>
          </a:prstGeom>
          <a:noFill/>
        </p:spPr>
        <p:txBody>
          <a:bodyPr wrap="none" rtlCol="0">
            <a:spAutoFit/>
          </a:bodyPr>
          <a:lstStyle/>
          <a:p>
            <a:r>
              <a:rPr lang="en-US" sz="2400" dirty="0">
                <a:solidFill>
                  <a:schemeClr val="accent5"/>
                </a:solidFill>
              </a:rPr>
              <a:t>Ch. 20</a:t>
            </a:r>
          </a:p>
        </p:txBody>
      </p:sp>
      <p:sp>
        <p:nvSpPr>
          <p:cNvPr id="5" name="TextBox 4">
            <a:extLst>
              <a:ext uri="{FF2B5EF4-FFF2-40B4-BE49-F238E27FC236}">
                <a16:creationId xmlns:a16="http://schemas.microsoft.com/office/drawing/2014/main" id="{886FFE80-7572-B74C-9B06-9FEFE15F104E}"/>
              </a:ext>
            </a:extLst>
          </p:cNvPr>
          <p:cNvSpPr txBox="1"/>
          <p:nvPr/>
        </p:nvSpPr>
        <p:spPr>
          <a:xfrm>
            <a:off x="3048000" y="6252865"/>
            <a:ext cx="6006773" cy="369332"/>
          </a:xfrm>
          <a:prstGeom prst="rect">
            <a:avLst/>
          </a:prstGeom>
          <a:noFill/>
        </p:spPr>
        <p:txBody>
          <a:bodyPr wrap="none" rtlCol="0">
            <a:spAutoFit/>
          </a:bodyPr>
          <a:lstStyle/>
          <a:p>
            <a:r>
              <a:rPr lang="en-US" dirty="0">
                <a:solidFill>
                  <a:srgbClr val="FFFF00"/>
                </a:solidFill>
                <a:hlinkClick r:id="rId4"/>
              </a:rPr>
              <a:t>Image</a:t>
            </a:r>
            <a:r>
              <a:rPr lang="en-US" dirty="0">
                <a:solidFill>
                  <a:srgbClr val="FFFF00"/>
                </a:solidFill>
              </a:rPr>
              <a:t>: Mark Garlick/Science Photo Library/Getty Images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image illustrates the Habitable Zones for Life. It consists of an image of the Milky Way Galaxy, and a Solar system.  &quot;In the illustration, text on top reads, Intelligent civilizations in our Milky Way Galaxy, can evolve only in a certain region, called the galactic habitable zone. In that zone, a suitable planet must lie within the planetary habitable zone of its parent star. (From C.H Lineweaver, Y. Fenner, and B.K Gibson.)&#10;Below the text, there is an image of the Milky Way Galaxy. A point close to the center of the galaxy is marked with a callout that reads,&#10;Too close to the center of the Milky Way Galaxy:&#10;• The distances between stars are small, so there can be close encounters between stars that would disrupt a planetary system.&#10;• There are also frequent outbursts of potentially lethal radiation from supernovae and from the supermassive black hole at the very center of the Galaxy.&#10;A point away from the center and closer to the periphery is labelled, Galactic Habitable zone. &#10;A point very close to the periphery is marked with a callout that reads, &#10;Too far from the center of the Milky Way Galaxy: &#10;• Stars are deficient in elements heavier than hydrogen and helium, so they lack both the materials needed to form Earthlike planets and the chemical substances required for life as we know it.&#10;Below this is an image of a solar system. A star is shown at the center as a small sphere. Two planets are shown in their elliptical orbits around the star. One of the planets is smaller. The region of the orbits is labelled, Planetary Habitable zone. &#10;The star is marked with a callout that reads, &#10;The Star:&#10;• Must have a mass that is neither too large nor too small.&#10;• If the star’s mass is too large, it will use up its hydrogen fuel so rapidly that it will move off the main sequence before life can evolve on any of its planets.&#10;• If the star’s mass is too small, the habitable planet would be so close that it would be in synchronous rotation. Water on the star-lit side would vaporize and become locked up as ice on the permanently dark side.&#10;The smaller of the planets is marked with a callout that reads, &#10;The Planet:&#10;• Must be a terrestrial planet with a solid surface.&#10;• Must have enough mass to provide the gravity needed to retain an atmosphere and oceans.&#10;• Must be at a comfortable distance from the star so that water can be liquid on its surface.&#10;• Must be in a stable, nearly circular orbit. (A highly elliptical orbit would cause excessively large temperature swings as the planet moved toward and away from the star.)&#10;The larger of the planets is marked with a callout that reads, &#10;The Neighborhood: &#10;• There needs to be one or more large Jovian planets whose gravitational forces will clear away comets and meteors.&quot;">
            <a:extLst>
              <a:ext uri="{FF2B5EF4-FFF2-40B4-BE49-F238E27FC236}">
                <a16:creationId xmlns:a16="http://schemas.microsoft.com/office/drawing/2014/main" id="{1AE217DF-8B12-1444-8413-EE2101FA7E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34030" y="1"/>
            <a:ext cx="5304970" cy="689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5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F7D6-2773-1B42-9ADB-093C10C02006}"/>
              </a:ext>
            </a:extLst>
          </p:cNvPr>
          <p:cNvSpPr>
            <a:spLocks noGrp="1"/>
          </p:cNvSpPr>
          <p:nvPr>
            <p:ph type="title"/>
          </p:nvPr>
        </p:nvSpPr>
        <p:spPr/>
        <p:txBody>
          <a:bodyPr/>
          <a:lstStyle/>
          <a:p>
            <a:r>
              <a:rPr lang="en-US" dirty="0"/>
              <a:t>The search for life</a:t>
            </a:r>
          </a:p>
        </p:txBody>
      </p:sp>
      <p:sp>
        <p:nvSpPr>
          <p:cNvPr id="3" name="Content Placeholder 2">
            <a:extLst>
              <a:ext uri="{FF2B5EF4-FFF2-40B4-BE49-F238E27FC236}">
                <a16:creationId xmlns:a16="http://schemas.microsoft.com/office/drawing/2014/main" id="{CD83A8FA-AC14-944E-81CA-F91A648323A2}"/>
              </a:ext>
            </a:extLst>
          </p:cNvPr>
          <p:cNvSpPr>
            <a:spLocks noGrp="1"/>
          </p:cNvSpPr>
          <p:nvPr>
            <p:ph idx="1"/>
          </p:nvPr>
        </p:nvSpPr>
        <p:spPr/>
        <p:txBody>
          <a:bodyPr/>
          <a:lstStyle/>
          <a:p>
            <a:r>
              <a:rPr lang="en-US" dirty="0"/>
              <a:t>No obvious signs in the Solar system</a:t>
            </a:r>
          </a:p>
          <a:p>
            <a:pPr lvl="1"/>
            <a:r>
              <a:rPr lang="en-US" dirty="0"/>
              <a:t>Mars</a:t>
            </a:r>
          </a:p>
          <a:p>
            <a:pPr lvl="1"/>
            <a:r>
              <a:rPr lang="en-US" dirty="0"/>
              <a:t>Europa</a:t>
            </a:r>
          </a:p>
          <a:p>
            <a:pPr lvl="1"/>
            <a:r>
              <a:rPr lang="en-US" dirty="0"/>
              <a:t>Enceladus</a:t>
            </a:r>
          </a:p>
          <a:p>
            <a:pPr lvl="1"/>
            <a:r>
              <a:rPr lang="en-US" dirty="0"/>
              <a:t>(Titan)</a:t>
            </a:r>
          </a:p>
          <a:p>
            <a:r>
              <a:rPr lang="en-US" dirty="0"/>
              <a:t>Earth is super obvious</a:t>
            </a:r>
          </a:p>
          <a:p>
            <a:pPr lvl="1"/>
            <a:r>
              <a:rPr lang="en-US" dirty="0"/>
              <a:t>Oxygen</a:t>
            </a:r>
          </a:p>
          <a:p>
            <a:pPr lvl="1"/>
            <a:r>
              <a:rPr lang="en-US" dirty="0"/>
              <a:t>Chlorophyll</a:t>
            </a:r>
          </a:p>
        </p:txBody>
      </p:sp>
    </p:spTree>
    <p:extLst>
      <p:ext uri="{BB962C8B-B14F-4D97-AF65-F5344CB8AC3E}">
        <p14:creationId xmlns:p14="http://schemas.microsoft.com/office/powerpoint/2010/main" val="19004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D722-83E3-1640-85BA-03BCFC4B3BCB}"/>
              </a:ext>
            </a:extLst>
          </p:cNvPr>
          <p:cNvSpPr>
            <a:spLocks noGrp="1"/>
          </p:cNvSpPr>
          <p:nvPr>
            <p:ph type="title"/>
          </p:nvPr>
        </p:nvSpPr>
        <p:spPr/>
        <p:txBody>
          <a:bodyPr/>
          <a:lstStyle/>
          <a:p>
            <a:r>
              <a:rPr lang="en-US" dirty="0"/>
              <a:t>The search for intelligent life</a:t>
            </a:r>
          </a:p>
        </p:txBody>
      </p:sp>
      <p:sp>
        <p:nvSpPr>
          <p:cNvPr id="3" name="Content Placeholder 2">
            <a:extLst>
              <a:ext uri="{FF2B5EF4-FFF2-40B4-BE49-F238E27FC236}">
                <a16:creationId xmlns:a16="http://schemas.microsoft.com/office/drawing/2014/main" id="{27ED1181-A8CF-BA4D-84D6-29D5F422078E}"/>
              </a:ext>
            </a:extLst>
          </p:cNvPr>
          <p:cNvSpPr>
            <a:spLocks noGrp="1"/>
          </p:cNvSpPr>
          <p:nvPr>
            <p:ph idx="1"/>
          </p:nvPr>
        </p:nvSpPr>
        <p:spPr/>
        <p:txBody>
          <a:bodyPr/>
          <a:lstStyle/>
          <a:p>
            <a:r>
              <a:rPr lang="en-US" dirty="0"/>
              <a:t>Can we find them?</a:t>
            </a:r>
          </a:p>
          <a:p>
            <a:r>
              <a:rPr lang="en-US" dirty="0"/>
              <a:t>Can they find us?</a:t>
            </a:r>
          </a:p>
          <a:p>
            <a:r>
              <a:rPr lang="en-US" dirty="0"/>
              <a:t>Have they found us?</a:t>
            </a:r>
          </a:p>
        </p:txBody>
      </p:sp>
    </p:spTree>
    <p:extLst>
      <p:ext uri="{BB962C8B-B14F-4D97-AF65-F5344CB8AC3E}">
        <p14:creationId xmlns:p14="http://schemas.microsoft.com/office/powerpoint/2010/main" val="350690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6D33-7C06-A34F-9D4C-894DAA0F426E}"/>
              </a:ext>
            </a:extLst>
          </p:cNvPr>
          <p:cNvSpPr>
            <a:spLocks noGrp="1"/>
          </p:cNvSpPr>
          <p:nvPr>
            <p:ph type="title"/>
          </p:nvPr>
        </p:nvSpPr>
        <p:spPr/>
        <p:txBody>
          <a:bodyPr/>
          <a:lstStyle/>
          <a:p>
            <a:r>
              <a:rPr lang="en-US" dirty="0"/>
              <a:t>Fermi Paradox</a:t>
            </a:r>
          </a:p>
        </p:txBody>
      </p:sp>
      <p:sp>
        <p:nvSpPr>
          <p:cNvPr id="3" name="Content Placeholder 2">
            <a:extLst>
              <a:ext uri="{FF2B5EF4-FFF2-40B4-BE49-F238E27FC236}">
                <a16:creationId xmlns:a16="http://schemas.microsoft.com/office/drawing/2014/main" id="{80F901E2-AF2B-7F47-B59B-CDB5EA4D92D1}"/>
              </a:ext>
            </a:extLst>
          </p:cNvPr>
          <p:cNvSpPr>
            <a:spLocks noGrp="1"/>
          </p:cNvSpPr>
          <p:nvPr>
            <p:ph idx="1"/>
          </p:nvPr>
        </p:nvSpPr>
        <p:spPr/>
        <p:txBody>
          <a:bodyPr/>
          <a:lstStyle/>
          <a:p>
            <a:pPr marL="0" indent="0" algn="ctr">
              <a:buNone/>
            </a:pPr>
            <a:r>
              <a:rPr lang="en-US" dirty="0"/>
              <a:t>“</a:t>
            </a:r>
            <a:r>
              <a:rPr lang="en-US" dirty="0">
                <a:solidFill>
                  <a:schemeClr val="accent2"/>
                </a:solidFill>
              </a:rPr>
              <a:t>Where is everybody?</a:t>
            </a:r>
            <a:r>
              <a:rPr lang="en-US" dirty="0"/>
              <a:t>”</a:t>
            </a:r>
          </a:p>
          <a:p>
            <a:pPr marL="0" indent="0" algn="ctr">
              <a:buNone/>
            </a:pPr>
            <a:r>
              <a:rPr lang="en-US" dirty="0">
                <a:solidFill>
                  <a:schemeClr val="accent4"/>
                </a:solidFill>
              </a:rPr>
              <a:t>–Enrico Fermi, 1950</a:t>
            </a:r>
          </a:p>
        </p:txBody>
      </p:sp>
    </p:spTree>
    <p:extLst>
      <p:ext uri="{BB962C8B-B14F-4D97-AF65-F5344CB8AC3E}">
        <p14:creationId xmlns:p14="http://schemas.microsoft.com/office/powerpoint/2010/main" val="225436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6713-4D2A-334B-9BC8-72F55E57B614}"/>
              </a:ext>
            </a:extLst>
          </p:cNvPr>
          <p:cNvSpPr>
            <a:spLocks noGrp="1"/>
          </p:cNvSpPr>
          <p:nvPr>
            <p:ph type="title"/>
          </p:nvPr>
        </p:nvSpPr>
        <p:spPr/>
        <p:txBody>
          <a:bodyPr/>
          <a:lstStyle/>
          <a:p>
            <a:r>
              <a:rPr lang="en-US" dirty="0"/>
              <a:t>What would we find?</a:t>
            </a:r>
          </a:p>
        </p:txBody>
      </p:sp>
      <p:sp>
        <p:nvSpPr>
          <p:cNvPr id="3" name="Content Placeholder 2">
            <a:extLst>
              <a:ext uri="{FF2B5EF4-FFF2-40B4-BE49-F238E27FC236}">
                <a16:creationId xmlns:a16="http://schemas.microsoft.com/office/drawing/2014/main" id="{D420D56B-E219-AA4A-AD19-4B3D699FE787}"/>
              </a:ext>
            </a:extLst>
          </p:cNvPr>
          <p:cNvSpPr>
            <a:spLocks noGrp="1"/>
          </p:cNvSpPr>
          <p:nvPr>
            <p:ph idx="1"/>
          </p:nvPr>
        </p:nvSpPr>
        <p:spPr/>
        <p:txBody>
          <a:bodyPr/>
          <a:lstStyle/>
          <a:p>
            <a:r>
              <a:rPr lang="en-US" dirty="0"/>
              <a:t>Radio signals</a:t>
            </a:r>
          </a:p>
          <a:p>
            <a:r>
              <a:rPr lang="en-US" dirty="0"/>
              <a:t>Spectroscopic signatures</a:t>
            </a:r>
          </a:p>
          <a:p>
            <a:r>
              <a:rPr lang="en-US" dirty="0"/>
              <a:t>Artifacts</a:t>
            </a:r>
          </a:p>
          <a:p>
            <a:r>
              <a:rPr lang="en-US" dirty="0"/>
              <a:t>Evidence of visitation</a:t>
            </a:r>
          </a:p>
        </p:txBody>
      </p:sp>
    </p:spTree>
    <p:extLst>
      <p:ext uri="{BB962C8B-B14F-4D97-AF65-F5344CB8AC3E}">
        <p14:creationId xmlns:p14="http://schemas.microsoft.com/office/powerpoint/2010/main" val="3468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2291-E897-434D-8A73-5DC15CC893CB}"/>
              </a:ext>
            </a:extLst>
          </p:cNvPr>
          <p:cNvSpPr>
            <a:spLocks noGrp="1"/>
          </p:cNvSpPr>
          <p:nvPr>
            <p:ph type="title"/>
          </p:nvPr>
        </p:nvSpPr>
        <p:spPr/>
        <p:txBody>
          <a:bodyPr/>
          <a:lstStyle/>
          <a:p>
            <a:r>
              <a:rPr lang="en-US" dirty="0"/>
              <a:t>Drake Equation</a:t>
            </a:r>
          </a:p>
        </p:txBody>
      </p:sp>
      <p:pic>
        <p:nvPicPr>
          <p:cNvPr id="3" name="Picture 2">
            <a:extLst>
              <a:ext uri="{FF2B5EF4-FFF2-40B4-BE49-F238E27FC236}">
                <a16:creationId xmlns:a16="http://schemas.microsoft.com/office/drawing/2014/main" id="{D0D7CA3E-6D0D-4A4C-A1A4-2D6D8E456736}"/>
              </a:ext>
            </a:extLst>
          </p:cNvPr>
          <p:cNvPicPr>
            <a:picLocks noChangeAspect="1"/>
          </p:cNvPicPr>
          <p:nvPr/>
        </p:nvPicPr>
        <p:blipFill>
          <a:blip r:embed="rId2"/>
          <a:stretch>
            <a:fillRect/>
          </a:stretch>
        </p:blipFill>
        <p:spPr>
          <a:xfrm>
            <a:off x="0" y="1389459"/>
            <a:ext cx="9144000" cy="4554141"/>
          </a:xfrm>
          <a:prstGeom prst="rect">
            <a:avLst/>
          </a:prstGeom>
        </p:spPr>
      </p:pic>
      <p:sp>
        <p:nvSpPr>
          <p:cNvPr id="4" name="TextBox 3">
            <a:extLst>
              <a:ext uri="{FF2B5EF4-FFF2-40B4-BE49-F238E27FC236}">
                <a16:creationId xmlns:a16="http://schemas.microsoft.com/office/drawing/2014/main" id="{A23F97D6-CC58-F841-ABC9-58EA2EC93518}"/>
              </a:ext>
            </a:extLst>
          </p:cNvPr>
          <p:cNvSpPr txBox="1"/>
          <p:nvPr/>
        </p:nvSpPr>
        <p:spPr>
          <a:xfrm>
            <a:off x="685800" y="6172200"/>
            <a:ext cx="3687228" cy="400110"/>
          </a:xfrm>
          <a:prstGeom prst="rect">
            <a:avLst/>
          </a:prstGeom>
          <a:noFill/>
        </p:spPr>
        <p:txBody>
          <a:bodyPr wrap="none" rtlCol="0">
            <a:spAutoFit/>
          </a:bodyPr>
          <a:lstStyle/>
          <a:p>
            <a:r>
              <a:rPr lang="en-US" sz="2000" dirty="0">
                <a:hlinkClick r:id="rId3"/>
              </a:rPr>
              <a:t>Image</a:t>
            </a:r>
            <a:r>
              <a:rPr lang="en-US" sz="2000" dirty="0"/>
              <a:t>: University of Rochester</a:t>
            </a:r>
          </a:p>
        </p:txBody>
      </p:sp>
    </p:spTree>
    <p:extLst>
      <p:ext uri="{BB962C8B-B14F-4D97-AF65-F5344CB8AC3E}">
        <p14:creationId xmlns:p14="http://schemas.microsoft.com/office/powerpoint/2010/main" val="372305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7354-1D42-C148-B2EB-DEC5C7FA78A6}"/>
              </a:ext>
            </a:extLst>
          </p:cNvPr>
          <p:cNvSpPr>
            <a:spLocks noGrp="1"/>
          </p:cNvSpPr>
          <p:nvPr>
            <p:ph type="title"/>
          </p:nvPr>
        </p:nvSpPr>
        <p:spPr/>
        <p:txBody>
          <a:bodyPr/>
          <a:lstStyle/>
          <a:p>
            <a:r>
              <a:rPr lang="en-US" dirty="0"/>
              <a:t>Drake Equation</a:t>
            </a:r>
          </a:p>
        </p:txBody>
      </p:sp>
      <p:sp>
        <p:nvSpPr>
          <p:cNvPr id="3" name="Content Placeholder 2">
            <a:extLst>
              <a:ext uri="{FF2B5EF4-FFF2-40B4-BE49-F238E27FC236}">
                <a16:creationId xmlns:a16="http://schemas.microsoft.com/office/drawing/2014/main" id="{20EF66FC-5787-7140-B47F-701CC8EA1235}"/>
              </a:ext>
            </a:extLst>
          </p:cNvPr>
          <p:cNvSpPr>
            <a:spLocks noGrp="1"/>
          </p:cNvSpPr>
          <p:nvPr>
            <p:ph idx="1"/>
          </p:nvPr>
        </p:nvSpPr>
        <p:spPr/>
        <p:txBody>
          <a:bodyPr/>
          <a:lstStyle/>
          <a:p>
            <a:r>
              <a:rPr lang="en-US" dirty="0"/>
              <a:t>We now know that planets are common</a:t>
            </a:r>
          </a:p>
          <a:p>
            <a:r>
              <a:rPr lang="en-US" dirty="0"/>
              <a:t>Less sure about terrestrial planets in the habitable zone</a:t>
            </a:r>
          </a:p>
          <a:p>
            <a:r>
              <a:rPr lang="en-US" dirty="0"/>
              <a:t>We don’t know the likelihood of life</a:t>
            </a:r>
          </a:p>
          <a:p>
            <a:r>
              <a:rPr lang="en-US" dirty="0"/>
              <a:t>Or the likelihood of intelligence</a:t>
            </a:r>
          </a:p>
          <a:p>
            <a:pPr lvl="1"/>
            <a:r>
              <a:rPr lang="en-US" dirty="0"/>
              <a:t>or technology</a:t>
            </a:r>
          </a:p>
          <a:p>
            <a:pPr lvl="1"/>
            <a:r>
              <a:rPr lang="en-US" dirty="0"/>
              <a:t>or curiosity</a:t>
            </a:r>
          </a:p>
        </p:txBody>
      </p:sp>
    </p:spTree>
    <p:extLst>
      <p:ext uri="{BB962C8B-B14F-4D97-AF65-F5344CB8AC3E}">
        <p14:creationId xmlns:p14="http://schemas.microsoft.com/office/powerpoint/2010/main" val="902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8172-6A0F-8D4A-AF86-17C281AFA140}"/>
              </a:ext>
            </a:extLst>
          </p:cNvPr>
          <p:cNvSpPr>
            <a:spLocks noGrp="1"/>
          </p:cNvSpPr>
          <p:nvPr>
            <p:ph type="title"/>
          </p:nvPr>
        </p:nvSpPr>
        <p:spPr/>
        <p:txBody>
          <a:bodyPr/>
          <a:lstStyle/>
          <a:p>
            <a:r>
              <a:rPr lang="en-US" dirty="0"/>
              <a:t>Announcing Ourselves</a:t>
            </a:r>
          </a:p>
        </p:txBody>
      </p:sp>
      <p:sp>
        <p:nvSpPr>
          <p:cNvPr id="3" name="Content Placeholder 2">
            <a:extLst>
              <a:ext uri="{FF2B5EF4-FFF2-40B4-BE49-F238E27FC236}">
                <a16:creationId xmlns:a16="http://schemas.microsoft.com/office/drawing/2014/main" id="{F1D54D92-E0DF-444F-B0D1-4D13A60D5A7A}"/>
              </a:ext>
            </a:extLst>
          </p:cNvPr>
          <p:cNvSpPr>
            <a:spLocks noGrp="1"/>
          </p:cNvSpPr>
          <p:nvPr>
            <p:ph idx="1"/>
          </p:nvPr>
        </p:nvSpPr>
        <p:spPr>
          <a:xfrm>
            <a:off x="457200" y="1600201"/>
            <a:ext cx="6477000" cy="685800"/>
          </a:xfrm>
        </p:spPr>
        <p:txBody>
          <a:bodyPr/>
          <a:lstStyle/>
          <a:p>
            <a:r>
              <a:rPr lang="en-US" dirty="0"/>
              <a:t>Radio transmissions since 1895</a:t>
            </a:r>
          </a:p>
        </p:txBody>
      </p:sp>
      <p:pic>
        <p:nvPicPr>
          <p:cNvPr id="1026" name="Picture 2" descr="Arecibo Message">
            <a:extLst>
              <a:ext uri="{FF2B5EF4-FFF2-40B4-BE49-F238E27FC236}">
                <a16:creationId xmlns:a16="http://schemas.microsoft.com/office/drawing/2014/main" id="{CA535E88-5526-846F-2036-DAC75E82D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536" y="1762793"/>
            <a:ext cx="1527180" cy="43633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FF4194E-A060-8CCC-95E7-370C70BDB6E5}"/>
              </a:ext>
            </a:extLst>
          </p:cNvPr>
          <p:cNvSpPr txBox="1">
            <a:spLocks/>
          </p:cNvSpPr>
          <p:nvPr/>
        </p:nvSpPr>
        <p:spPr bwMode="auto">
          <a:xfrm>
            <a:off x="457200" y="2209800"/>
            <a:ext cx="647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kern="0" dirty="0"/>
              <a:t>Deliberate transmissions</a:t>
            </a:r>
          </a:p>
          <a:p>
            <a:pPr lvl="1"/>
            <a:r>
              <a:rPr lang="en-US" kern="0" dirty="0"/>
              <a:t>“</a:t>
            </a:r>
            <a:r>
              <a:rPr lang="en-US" kern="0" dirty="0" err="1"/>
              <a:t>Aricebo</a:t>
            </a:r>
            <a:r>
              <a:rPr lang="en-US" kern="0" dirty="0"/>
              <a:t> message” to M13 in 1974</a:t>
            </a:r>
          </a:p>
        </p:txBody>
      </p:sp>
      <p:sp>
        <p:nvSpPr>
          <p:cNvPr id="5" name="Content Placeholder 2">
            <a:extLst>
              <a:ext uri="{FF2B5EF4-FFF2-40B4-BE49-F238E27FC236}">
                <a16:creationId xmlns:a16="http://schemas.microsoft.com/office/drawing/2014/main" id="{F18054D9-33CF-3F98-292B-EE436AC4B452}"/>
              </a:ext>
            </a:extLst>
          </p:cNvPr>
          <p:cNvSpPr txBox="1">
            <a:spLocks/>
          </p:cNvSpPr>
          <p:nvPr/>
        </p:nvSpPr>
        <p:spPr bwMode="auto">
          <a:xfrm>
            <a:off x="457200" y="3352800"/>
            <a:ext cx="647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kern="0" dirty="0"/>
              <a:t>Four spacecraft</a:t>
            </a:r>
          </a:p>
          <a:p>
            <a:pPr lvl="1"/>
            <a:r>
              <a:rPr lang="en-US" kern="0" dirty="0"/>
              <a:t>Pioneer 10 and 11</a:t>
            </a:r>
          </a:p>
          <a:p>
            <a:pPr lvl="1"/>
            <a:r>
              <a:rPr lang="en-US" kern="0" dirty="0"/>
              <a:t>Voyager 1 and 2</a:t>
            </a:r>
          </a:p>
          <a:p>
            <a:pPr lvl="1"/>
            <a:r>
              <a:rPr lang="en-US" kern="0" dirty="0"/>
              <a:t>All bearing messages</a:t>
            </a:r>
          </a:p>
        </p:txBody>
      </p:sp>
    </p:spTree>
    <p:extLst>
      <p:ext uri="{BB962C8B-B14F-4D97-AF65-F5344CB8AC3E}">
        <p14:creationId xmlns:p14="http://schemas.microsoft.com/office/powerpoint/2010/main" val="26877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F167-949F-AF6B-D5C7-576567BF1BC0}"/>
              </a:ext>
            </a:extLst>
          </p:cNvPr>
          <p:cNvSpPr>
            <a:spLocks noGrp="1"/>
          </p:cNvSpPr>
          <p:nvPr>
            <p:ph type="title"/>
          </p:nvPr>
        </p:nvSpPr>
        <p:spPr/>
        <p:txBody>
          <a:bodyPr/>
          <a:lstStyle/>
          <a:p>
            <a:r>
              <a:rPr lang="en-US" dirty="0"/>
              <a:t>Pioneer Plaque</a:t>
            </a:r>
          </a:p>
        </p:txBody>
      </p:sp>
      <p:pic>
        <p:nvPicPr>
          <p:cNvPr id="2052" name="Picture 4">
            <a:extLst>
              <a:ext uri="{FF2B5EF4-FFF2-40B4-BE49-F238E27FC236}">
                <a16:creationId xmlns:a16="http://schemas.microsoft.com/office/drawing/2014/main" id="{33DB4888-0A8A-B2BD-F478-8BEAA15DA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431" y="1369256"/>
            <a:ext cx="6815137" cy="5435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0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1B86-7A22-9CBD-BCFC-EE344A66FEEE}"/>
              </a:ext>
            </a:extLst>
          </p:cNvPr>
          <p:cNvSpPr>
            <a:spLocks noGrp="1"/>
          </p:cNvSpPr>
          <p:nvPr>
            <p:ph type="title"/>
          </p:nvPr>
        </p:nvSpPr>
        <p:spPr/>
        <p:txBody>
          <a:bodyPr/>
          <a:lstStyle/>
          <a:p>
            <a:r>
              <a:rPr lang="en-US"/>
              <a:t>Voyager’s Golden Record</a:t>
            </a:r>
            <a:endParaRPr lang="en-US" dirty="0"/>
          </a:p>
        </p:txBody>
      </p:sp>
      <p:pic>
        <p:nvPicPr>
          <p:cNvPr id="3074" name="Picture 2" descr="Diagram of the Golden Record cover shown with its extraterrestrial instructions that are etched on the front">
            <a:extLst>
              <a:ext uri="{FF2B5EF4-FFF2-40B4-BE49-F238E27FC236}">
                <a16:creationId xmlns:a16="http://schemas.microsoft.com/office/drawing/2014/main" id="{5669B83A-5F2E-C12D-812D-EB7A9A699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038350"/>
            <a:ext cx="6981825" cy="3676650"/>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4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6AEC-9CA4-794B-84B7-2C3BA11FBD24}"/>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D3FBDC38-FE56-1643-A634-3B80AE686609}"/>
              </a:ext>
            </a:extLst>
          </p:cNvPr>
          <p:cNvSpPr>
            <a:spLocks noGrp="1"/>
          </p:cNvSpPr>
          <p:nvPr>
            <p:ph idx="1"/>
          </p:nvPr>
        </p:nvSpPr>
        <p:spPr/>
        <p:txBody>
          <a:bodyPr/>
          <a:lstStyle/>
          <a:p>
            <a:r>
              <a:rPr lang="en-US" dirty="0"/>
              <a:t>There is life on Earth.</a:t>
            </a:r>
          </a:p>
          <a:p>
            <a:r>
              <a:rPr lang="en-US" dirty="0"/>
              <a:t>Life exists everywhere on Earth.</a:t>
            </a:r>
          </a:p>
          <a:p>
            <a:r>
              <a:rPr lang="en-US" dirty="0"/>
              <a:t>There has been life on Earth as long as Earth has been hospitable.</a:t>
            </a:r>
          </a:p>
          <a:p>
            <a:r>
              <a:rPr lang="en-US" dirty="0"/>
              <a:t>Intelligent, technological life appeared recently.</a:t>
            </a:r>
          </a:p>
          <a:p>
            <a:r>
              <a:rPr lang="en-US" dirty="0"/>
              <a:t>Multicellular life didn’t appear until about 600 Ma.</a:t>
            </a:r>
          </a:p>
        </p:txBody>
      </p:sp>
    </p:spTree>
    <p:extLst>
      <p:ext uri="{BB962C8B-B14F-4D97-AF65-F5344CB8AC3E}">
        <p14:creationId xmlns:p14="http://schemas.microsoft.com/office/powerpoint/2010/main" val="20825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anation of (Voyager) Recording Diagram">
            <a:extLst>
              <a:ext uri="{FF2B5EF4-FFF2-40B4-BE49-F238E27FC236}">
                <a16:creationId xmlns:a16="http://schemas.microsoft.com/office/drawing/2014/main" id="{11483AEF-0609-D9B5-BB30-D9A989C58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8947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2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7D47-BD8F-C94F-85B5-4BD8C3F5F8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23DAC3-7BD1-1346-923C-D5924E4B27A2}"/>
              </a:ext>
            </a:extLst>
          </p:cNvPr>
          <p:cNvSpPr>
            <a:spLocks noGrp="1"/>
          </p:cNvSpPr>
          <p:nvPr>
            <p:ph idx="1"/>
          </p:nvPr>
        </p:nvSpPr>
        <p:spPr/>
        <p:txBody>
          <a:bodyPr/>
          <a:lstStyle/>
          <a:p>
            <a:pPr marL="0" indent="0">
              <a:buNone/>
            </a:pPr>
            <a:r>
              <a:rPr lang="en-US" dirty="0"/>
              <a:t>"We've been sitting in our tree chirping like foolish birds for over a century now, wondering why no other birds answered. The galactic skies are full of hawks, that's why.”</a:t>
            </a:r>
          </a:p>
          <a:p>
            <a:pPr marL="0" indent="0">
              <a:buNone/>
            </a:pPr>
            <a:r>
              <a:rPr lang="en-US" dirty="0">
                <a:solidFill>
                  <a:schemeClr val="accent4"/>
                </a:solidFill>
              </a:rPr>
              <a:t>–Greg Bear, </a:t>
            </a:r>
            <a:r>
              <a:rPr lang="en-US" i="1" dirty="0">
                <a:solidFill>
                  <a:schemeClr val="accent4"/>
                </a:solidFill>
              </a:rPr>
              <a:t>The Forge of God</a:t>
            </a:r>
          </a:p>
        </p:txBody>
      </p:sp>
    </p:spTree>
    <p:extLst>
      <p:ext uri="{BB962C8B-B14F-4D97-AF65-F5344CB8AC3E}">
        <p14:creationId xmlns:p14="http://schemas.microsoft.com/office/powerpoint/2010/main" val="401199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B6F8-100B-C043-9905-6B84B6344592}"/>
              </a:ext>
            </a:extLst>
          </p:cNvPr>
          <p:cNvSpPr>
            <a:spLocks noGrp="1"/>
          </p:cNvSpPr>
          <p:nvPr>
            <p:ph type="title"/>
          </p:nvPr>
        </p:nvSpPr>
        <p:spPr/>
        <p:txBody>
          <a:bodyPr/>
          <a:lstStyle/>
          <a:p>
            <a:r>
              <a:rPr lang="en-US" dirty="0"/>
              <a:t>Elder Race?</a:t>
            </a:r>
          </a:p>
        </p:txBody>
      </p:sp>
      <p:sp>
        <p:nvSpPr>
          <p:cNvPr id="3" name="Content Placeholder 2">
            <a:extLst>
              <a:ext uri="{FF2B5EF4-FFF2-40B4-BE49-F238E27FC236}">
                <a16:creationId xmlns:a16="http://schemas.microsoft.com/office/drawing/2014/main" id="{3961B234-EC8F-C546-B5C4-98DF64A74B91}"/>
              </a:ext>
            </a:extLst>
          </p:cNvPr>
          <p:cNvSpPr>
            <a:spLocks noGrp="1"/>
          </p:cNvSpPr>
          <p:nvPr>
            <p:ph idx="1"/>
          </p:nvPr>
        </p:nvSpPr>
        <p:spPr/>
        <p:txBody>
          <a:bodyPr/>
          <a:lstStyle/>
          <a:p>
            <a:r>
              <a:rPr lang="en-US" dirty="0"/>
              <a:t>Somebody has to be the first</a:t>
            </a:r>
          </a:p>
          <a:p>
            <a:r>
              <a:rPr lang="en-US" dirty="0"/>
              <a:t>But it’s safer to imagine we’re not exceptional</a:t>
            </a:r>
          </a:p>
          <a:p>
            <a:pPr lvl="1"/>
            <a:r>
              <a:rPr lang="en-US" dirty="0"/>
              <a:t>“mediocrity principle”</a:t>
            </a:r>
          </a:p>
        </p:txBody>
      </p:sp>
    </p:spTree>
    <p:extLst>
      <p:ext uri="{BB962C8B-B14F-4D97-AF65-F5344CB8AC3E}">
        <p14:creationId xmlns:p14="http://schemas.microsoft.com/office/powerpoint/2010/main" val="6177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BA92-8E5B-854B-A82B-A84B0E2A8833}"/>
              </a:ext>
            </a:extLst>
          </p:cNvPr>
          <p:cNvSpPr>
            <a:spLocks noGrp="1"/>
          </p:cNvSpPr>
          <p:nvPr>
            <p:ph type="title"/>
          </p:nvPr>
        </p:nvSpPr>
        <p:spPr/>
        <p:txBody>
          <a:bodyPr/>
          <a:lstStyle/>
          <a:p>
            <a:r>
              <a:rPr lang="en-US" dirty="0"/>
              <a:t>Two Possibilities</a:t>
            </a:r>
          </a:p>
        </p:txBody>
      </p:sp>
      <p:sp>
        <p:nvSpPr>
          <p:cNvPr id="3" name="Content Placeholder 2">
            <a:extLst>
              <a:ext uri="{FF2B5EF4-FFF2-40B4-BE49-F238E27FC236}">
                <a16:creationId xmlns:a16="http://schemas.microsoft.com/office/drawing/2014/main" id="{231C7B68-EAA6-7044-9263-37109B0845C3}"/>
              </a:ext>
            </a:extLst>
          </p:cNvPr>
          <p:cNvSpPr>
            <a:spLocks noGrp="1"/>
          </p:cNvSpPr>
          <p:nvPr>
            <p:ph idx="1"/>
          </p:nvPr>
        </p:nvSpPr>
        <p:spPr>
          <a:xfrm>
            <a:off x="457200" y="2667000"/>
            <a:ext cx="8229600" cy="2286000"/>
          </a:xfrm>
        </p:spPr>
        <p:txBody>
          <a:bodyPr/>
          <a:lstStyle/>
          <a:p>
            <a:pPr marL="0" indent="0" algn="ctr">
              <a:buNone/>
            </a:pPr>
            <a:r>
              <a:rPr lang="en-US" dirty="0"/>
              <a:t>There is intelligent life out there.</a:t>
            </a:r>
          </a:p>
          <a:p>
            <a:pPr marL="0" indent="0" algn="ctr">
              <a:buNone/>
            </a:pPr>
            <a:r>
              <a:rPr lang="en-US" dirty="0"/>
              <a:t>or</a:t>
            </a:r>
          </a:p>
          <a:p>
            <a:pPr marL="0" indent="0" algn="ctr">
              <a:buNone/>
            </a:pPr>
            <a:r>
              <a:rPr lang="en-US" dirty="0"/>
              <a:t>We are alone in the universe.</a:t>
            </a:r>
          </a:p>
        </p:txBody>
      </p:sp>
    </p:spTree>
    <p:extLst>
      <p:ext uri="{BB962C8B-B14F-4D97-AF65-F5344CB8AC3E}">
        <p14:creationId xmlns:p14="http://schemas.microsoft.com/office/powerpoint/2010/main" val="34137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0261-1B4C-FA4E-A2D5-9E56A0484874}"/>
              </a:ext>
            </a:extLst>
          </p:cNvPr>
          <p:cNvSpPr>
            <a:spLocks noGrp="1"/>
          </p:cNvSpPr>
          <p:nvPr>
            <p:ph type="title"/>
          </p:nvPr>
        </p:nvSpPr>
        <p:spPr/>
        <p:txBody>
          <a:bodyPr/>
          <a:lstStyle/>
          <a:p>
            <a:r>
              <a:rPr lang="en-US" dirty="0"/>
              <a:t>We don’t know</a:t>
            </a:r>
          </a:p>
        </p:txBody>
      </p:sp>
      <p:sp>
        <p:nvSpPr>
          <p:cNvPr id="3" name="Content Placeholder 2">
            <a:extLst>
              <a:ext uri="{FF2B5EF4-FFF2-40B4-BE49-F238E27FC236}">
                <a16:creationId xmlns:a16="http://schemas.microsoft.com/office/drawing/2014/main" id="{884B3838-0709-A943-8D25-0B53893293F3}"/>
              </a:ext>
            </a:extLst>
          </p:cNvPr>
          <p:cNvSpPr>
            <a:spLocks noGrp="1"/>
          </p:cNvSpPr>
          <p:nvPr>
            <p:ph idx="1"/>
          </p:nvPr>
        </p:nvSpPr>
        <p:spPr/>
        <p:txBody>
          <a:bodyPr/>
          <a:lstStyle/>
          <a:p>
            <a:r>
              <a:rPr lang="en-US" dirty="0"/>
              <a:t>How life arises</a:t>
            </a:r>
          </a:p>
          <a:p>
            <a:r>
              <a:rPr lang="en-US" dirty="0"/>
              <a:t>How probable it is for life to arise</a:t>
            </a:r>
          </a:p>
          <a:p>
            <a:r>
              <a:rPr lang="en-US" dirty="0"/>
              <a:t>How probable it is for intelligent life to arise</a:t>
            </a:r>
          </a:p>
          <a:p>
            <a:r>
              <a:rPr lang="en-US" dirty="0"/>
              <a:t>How probable it is for technology to arise</a:t>
            </a:r>
          </a:p>
          <a:p>
            <a:endParaRPr lang="en-US" dirty="0"/>
          </a:p>
        </p:txBody>
      </p:sp>
    </p:spTree>
    <p:extLst>
      <p:ext uri="{BB962C8B-B14F-4D97-AF65-F5344CB8AC3E}">
        <p14:creationId xmlns:p14="http://schemas.microsoft.com/office/powerpoint/2010/main" val="28773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F210-167B-A845-81C3-9EC2FC88288B}"/>
              </a:ext>
            </a:extLst>
          </p:cNvPr>
          <p:cNvSpPr>
            <a:spLocks noGrp="1"/>
          </p:cNvSpPr>
          <p:nvPr>
            <p:ph type="title"/>
          </p:nvPr>
        </p:nvSpPr>
        <p:spPr/>
        <p:txBody>
          <a:bodyPr/>
          <a:lstStyle/>
          <a:p>
            <a:r>
              <a:rPr lang="en-US" dirty="0"/>
              <a:t>What does life need?</a:t>
            </a:r>
          </a:p>
        </p:txBody>
      </p:sp>
      <p:sp>
        <p:nvSpPr>
          <p:cNvPr id="3" name="Content Placeholder 2">
            <a:extLst>
              <a:ext uri="{FF2B5EF4-FFF2-40B4-BE49-F238E27FC236}">
                <a16:creationId xmlns:a16="http://schemas.microsoft.com/office/drawing/2014/main" id="{E3A93D2A-97A4-0842-8819-68C97FEBC7AA}"/>
              </a:ext>
            </a:extLst>
          </p:cNvPr>
          <p:cNvSpPr>
            <a:spLocks noGrp="1"/>
          </p:cNvSpPr>
          <p:nvPr>
            <p:ph idx="1"/>
          </p:nvPr>
        </p:nvSpPr>
        <p:spPr/>
        <p:txBody>
          <a:bodyPr/>
          <a:lstStyle/>
          <a:p>
            <a:pPr>
              <a:buClr>
                <a:schemeClr val="tx2"/>
              </a:buClr>
            </a:pPr>
            <a:r>
              <a:rPr lang="en-US" dirty="0">
                <a:solidFill>
                  <a:schemeClr val="accent2"/>
                </a:solidFill>
              </a:rPr>
              <a:t>Energy source</a:t>
            </a:r>
            <a:r>
              <a:rPr lang="en-US" dirty="0"/>
              <a:t> (system out of equilibrium)</a:t>
            </a:r>
          </a:p>
          <a:p>
            <a:pPr>
              <a:buClr>
                <a:schemeClr val="tx2"/>
              </a:buClr>
            </a:pPr>
            <a:r>
              <a:rPr lang="en-US" dirty="0">
                <a:solidFill>
                  <a:schemeClr val="accent2"/>
                </a:solidFill>
              </a:rPr>
              <a:t>Reproduction</a:t>
            </a:r>
            <a:r>
              <a:rPr lang="en-US" dirty="0"/>
              <a:t> (for persistence)</a:t>
            </a:r>
          </a:p>
          <a:p>
            <a:pPr>
              <a:buClr>
                <a:schemeClr val="tx2"/>
              </a:buClr>
            </a:pPr>
            <a:r>
              <a:rPr lang="en-US" dirty="0">
                <a:solidFill>
                  <a:schemeClr val="accent2"/>
                </a:solidFill>
              </a:rPr>
              <a:t>Descent with modification </a:t>
            </a:r>
            <a:r>
              <a:rPr lang="en-US" dirty="0"/>
              <a:t>(for adaptability)</a:t>
            </a:r>
          </a:p>
          <a:p>
            <a:pPr>
              <a:buClr>
                <a:schemeClr val="tx2"/>
              </a:buClr>
            </a:pPr>
            <a:r>
              <a:rPr lang="en-US" dirty="0"/>
              <a:t>Probably </a:t>
            </a:r>
            <a:r>
              <a:rPr lang="en-US" dirty="0">
                <a:solidFill>
                  <a:schemeClr val="accent2"/>
                </a:solidFill>
              </a:rPr>
              <a:t>organic compounds</a:t>
            </a:r>
          </a:p>
          <a:p>
            <a:pPr>
              <a:buClr>
                <a:schemeClr val="tx2"/>
              </a:buClr>
            </a:pPr>
            <a:r>
              <a:rPr lang="en-US" dirty="0"/>
              <a:t>Probably </a:t>
            </a:r>
            <a:r>
              <a:rPr lang="en-US" dirty="0">
                <a:solidFill>
                  <a:schemeClr val="accent2"/>
                </a:solidFill>
              </a:rPr>
              <a:t>liquid water</a:t>
            </a:r>
          </a:p>
        </p:txBody>
      </p:sp>
    </p:spTree>
    <p:extLst>
      <p:ext uri="{BB962C8B-B14F-4D97-AF65-F5344CB8AC3E}">
        <p14:creationId xmlns:p14="http://schemas.microsoft.com/office/powerpoint/2010/main" val="41445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23A7-067E-1843-83E3-D1FD8A94DB54}"/>
              </a:ext>
            </a:extLst>
          </p:cNvPr>
          <p:cNvSpPr>
            <a:spLocks noGrp="1"/>
          </p:cNvSpPr>
          <p:nvPr>
            <p:ph type="title"/>
          </p:nvPr>
        </p:nvSpPr>
        <p:spPr/>
        <p:txBody>
          <a:bodyPr/>
          <a:lstStyle/>
          <a:p>
            <a:r>
              <a:rPr lang="en-US" dirty="0"/>
              <a:t>Carbon Compounds</a:t>
            </a:r>
          </a:p>
        </p:txBody>
      </p:sp>
      <p:sp>
        <p:nvSpPr>
          <p:cNvPr id="3" name="Content Placeholder 2">
            <a:extLst>
              <a:ext uri="{FF2B5EF4-FFF2-40B4-BE49-F238E27FC236}">
                <a16:creationId xmlns:a16="http://schemas.microsoft.com/office/drawing/2014/main" id="{09164381-73D9-D049-9CAF-8A19897CB40A}"/>
              </a:ext>
            </a:extLst>
          </p:cNvPr>
          <p:cNvSpPr>
            <a:spLocks noGrp="1"/>
          </p:cNvSpPr>
          <p:nvPr>
            <p:ph idx="1"/>
          </p:nvPr>
        </p:nvSpPr>
        <p:spPr/>
        <p:txBody>
          <a:bodyPr/>
          <a:lstStyle/>
          <a:p>
            <a:r>
              <a:rPr lang="en-US" dirty="0"/>
              <a:t>Only </a:t>
            </a:r>
            <a:r>
              <a:rPr lang="en-US" dirty="0">
                <a:solidFill>
                  <a:schemeClr val="accent2"/>
                </a:solidFill>
              </a:rPr>
              <a:t>carbon</a:t>
            </a:r>
            <a:r>
              <a:rPr lang="en-US" dirty="0"/>
              <a:t> facilitates large, complex molecules</a:t>
            </a:r>
          </a:p>
          <a:p>
            <a:pPr lvl="1"/>
            <a:r>
              <a:rPr lang="en-US" dirty="0"/>
              <a:t>Information storage (e.g. DNA)</a:t>
            </a:r>
          </a:p>
          <a:p>
            <a:pPr lvl="1"/>
            <a:r>
              <a:rPr lang="en-US" dirty="0"/>
              <a:t>Functionality (e.g. enzymes)</a:t>
            </a:r>
          </a:p>
          <a:p>
            <a:r>
              <a:rPr lang="en-US" dirty="0"/>
              <a:t>Carbon is abundant in the universe</a:t>
            </a:r>
          </a:p>
          <a:p>
            <a:r>
              <a:rPr lang="en-US" dirty="0"/>
              <a:t>Small organic molecules are abundant</a:t>
            </a:r>
          </a:p>
        </p:txBody>
      </p:sp>
    </p:spTree>
    <p:extLst>
      <p:ext uri="{BB962C8B-B14F-4D97-AF65-F5344CB8AC3E}">
        <p14:creationId xmlns:p14="http://schemas.microsoft.com/office/powerpoint/2010/main" val="36669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C147-1F1A-C547-8292-37D20CAC1C3B}"/>
              </a:ext>
            </a:extLst>
          </p:cNvPr>
          <p:cNvSpPr>
            <a:spLocks noGrp="1"/>
          </p:cNvSpPr>
          <p:nvPr>
            <p:ph type="title"/>
          </p:nvPr>
        </p:nvSpPr>
        <p:spPr/>
        <p:txBody>
          <a:bodyPr/>
          <a:lstStyle/>
          <a:p>
            <a:r>
              <a:rPr lang="en-US" dirty="0"/>
              <a:t>Abiogenesis</a:t>
            </a:r>
          </a:p>
        </p:txBody>
      </p:sp>
      <p:sp>
        <p:nvSpPr>
          <p:cNvPr id="3" name="Content Placeholder 2">
            <a:extLst>
              <a:ext uri="{FF2B5EF4-FFF2-40B4-BE49-F238E27FC236}">
                <a16:creationId xmlns:a16="http://schemas.microsoft.com/office/drawing/2014/main" id="{663581D1-8860-A54E-A441-80539EEEB14C}"/>
              </a:ext>
            </a:extLst>
          </p:cNvPr>
          <p:cNvSpPr>
            <a:spLocks noGrp="1"/>
          </p:cNvSpPr>
          <p:nvPr>
            <p:ph idx="1"/>
          </p:nvPr>
        </p:nvSpPr>
        <p:spPr>
          <a:xfrm>
            <a:off x="457200" y="1600200"/>
            <a:ext cx="3124200" cy="4525963"/>
          </a:xfrm>
        </p:spPr>
        <p:txBody>
          <a:bodyPr/>
          <a:lstStyle/>
          <a:p>
            <a:r>
              <a:rPr lang="en-US" dirty="0"/>
              <a:t>Not observed</a:t>
            </a:r>
          </a:p>
          <a:p>
            <a:r>
              <a:rPr lang="en-US" dirty="0"/>
              <a:t>Miller-Urey experiment created complex organics</a:t>
            </a:r>
          </a:p>
        </p:txBody>
      </p:sp>
      <p:pic>
        <p:nvPicPr>
          <p:cNvPr id="4" name="Picture 3">
            <a:extLst>
              <a:ext uri="{FF2B5EF4-FFF2-40B4-BE49-F238E27FC236}">
                <a16:creationId xmlns:a16="http://schemas.microsoft.com/office/drawing/2014/main" id="{A018C3B3-7749-984D-B31A-BCE9525FBA21}"/>
              </a:ext>
            </a:extLst>
          </p:cNvPr>
          <p:cNvPicPr>
            <a:picLocks noChangeAspect="1"/>
          </p:cNvPicPr>
          <p:nvPr/>
        </p:nvPicPr>
        <p:blipFill>
          <a:blip r:embed="rId2"/>
          <a:stretch>
            <a:fillRect/>
          </a:stretch>
        </p:blipFill>
        <p:spPr>
          <a:xfrm>
            <a:off x="4081272" y="1417638"/>
            <a:ext cx="5062728" cy="4716827"/>
          </a:xfrm>
          <a:prstGeom prst="rect">
            <a:avLst/>
          </a:prstGeom>
        </p:spPr>
      </p:pic>
      <p:sp>
        <p:nvSpPr>
          <p:cNvPr id="5" name="TextBox 4">
            <a:extLst>
              <a:ext uri="{FF2B5EF4-FFF2-40B4-BE49-F238E27FC236}">
                <a16:creationId xmlns:a16="http://schemas.microsoft.com/office/drawing/2014/main" id="{8E6D8E8C-7651-2A4A-AC7D-42F1888608E6}"/>
              </a:ext>
            </a:extLst>
          </p:cNvPr>
          <p:cNvSpPr txBox="1"/>
          <p:nvPr/>
        </p:nvSpPr>
        <p:spPr>
          <a:xfrm>
            <a:off x="4191000" y="6324600"/>
            <a:ext cx="2535822" cy="369332"/>
          </a:xfrm>
          <a:prstGeom prst="rect">
            <a:avLst/>
          </a:prstGeom>
          <a:noFill/>
        </p:spPr>
        <p:txBody>
          <a:bodyPr wrap="none" rtlCol="0">
            <a:spAutoFit/>
          </a:bodyPr>
          <a:lstStyle/>
          <a:p>
            <a:pPr algn="just"/>
            <a:r>
              <a:rPr lang="en-US" dirty="0">
                <a:hlinkClick r:id="rId3"/>
              </a:rPr>
              <a:t>Image</a:t>
            </a:r>
            <a:r>
              <a:rPr lang="en-US" dirty="0"/>
              <a:t>: </a:t>
            </a:r>
            <a:r>
              <a:rPr lang="en-US" dirty="0">
                <a:hlinkClick r:id="rId4"/>
              </a:rPr>
              <a:t>Yassine </a:t>
            </a:r>
            <a:r>
              <a:rPr lang="en-US" dirty="0" err="1">
                <a:hlinkClick r:id="rId4"/>
              </a:rPr>
              <a:t>Mrabet</a:t>
            </a:r>
            <a:endParaRPr lang="en-US" dirty="0"/>
          </a:p>
        </p:txBody>
      </p:sp>
    </p:spTree>
    <p:extLst>
      <p:ext uri="{BB962C8B-B14F-4D97-AF65-F5344CB8AC3E}">
        <p14:creationId xmlns:p14="http://schemas.microsoft.com/office/powerpoint/2010/main" val="10081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C5A8-2AFE-9341-8B47-8243C64FC766}"/>
              </a:ext>
            </a:extLst>
          </p:cNvPr>
          <p:cNvSpPr>
            <a:spLocks noGrp="1"/>
          </p:cNvSpPr>
          <p:nvPr>
            <p:ph type="title"/>
          </p:nvPr>
        </p:nvSpPr>
        <p:spPr/>
        <p:txBody>
          <a:bodyPr/>
          <a:lstStyle/>
          <a:p>
            <a:r>
              <a:rPr lang="en-US" dirty="0"/>
              <a:t>Where did life start?</a:t>
            </a:r>
          </a:p>
        </p:txBody>
      </p:sp>
      <p:sp>
        <p:nvSpPr>
          <p:cNvPr id="3" name="Content Placeholder 2">
            <a:extLst>
              <a:ext uri="{FF2B5EF4-FFF2-40B4-BE49-F238E27FC236}">
                <a16:creationId xmlns:a16="http://schemas.microsoft.com/office/drawing/2014/main" id="{283522BF-4A3F-A843-A968-2967A5FE2D64}"/>
              </a:ext>
            </a:extLst>
          </p:cNvPr>
          <p:cNvSpPr>
            <a:spLocks noGrp="1"/>
          </p:cNvSpPr>
          <p:nvPr>
            <p:ph idx="1"/>
          </p:nvPr>
        </p:nvSpPr>
        <p:spPr/>
        <p:txBody>
          <a:bodyPr/>
          <a:lstStyle/>
          <a:p>
            <a:r>
              <a:rPr lang="en-US" dirty="0"/>
              <a:t>Ocean?</a:t>
            </a:r>
          </a:p>
          <a:p>
            <a:r>
              <a:rPr lang="en-US" dirty="0"/>
              <a:t>Undersea?</a:t>
            </a:r>
          </a:p>
          <a:p>
            <a:r>
              <a:rPr lang="en-US" dirty="0"/>
              <a:t>Underground?</a:t>
            </a:r>
          </a:p>
          <a:p>
            <a:r>
              <a:rPr lang="en-US" dirty="0"/>
              <a:t>Extraterrestrial?</a:t>
            </a:r>
          </a:p>
          <a:p>
            <a:endParaRPr lang="en-US" dirty="0"/>
          </a:p>
        </p:txBody>
      </p:sp>
    </p:spTree>
    <p:extLst>
      <p:ext uri="{BB962C8B-B14F-4D97-AF65-F5344CB8AC3E}">
        <p14:creationId xmlns:p14="http://schemas.microsoft.com/office/powerpoint/2010/main" val="5581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A85F-E99C-AD45-9C25-A554C02F8773}"/>
              </a:ext>
            </a:extLst>
          </p:cNvPr>
          <p:cNvSpPr>
            <a:spLocks noGrp="1"/>
          </p:cNvSpPr>
          <p:nvPr>
            <p:ph type="title"/>
          </p:nvPr>
        </p:nvSpPr>
        <p:spPr/>
        <p:txBody>
          <a:bodyPr/>
          <a:lstStyle/>
          <a:p>
            <a:r>
              <a:rPr lang="en-US" dirty="0"/>
              <a:t>Contingent history?</a:t>
            </a:r>
          </a:p>
        </p:txBody>
      </p:sp>
      <p:sp>
        <p:nvSpPr>
          <p:cNvPr id="3" name="Content Placeholder 2">
            <a:extLst>
              <a:ext uri="{FF2B5EF4-FFF2-40B4-BE49-F238E27FC236}">
                <a16:creationId xmlns:a16="http://schemas.microsoft.com/office/drawing/2014/main" id="{3E45B143-A595-D64D-A62D-900D2B9E826D}"/>
              </a:ext>
            </a:extLst>
          </p:cNvPr>
          <p:cNvSpPr>
            <a:spLocks noGrp="1"/>
          </p:cNvSpPr>
          <p:nvPr>
            <p:ph idx="1"/>
          </p:nvPr>
        </p:nvSpPr>
        <p:spPr/>
        <p:txBody>
          <a:bodyPr/>
          <a:lstStyle/>
          <a:p>
            <a:r>
              <a:rPr lang="en-US" dirty="0"/>
              <a:t>Photosynthesis created O</a:t>
            </a:r>
            <a:r>
              <a:rPr lang="en-US" baseline="-25000" dirty="0"/>
              <a:t>2</a:t>
            </a:r>
          </a:p>
          <a:p>
            <a:r>
              <a:rPr lang="en-US" dirty="0"/>
              <a:t>Killed most life</a:t>
            </a:r>
          </a:p>
          <a:p>
            <a:r>
              <a:rPr lang="en-US" dirty="0"/>
              <a:t>Facilitated O</a:t>
            </a:r>
            <a:r>
              <a:rPr lang="en-US" baseline="-25000" dirty="0"/>
              <a:t>3</a:t>
            </a:r>
            <a:r>
              <a:rPr lang="en-US" dirty="0"/>
              <a:t> layer</a:t>
            </a:r>
          </a:p>
          <a:p>
            <a:r>
              <a:rPr lang="en-US" dirty="0"/>
              <a:t>Allowed terrestrial life?</a:t>
            </a:r>
          </a:p>
        </p:txBody>
      </p:sp>
    </p:spTree>
    <p:extLst>
      <p:ext uri="{BB962C8B-B14F-4D97-AF65-F5344CB8AC3E}">
        <p14:creationId xmlns:p14="http://schemas.microsoft.com/office/powerpoint/2010/main" val="39621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049A-F383-9A43-9035-C90668402CE3}"/>
              </a:ext>
            </a:extLst>
          </p:cNvPr>
          <p:cNvSpPr>
            <a:spLocks noGrp="1"/>
          </p:cNvSpPr>
          <p:nvPr>
            <p:ph type="title"/>
          </p:nvPr>
        </p:nvSpPr>
        <p:spPr/>
        <p:txBody>
          <a:bodyPr/>
          <a:lstStyle/>
          <a:p>
            <a:r>
              <a:rPr lang="en-US" dirty="0"/>
              <a:t>Which stars can host life?</a:t>
            </a:r>
          </a:p>
        </p:txBody>
      </p:sp>
      <p:sp>
        <p:nvSpPr>
          <p:cNvPr id="3" name="Content Placeholder 2">
            <a:extLst>
              <a:ext uri="{FF2B5EF4-FFF2-40B4-BE49-F238E27FC236}">
                <a16:creationId xmlns:a16="http://schemas.microsoft.com/office/drawing/2014/main" id="{DC83F063-0A3B-D94F-B10A-AC8503F2B006}"/>
              </a:ext>
            </a:extLst>
          </p:cNvPr>
          <p:cNvSpPr>
            <a:spLocks noGrp="1"/>
          </p:cNvSpPr>
          <p:nvPr>
            <p:ph idx="1"/>
          </p:nvPr>
        </p:nvSpPr>
        <p:spPr/>
        <p:txBody>
          <a:bodyPr/>
          <a:lstStyle/>
          <a:p>
            <a:r>
              <a:rPr lang="en-US" dirty="0"/>
              <a:t>Not too hot</a:t>
            </a:r>
          </a:p>
          <a:p>
            <a:pPr lvl="1"/>
            <a:r>
              <a:rPr lang="en-US" dirty="0"/>
              <a:t>too short-lived?</a:t>
            </a:r>
          </a:p>
          <a:p>
            <a:pPr lvl="1"/>
            <a:r>
              <a:rPr lang="en-US" dirty="0"/>
              <a:t>Too much radiation?</a:t>
            </a:r>
          </a:p>
          <a:p>
            <a:r>
              <a:rPr lang="en-US" dirty="0"/>
              <a:t>Not too cool</a:t>
            </a:r>
          </a:p>
          <a:p>
            <a:pPr lvl="1"/>
            <a:r>
              <a:rPr lang="en-US" dirty="0"/>
              <a:t>close orbit induces synchronous rotation</a:t>
            </a:r>
          </a:p>
          <a:p>
            <a:pPr lvl="1"/>
            <a:r>
              <a:rPr lang="en-US" dirty="0"/>
              <a:t>mechanism to create reactive molecules</a:t>
            </a:r>
          </a:p>
          <a:p>
            <a:r>
              <a:rPr lang="en-US" dirty="0"/>
              <a:t>Best bet is spectral class F5–M0</a:t>
            </a:r>
          </a:p>
        </p:txBody>
      </p:sp>
    </p:spTree>
    <p:extLst>
      <p:ext uri="{BB962C8B-B14F-4D97-AF65-F5344CB8AC3E}">
        <p14:creationId xmlns:p14="http://schemas.microsoft.com/office/powerpoint/2010/main" val="11004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3681</TotalTime>
  <Words>473</Words>
  <Application>Microsoft Office PowerPoint</Application>
  <PresentationFormat>On-screen Show (4:3)</PresentationFormat>
  <Paragraphs>101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Default Design</vt:lpstr>
      <vt:lpstr>Life in the universe</vt:lpstr>
      <vt:lpstr>What we know</vt:lpstr>
      <vt:lpstr>We don’t know</vt:lpstr>
      <vt:lpstr>What does life need?</vt:lpstr>
      <vt:lpstr>Carbon Compounds</vt:lpstr>
      <vt:lpstr>Abiogenesis</vt:lpstr>
      <vt:lpstr>Where did life start?</vt:lpstr>
      <vt:lpstr>Contingent history?</vt:lpstr>
      <vt:lpstr>Which stars can host life?</vt:lpstr>
      <vt:lpstr>PowerPoint Presentation</vt:lpstr>
      <vt:lpstr>The search for life</vt:lpstr>
      <vt:lpstr>The search for intelligent life</vt:lpstr>
      <vt:lpstr>Fermi Paradox</vt:lpstr>
      <vt:lpstr>What would we find?</vt:lpstr>
      <vt:lpstr>Drake Equation</vt:lpstr>
      <vt:lpstr>Drake Equation</vt:lpstr>
      <vt:lpstr>Announcing Ourselves</vt:lpstr>
      <vt:lpstr>Pioneer Plaque</vt:lpstr>
      <vt:lpstr>Voyager’s Golden Record</vt:lpstr>
      <vt:lpstr>PowerPoint Presentation</vt:lpstr>
      <vt:lpstr>PowerPoint Presentation</vt:lpstr>
      <vt:lpstr>Elder Race?</vt:lpstr>
      <vt:lpstr>Two Possibilities</vt:lpstr>
    </vt:vector>
  </TitlesOfParts>
  <Company>John Carroll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258</cp:revision>
  <cp:lastPrinted>2024-12-04T20:17:07Z</cp:lastPrinted>
  <dcterms:created xsi:type="dcterms:W3CDTF">2003-08-04T19:23:16Z</dcterms:created>
  <dcterms:modified xsi:type="dcterms:W3CDTF">2025-05-01T23:31:18Z</dcterms:modified>
</cp:coreProperties>
</file>