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2" r:id="rId2"/>
    <p:sldId id="273" r:id="rId3"/>
    <p:sldId id="274" r:id="rId4"/>
    <p:sldId id="275" r:id="rId5"/>
    <p:sldId id="276" r:id="rId6"/>
    <p:sldId id="277" r:id="rId7"/>
    <p:sldId id="261" r:id="rId8"/>
    <p:sldId id="278" r:id="rId9"/>
    <p:sldId id="258" r:id="rId10"/>
    <p:sldId id="259" r:id="rId11"/>
    <p:sldId id="279" r:id="rId12"/>
  </p:sldIdLst>
  <p:sldSz cx="9144000" cy="6858000" type="screen4x3"/>
  <p:notesSz cx="9236075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7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39"/>
    <p:restoredTop sz="93913" autoAdjust="0"/>
  </p:normalViewPr>
  <p:slideViewPr>
    <p:cSldViewPr>
      <p:cViewPr varScale="1">
        <p:scale>
          <a:sx n="65" d="100"/>
          <a:sy n="65" d="100"/>
        </p:scale>
        <p:origin x="84" y="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248"/>
    </p:cViewPr>
  </p:sorterViewPr>
  <p:notesViewPr>
    <p:cSldViewPr>
      <p:cViewPr varScale="1">
        <p:scale>
          <a:sx n="97" d="100"/>
          <a:sy n="97" d="100"/>
        </p:scale>
        <p:origin x="2312" y="200"/>
      </p:cViewPr>
      <p:guideLst>
        <p:guide orient="horz" pos="2207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BA6A1A80-3C88-F94D-B758-F0F7058AF0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12032"/>
            <a:ext cx="4000830" cy="35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8" tIns="46254" rIns="92508" bIns="46254" numCol="1" anchor="t" anchorCtr="0" compatLnSpc="1">
            <a:prstTxWarp prst="textNoShape">
              <a:avLst/>
            </a:prstTxWarp>
          </a:bodyPr>
          <a:lstStyle>
            <a:lvl1pPr defTabSz="924565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A1000 L34 Fate of the Universe</a:t>
            </a:r>
            <a:endParaRPr lang="en-US" dirty="0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DAF7FD79-07EF-904F-82E1-5213733CC51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2097" y="0"/>
            <a:ext cx="4002404" cy="35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8" tIns="46254" rIns="92508" bIns="46254" numCol="1" anchor="t" anchorCtr="0" compatLnSpc="1">
            <a:prstTxWarp prst="textNoShape">
              <a:avLst/>
            </a:prstTxWarp>
          </a:bodyPr>
          <a:lstStyle>
            <a:lvl1pPr algn="r" defTabSz="924565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92CAED58-3117-FC4C-AD7C-0DB9B8225DF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188"/>
            <a:ext cx="4000830" cy="35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8" tIns="46254" rIns="92508" bIns="46254" numCol="1" anchor="b" anchorCtr="0" compatLnSpc="1">
            <a:prstTxWarp prst="textNoShape">
              <a:avLst/>
            </a:prstTxWarp>
          </a:bodyPr>
          <a:lstStyle>
            <a:lvl1pPr defTabSz="924565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3" name="Rectangle 5">
            <a:extLst>
              <a:ext uri="{FF2B5EF4-FFF2-40B4-BE49-F238E27FC236}">
                <a16:creationId xmlns:a16="http://schemas.microsoft.com/office/drawing/2014/main" id="{146EB007-85F2-5B46-A71C-6AA8A5E3861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2098" y="6394258"/>
            <a:ext cx="3844952" cy="35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8" tIns="46254" rIns="92508" bIns="46254" numCol="1" anchor="b" anchorCtr="0" compatLnSpc="1">
            <a:prstTxWarp prst="textNoShape">
              <a:avLst/>
            </a:prstTxWarp>
          </a:bodyPr>
          <a:lstStyle>
            <a:lvl1pPr algn="r" defTabSz="923394" eaLnBrk="1" hangingPunct="1">
              <a:defRPr sz="1200"/>
            </a:lvl1pPr>
          </a:lstStyle>
          <a:p>
            <a:pPr>
              <a:defRPr/>
            </a:pPr>
            <a:fld id="{99E198E8-1274-AE4E-83C7-C0FE8EEEC5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495963-331D-D744-B2D3-EA8AE071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88486"/>
            <a:ext cx="4002404" cy="351629"/>
          </a:xfrm>
          <a:prstGeom prst="rect">
            <a:avLst/>
          </a:prstGeom>
        </p:spPr>
        <p:txBody>
          <a:bodyPr vert="horz" lIns="91819" tIns="45910" rIns="91819" bIns="45910" rtlCol="0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A1000 L34 Fate of the Universe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DF97D-D50F-FA41-B4C7-64519922F4B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232097" y="0"/>
            <a:ext cx="4002404" cy="351629"/>
          </a:xfrm>
          <a:prstGeom prst="rect">
            <a:avLst/>
          </a:prstGeom>
        </p:spPr>
        <p:txBody>
          <a:bodyPr vert="horz" wrap="square" lIns="91819" tIns="45910" rIns="91819" bIns="459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A47F029-E024-AE4D-B9C1-272849DADF5B}" type="datetimeFigureOut">
              <a:rPr lang="en-US" altLang="en-US"/>
              <a:pPr>
                <a:defRPr/>
              </a:pPr>
              <a:t>5/1/2026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8F1795D-4FE4-0C40-9273-9D3840C392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9" tIns="45910" rIns="91819" bIns="4591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479BC8C-F26A-2547-B4A5-5B62490A7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4238" y="3329386"/>
            <a:ext cx="7387600" cy="3155155"/>
          </a:xfrm>
          <a:prstGeom prst="rect">
            <a:avLst/>
          </a:prstGeom>
        </p:spPr>
        <p:txBody>
          <a:bodyPr vert="horz" lIns="91819" tIns="45910" rIns="91819" bIns="4591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4E016-16E8-424F-B0BB-B25FB2B24C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6657188"/>
            <a:ext cx="4002404" cy="351629"/>
          </a:xfrm>
          <a:prstGeom prst="rect">
            <a:avLst/>
          </a:prstGeom>
        </p:spPr>
        <p:txBody>
          <a:bodyPr vert="horz" lIns="91819" tIns="45910" rIns="91819" bIns="45910" rtlCol="0" anchor="b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896DB-3EBE-8848-8D76-002CB33C43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232097" y="6657188"/>
            <a:ext cx="4002404" cy="351629"/>
          </a:xfrm>
          <a:prstGeom prst="rect">
            <a:avLst/>
          </a:prstGeom>
        </p:spPr>
        <p:txBody>
          <a:bodyPr vert="horz" wrap="square" lIns="91819" tIns="45910" rIns="91819" bIns="459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1CD55FC-F6E9-AD46-90CF-9254EF4A6F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1" y="112458"/>
            <a:ext cx="4002404" cy="351629"/>
          </a:xfrm>
        </p:spPr>
        <p:txBody>
          <a:bodyPr/>
          <a:lstStyle/>
          <a:p>
            <a:pPr>
              <a:defRPr/>
            </a:pPr>
            <a:r>
              <a:rPr lang="en-US"/>
              <a:t>A1000 L34 Fate of the Universe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CD55FC-F6E9-AD46-90CF-9254EF4A6FCC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15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9BD79B-892D-F549-B370-3228401955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48DE56-8F57-0F4C-B2B6-8E31AD6F0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D1562-5D18-534B-9DE0-3F30B66592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64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A49F05-F266-584D-AF42-76DEC7083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1E94B0-3CA9-904D-B520-29DD6974E9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4CC83-E323-A14E-B144-841E08185A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58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74CD5D-0D93-0F44-B6C8-FBF5A1D08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C3489A-A6A7-EE4C-AD6E-F8DB95DEBA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D5CAF-801F-F741-98C0-716767C03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74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1E7734-EB3F-804B-94FD-15C66877E1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B52C3A-1738-6144-876D-53495290F7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B82C4-3119-4142-8EB1-0D4CE7B51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21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41574E-C3F4-564F-97E5-09A5971D47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4ED3A8-16F2-F84E-A5F3-767A9D6D65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C67A15-A463-024F-AB35-883CD588A8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C8A60-5EC2-4E4A-BBEE-B1906DA46A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2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8F782A-C152-4549-A26F-DC820ABC66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C06635-5146-DA43-A891-D6BA5BD2A2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8C345-A619-9E4E-B57A-7B2B03A28A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99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A39DC2-7935-D646-9F83-4156AEEB22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A989A0C-CA98-734F-9D66-8AE47018A9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E3EB1-E203-4841-A1E9-20CF8562B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7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642338-7D0D-584E-863C-982894F2BF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6E07901-93A1-614C-AD13-0AE9A0A7C7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621FA-0C91-E34C-9770-B6C2CF06EC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26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106D55-7245-6045-B599-B3CA02E4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AD8ADB-D263-D847-B7FF-D6102BCC4D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A2F27-70BA-034A-A44F-4BAF54DB97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04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7E018E-0BA2-A04F-8EDD-7A7399709B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227D6-7DF1-274C-859B-CE98FE8AE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B716EB-7CDB-A84B-98A4-A71716C8BB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ECF39-C873-1144-B949-57502DF857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75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DAC38A-8216-654F-865F-514AFD202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06AF87-8C5E-E044-A0A1-D51C7FBC70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FF320-41B9-4045-834F-112F72C93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12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CE3D"/>
            </a:gs>
            <a:gs pos="100000">
              <a:srgbClr val="E8801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CCC0711-F14E-D549-BEA5-3A2800E9F3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D1EFC7-E228-AE44-B989-431DF01C1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8178663-978B-B843-8DB3-80843A8CD6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FAF019B-DA59-9942-B87B-CDA02FC322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0594FB9-0124-314D-8216-C86DC39543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66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bs.org/wgbh/nova/universe/historysans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map.gsfc.nasa.gov/mission/sgoals_parameters_spect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map.gsfc.nasa.gov/media/030639/index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map.gsfc.nasa.gov/universe/uni_fate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82483371-E724-B849-92D7-46B364CDD9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What happens next?</a:t>
            </a:r>
          </a:p>
        </p:txBody>
      </p:sp>
      <p:sp>
        <p:nvSpPr>
          <p:cNvPr id="15362" name="Subtitle 2">
            <a:extLst>
              <a:ext uri="{FF2B5EF4-FFF2-40B4-BE49-F238E27FC236}">
                <a16:creationId xmlns:a16="http://schemas.microsoft.com/office/drawing/2014/main" id="{ED7BC2D4-7A49-7E4A-AC7F-6409855C30C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fate of the universe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A2A4E2-C65D-BD41-83AE-CFEEF5A12630}"/>
              </a:ext>
            </a:extLst>
          </p:cNvPr>
          <p:cNvSpPr txBox="1"/>
          <p:nvPr/>
        </p:nvSpPr>
        <p:spPr>
          <a:xfrm>
            <a:off x="990600" y="5791200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§19.12–19.15</a:t>
            </a:r>
          </a:p>
        </p:txBody>
      </p:sp>
    </p:spTree>
    <p:extLst>
      <p:ext uri="{BB962C8B-B14F-4D97-AF65-F5344CB8AC3E}">
        <p14:creationId xmlns:p14="http://schemas.microsoft.com/office/powerpoint/2010/main" val="2332973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DE606-5977-134B-B816-FC637538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line of the universe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E5F1E-6965-3340-A03D-72130B2B2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Bang to the Dark Era </a:t>
            </a:r>
            <a:r>
              <a:rPr lang="en-US" dirty="0">
                <a:hlinkClick r:id="rId2"/>
              </a:rPr>
              <a:t>web page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58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72838-E3E8-B342-86FB-776ED0A87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prediction,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A6536-B0BC-7D44-BAA4-6FDC3E2AD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Expansion will continue forever</a:t>
            </a:r>
          </a:p>
          <a:p>
            <a:r>
              <a:rPr lang="en-US" dirty="0"/>
              <a:t>Space will cool</a:t>
            </a:r>
          </a:p>
          <a:p>
            <a:r>
              <a:rPr lang="en-US" dirty="0"/>
              <a:t>Probably will not have a “big rip”</a:t>
            </a:r>
          </a:p>
        </p:txBody>
      </p:sp>
    </p:spTree>
    <p:extLst>
      <p:ext uri="{BB962C8B-B14F-4D97-AF65-F5344CB8AC3E}">
        <p14:creationId xmlns:p14="http://schemas.microsoft.com/office/powerpoint/2010/main" val="184376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20E8-A438-2F48-A2AD-0C83261C8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8A3E1-6360-FF49-BBC7-E72F81DDF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Expansion continues forever</a:t>
            </a:r>
          </a:p>
          <a:p>
            <a:pPr lvl="1"/>
            <a:r>
              <a:rPr lang="en-US" dirty="0"/>
              <a:t>Universe thins and cools</a:t>
            </a:r>
          </a:p>
          <a:p>
            <a:r>
              <a:rPr lang="en-US" dirty="0"/>
              <a:t>Expansion halts and reverses</a:t>
            </a:r>
          </a:p>
          <a:p>
            <a:pPr lvl="1"/>
            <a:r>
              <a:rPr lang="en-US" dirty="0"/>
              <a:t>Big crunch</a:t>
            </a:r>
          </a:p>
        </p:txBody>
      </p:sp>
    </p:spTree>
    <p:extLst>
      <p:ext uri="{BB962C8B-B14F-4D97-AF65-F5344CB8AC3E}">
        <p14:creationId xmlns:p14="http://schemas.microsoft.com/office/powerpoint/2010/main" val="181300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1141A-1DB0-BC4C-BCF8-835682C8A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Perlmutter et al.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255FD-96DA-D348-A763-1C83D305C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Question: Is there enough matter in the Universe to halt expansion?</a:t>
            </a:r>
          </a:p>
          <a:p>
            <a:r>
              <a:rPr lang="en-US" dirty="0"/>
              <a:t>Used Type 1a SNs to study the rate at which gravity slowed cosmic expansion</a:t>
            </a:r>
          </a:p>
          <a:p>
            <a:r>
              <a:rPr lang="en-US" dirty="0"/>
              <a:t>Found that expansion is </a:t>
            </a:r>
            <a:r>
              <a:rPr lang="en-US" dirty="0">
                <a:solidFill>
                  <a:schemeClr val="accent2"/>
                </a:solidFill>
              </a:rPr>
              <a:t>accelerating</a:t>
            </a:r>
          </a:p>
          <a:p>
            <a:r>
              <a:rPr lang="en-US" dirty="0"/>
              <a:t>2011 Physics Nobel prize</a:t>
            </a:r>
          </a:p>
          <a:p>
            <a:r>
              <a:rPr lang="en-US" dirty="0"/>
              <a:t>Some mysterious form of energy must be operating</a:t>
            </a:r>
          </a:p>
        </p:txBody>
      </p:sp>
    </p:spTree>
    <p:extLst>
      <p:ext uri="{BB962C8B-B14F-4D97-AF65-F5344CB8AC3E}">
        <p14:creationId xmlns:p14="http://schemas.microsoft.com/office/powerpoint/2010/main" val="57095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74E9B-7014-7A49-BA8F-CE73807DB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spacetime geometries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BB420-682D-A648-872C-AEE673AA6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2971800" cy="4525963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en-US" dirty="0"/>
              <a:t>Positive</a:t>
            </a:r>
          </a:p>
          <a:p>
            <a:pPr>
              <a:lnSpc>
                <a:spcPct val="250000"/>
              </a:lnSpc>
            </a:pPr>
            <a:r>
              <a:rPr lang="en-US" dirty="0"/>
              <a:t>Flat</a:t>
            </a:r>
          </a:p>
          <a:p>
            <a:pPr>
              <a:lnSpc>
                <a:spcPct val="250000"/>
              </a:lnSpc>
            </a:pPr>
            <a:r>
              <a:rPr lang="en-US" dirty="0"/>
              <a:t>Negative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949754-7006-B440-81D9-737979EB2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450706"/>
            <a:ext cx="3069384" cy="4675457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9218DB-5465-6247-B873-05BE38F98A21}"/>
              </a:ext>
            </a:extLst>
          </p:cNvPr>
          <p:cNvSpPr txBox="1"/>
          <p:nvPr/>
        </p:nvSpPr>
        <p:spPr>
          <a:xfrm>
            <a:off x="5486400" y="640080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Comins</a:t>
            </a:r>
            <a:r>
              <a:rPr lang="en-US" dirty="0"/>
              <a:t>, Fig. 19.21</a:t>
            </a:r>
          </a:p>
        </p:txBody>
      </p:sp>
    </p:spTree>
    <p:extLst>
      <p:ext uri="{BB962C8B-B14F-4D97-AF65-F5344CB8AC3E}">
        <p14:creationId xmlns:p14="http://schemas.microsoft.com/office/powerpoint/2010/main" val="183824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81641-56F6-4A45-ACEF-F72AD0A93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F0637-E84E-7448-A9ED-1FF358227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Observations indicate spacetime is </a:t>
            </a:r>
            <a:r>
              <a:rPr lang="en-US" dirty="0">
                <a:solidFill>
                  <a:schemeClr val="accent2"/>
                </a:solidFill>
              </a:rPr>
              <a:t>flat</a:t>
            </a:r>
          </a:p>
          <a:p>
            <a:r>
              <a:rPr lang="en-US" dirty="0"/>
              <a:t>More evidence for </a:t>
            </a:r>
            <a:r>
              <a:rPr lang="en-US" dirty="0">
                <a:solidFill>
                  <a:schemeClr val="accent2"/>
                </a:solidFill>
              </a:rPr>
              <a:t>inflation</a:t>
            </a:r>
          </a:p>
        </p:txBody>
      </p:sp>
    </p:spTree>
    <p:extLst>
      <p:ext uri="{BB962C8B-B14F-4D97-AF65-F5344CB8AC3E}">
        <p14:creationId xmlns:p14="http://schemas.microsoft.com/office/powerpoint/2010/main" val="138448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2D32-063A-6B42-9DEA-EABDE0A55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CMB reveals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A1565-F580-D94F-9D50-F4C365329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of CMB fluctuation depends on densities of </a:t>
            </a:r>
          </a:p>
          <a:p>
            <a:pPr lvl="1"/>
            <a:r>
              <a:rPr lang="en-US" dirty="0"/>
              <a:t>baryonic matter</a:t>
            </a:r>
          </a:p>
          <a:p>
            <a:pPr lvl="1"/>
            <a:r>
              <a:rPr lang="en-US" dirty="0"/>
              <a:t>dark matter</a:t>
            </a:r>
          </a:p>
          <a:p>
            <a:pPr lvl="1"/>
            <a:r>
              <a:rPr lang="en-US" dirty="0"/>
              <a:t>dark energy</a:t>
            </a:r>
          </a:p>
          <a:p>
            <a:r>
              <a:rPr lang="en-US" dirty="0"/>
              <a:t>Scales of sound wave interactions depend on interplay of pressure and gravity</a:t>
            </a:r>
          </a:p>
          <a:p>
            <a:pPr lvl="1"/>
            <a:r>
              <a:rPr lang="en-US" dirty="0"/>
              <a:t>affect heights of even and odd peaks</a:t>
            </a:r>
          </a:p>
        </p:txBody>
      </p:sp>
    </p:spTree>
    <p:extLst>
      <p:ext uri="{BB962C8B-B14F-4D97-AF65-F5344CB8AC3E}">
        <p14:creationId xmlns:p14="http://schemas.microsoft.com/office/powerpoint/2010/main" val="261242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643E3-DF72-C747-BAFA-647C6C63C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 fluctuation spectrum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A474A1-0B97-E146-B8C1-96D334C70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821" y="1371600"/>
            <a:ext cx="5912357" cy="544036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562D34-E64C-DD49-81A0-AEFE34B797D6}"/>
              </a:ext>
            </a:extLst>
          </p:cNvPr>
          <p:cNvSpPr txBox="1"/>
          <p:nvPr/>
        </p:nvSpPr>
        <p:spPr>
          <a:xfrm>
            <a:off x="457200" y="62484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Image</a:t>
            </a:r>
            <a:r>
              <a:rPr lang="en-US" dirty="0"/>
              <a:t>: NASA</a:t>
            </a:r>
          </a:p>
        </p:txBody>
      </p:sp>
    </p:spTree>
    <p:extLst>
      <p:ext uri="{BB962C8B-B14F-4D97-AF65-F5344CB8AC3E}">
        <p14:creationId xmlns:p14="http://schemas.microsoft.com/office/powerpoint/2010/main" val="471968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DE8E3-870B-8C4F-99C1-F173BFEE8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3A7F0-94A0-364E-9597-A1233C8CB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Universe is </a:t>
            </a:r>
            <a:r>
              <a:rPr lang="en-US" dirty="0">
                <a:hlinkClick r:id="rId2"/>
              </a:rPr>
              <a:t>flat</a:t>
            </a:r>
            <a:r>
              <a:rPr lang="en-US" dirty="0"/>
              <a:t> (first peak)</a:t>
            </a:r>
          </a:p>
          <a:p>
            <a:r>
              <a:rPr lang="en-US" dirty="0"/>
              <a:t>Baryonic matter is about </a:t>
            </a:r>
            <a:r>
              <a:rPr lang="en-US" dirty="0">
                <a:solidFill>
                  <a:schemeClr val="accent2"/>
                </a:solidFill>
              </a:rPr>
              <a:t>5%</a:t>
            </a:r>
          </a:p>
          <a:p>
            <a:r>
              <a:rPr lang="en-US" dirty="0"/>
              <a:t>Dark matter is about </a:t>
            </a:r>
            <a:r>
              <a:rPr lang="en-US" dirty="0">
                <a:solidFill>
                  <a:schemeClr val="accent2"/>
                </a:solidFill>
              </a:rPr>
              <a:t>24%</a:t>
            </a:r>
          </a:p>
          <a:p>
            <a:r>
              <a:rPr lang="en-US" dirty="0"/>
              <a:t>Dark energy is </a:t>
            </a:r>
            <a:r>
              <a:rPr lang="en-US" dirty="0">
                <a:solidFill>
                  <a:schemeClr val="accent2"/>
                </a:solidFill>
              </a:rPr>
              <a:t>71%</a:t>
            </a:r>
          </a:p>
        </p:txBody>
      </p:sp>
    </p:spTree>
    <p:extLst>
      <p:ext uri="{BB962C8B-B14F-4D97-AF65-F5344CB8AC3E}">
        <p14:creationId xmlns:p14="http://schemas.microsoft.com/office/powerpoint/2010/main" val="236369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FFE14-934D-424A-9A5D-ACAC75E4A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4" y="0"/>
            <a:ext cx="7633252" cy="685800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4EB187-130B-F340-B2FA-1743E4EFDFD3}"/>
              </a:ext>
            </a:extLst>
          </p:cNvPr>
          <p:cNvSpPr txBox="1"/>
          <p:nvPr/>
        </p:nvSpPr>
        <p:spPr>
          <a:xfrm>
            <a:off x="1066800" y="64008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Image</a:t>
            </a:r>
            <a:r>
              <a:rPr lang="en-US" dirty="0"/>
              <a:t>: NASA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BE67E7-4D2C-644E-8083-DC1AA422A5FC}"/>
              </a:ext>
            </a:extLst>
          </p:cNvPr>
          <p:cNvSpPr txBox="1"/>
          <p:nvPr/>
        </p:nvSpPr>
        <p:spPr>
          <a:xfrm>
            <a:off x="5867400" y="3810000"/>
            <a:ext cx="2281394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Ω</a:t>
            </a:r>
            <a:r>
              <a:rPr lang="en-US" baseline="-25000" dirty="0" err="1"/>
              <a:t>m</a:t>
            </a:r>
            <a:r>
              <a:rPr lang="en-US" dirty="0"/>
              <a:t> = mass density</a:t>
            </a:r>
          </a:p>
          <a:p>
            <a:r>
              <a:rPr lang="en-US" dirty="0" err="1"/>
              <a:t>Ω</a:t>
            </a:r>
            <a:r>
              <a:rPr lang="en-US" baseline="-25000" dirty="0" err="1"/>
              <a:t>v</a:t>
            </a:r>
            <a:r>
              <a:rPr lang="en-US" dirty="0"/>
              <a:t> = energy density</a:t>
            </a:r>
          </a:p>
        </p:txBody>
      </p:sp>
    </p:spTree>
    <p:extLst>
      <p:ext uri="{BB962C8B-B14F-4D97-AF65-F5344CB8AC3E}">
        <p14:creationId xmlns:p14="http://schemas.microsoft.com/office/powerpoint/2010/main" val="75795811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25">
      <a:dk1>
        <a:srgbClr val="000066"/>
      </a:dk1>
      <a:lt1>
        <a:srgbClr val="FFFFFF"/>
      </a:lt1>
      <a:dk2>
        <a:srgbClr val="003366"/>
      </a:dk2>
      <a:lt2>
        <a:srgbClr val="808080"/>
      </a:lt2>
      <a:accent1>
        <a:srgbClr val="BBE0E3"/>
      </a:accent1>
      <a:accent2>
        <a:srgbClr val="0000FF"/>
      </a:accent2>
      <a:accent3>
        <a:srgbClr val="FF0000"/>
      </a:accent3>
      <a:accent4>
        <a:srgbClr val="006600"/>
      </a:accent4>
      <a:accent5>
        <a:srgbClr val="00CC00"/>
      </a:accent5>
      <a:accent6>
        <a:srgbClr val="800000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3366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FF"/>
        </a:accent2>
        <a:accent3>
          <a:srgbClr val="FFFFFF"/>
        </a:accent3>
        <a:accent4>
          <a:srgbClr val="002A56"/>
        </a:accent4>
        <a:accent5>
          <a:srgbClr val="DAEDEF"/>
        </a:accent5>
        <a:accent6>
          <a:srgbClr val="2D2D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3500</TotalTime>
  <Words>214</Words>
  <Application>Microsoft Office PowerPoint</Application>
  <PresentationFormat>On-screen Show (4:3)</PresentationFormat>
  <Paragraphs>47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ＭＳ Ｐゴシック</vt:lpstr>
      <vt:lpstr>Arial</vt:lpstr>
      <vt:lpstr>Calibri</vt:lpstr>
      <vt:lpstr>Default Design</vt:lpstr>
      <vt:lpstr>What happens next?</vt:lpstr>
      <vt:lpstr>Basic Options</vt:lpstr>
      <vt:lpstr>Perlmutter et al. study</vt:lpstr>
      <vt:lpstr>Possible spacetime geometries</vt:lpstr>
      <vt:lpstr>Geometry</vt:lpstr>
      <vt:lpstr>CMB reveals energy</vt:lpstr>
      <vt:lpstr>Angular fluctuation spectrum</vt:lpstr>
      <vt:lpstr>Interpretation</vt:lpstr>
      <vt:lpstr>PowerPoint Presentation</vt:lpstr>
      <vt:lpstr>Time line of the universe</vt:lpstr>
      <vt:lpstr>The prediction, so far</vt:lpstr>
    </vt:vector>
  </TitlesOfParts>
  <Company>John Carroll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Balloon Animals</dc:title>
  <dc:creator>joe</dc:creator>
  <cp:lastModifiedBy>Richard Barrans Jr</cp:lastModifiedBy>
  <cp:revision>244</cp:revision>
  <cp:lastPrinted>2025-05-01T23:37:43Z</cp:lastPrinted>
  <dcterms:created xsi:type="dcterms:W3CDTF">2003-08-04T19:23:16Z</dcterms:created>
  <dcterms:modified xsi:type="dcterms:W3CDTF">2026-05-01T14:43:18Z</dcterms:modified>
</cp:coreProperties>
</file>