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82" r:id="rId2"/>
    <p:sldId id="285" r:id="rId3"/>
    <p:sldId id="303" r:id="rId4"/>
    <p:sldId id="284" r:id="rId5"/>
    <p:sldId id="294" r:id="rId6"/>
    <p:sldId id="283" r:id="rId7"/>
    <p:sldId id="286" r:id="rId8"/>
    <p:sldId id="288" r:id="rId9"/>
    <p:sldId id="287" r:id="rId10"/>
    <p:sldId id="289" r:id="rId11"/>
    <p:sldId id="290" r:id="rId12"/>
    <p:sldId id="291" r:id="rId13"/>
    <p:sldId id="292" r:id="rId14"/>
    <p:sldId id="260" r:id="rId15"/>
    <p:sldId id="295" r:id="rId16"/>
    <p:sldId id="293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5" r:id="rId25"/>
    <p:sldId id="306" r:id="rId26"/>
    <p:sldId id="309" r:id="rId27"/>
    <p:sldId id="307" r:id="rId28"/>
    <p:sldId id="308" r:id="rId29"/>
    <p:sldId id="304" r:id="rId30"/>
    <p:sldId id="311" r:id="rId31"/>
    <p:sldId id="312" r:id="rId32"/>
    <p:sldId id="310" r:id="rId33"/>
  </p:sldIdLst>
  <p:sldSz cx="9144000" cy="6858000" type="screen4x3"/>
  <p:notesSz cx="9236075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7" userDrawn="1">
          <p15:clr>
            <a:srgbClr val="A4A3A4"/>
          </p15:clr>
        </p15:guide>
        <p15:guide id="2" pos="29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824"/>
    <p:restoredTop sz="93913" autoAdjust="0"/>
  </p:normalViewPr>
  <p:slideViewPr>
    <p:cSldViewPr>
      <p:cViewPr varScale="1">
        <p:scale>
          <a:sx n="92" d="100"/>
          <a:sy n="92" d="100"/>
        </p:scale>
        <p:origin x="6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248"/>
    </p:cViewPr>
  </p:sorterViewPr>
  <p:notesViewPr>
    <p:cSldViewPr>
      <p:cViewPr varScale="1">
        <p:scale>
          <a:sx n="97" d="100"/>
          <a:sy n="97" d="100"/>
        </p:scale>
        <p:origin x="2312" y="200"/>
      </p:cViewPr>
      <p:guideLst>
        <p:guide orient="horz" pos="2207"/>
        <p:guide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BA6A1A80-3C88-F94D-B758-F0F7058AF00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12032"/>
            <a:ext cx="4000830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t" anchorCtr="0" compatLnSpc="1">
            <a:prstTxWarp prst="textNoShape">
              <a:avLst/>
            </a:prstTxWarp>
          </a:bodyPr>
          <a:lstStyle>
            <a:lvl1pPr defTabSz="9245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A1000 L33 Big Bang</a:t>
            </a:r>
            <a:endParaRPr lang="en-US" dirty="0"/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DAF7FD79-07EF-904F-82E1-5213733CC51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2097" y="0"/>
            <a:ext cx="4002404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t" anchorCtr="0" compatLnSpc="1">
            <a:prstTxWarp prst="textNoShape">
              <a:avLst/>
            </a:prstTxWarp>
          </a:bodyPr>
          <a:lstStyle>
            <a:lvl1pPr algn="r" defTabSz="9245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2" name="Rectangle 4">
            <a:extLst>
              <a:ext uri="{FF2B5EF4-FFF2-40B4-BE49-F238E27FC236}">
                <a16:creationId xmlns:a16="http://schemas.microsoft.com/office/drawing/2014/main" id="{92CAED58-3117-FC4C-AD7C-0DB9B8225DF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188"/>
            <a:ext cx="4000830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b" anchorCtr="0" compatLnSpc="1">
            <a:prstTxWarp prst="textNoShape">
              <a:avLst/>
            </a:prstTxWarp>
          </a:bodyPr>
          <a:lstStyle>
            <a:lvl1pPr defTabSz="9245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3" name="Rectangle 5">
            <a:extLst>
              <a:ext uri="{FF2B5EF4-FFF2-40B4-BE49-F238E27FC236}">
                <a16:creationId xmlns:a16="http://schemas.microsoft.com/office/drawing/2014/main" id="{146EB007-85F2-5B46-A71C-6AA8A5E3861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2098" y="6394258"/>
            <a:ext cx="3844952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b" anchorCtr="0" compatLnSpc="1">
            <a:prstTxWarp prst="textNoShape">
              <a:avLst/>
            </a:prstTxWarp>
          </a:bodyPr>
          <a:lstStyle>
            <a:lvl1pPr algn="r" defTabSz="923394" eaLnBrk="1" hangingPunct="1">
              <a:defRPr sz="1200"/>
            </a:lvl1pPr>
          </a:lstStyle>
          <a:p>
            <a:pPr>
              <a:defRPr/>
            </a:pPr>
            <a:fld id="{99E198E8-1274-AE4E-83C7-C0FE8EEEC5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495963-331D-D744-B2D3-EA8AE071E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88486"/>
            <a:ext cx="4002404" cy="351629"/>
          </a:xfrm>
          <a:prstGeom prst="rect">
            <a:avLst/>
          </a:prstGeom>
        </p:spPr>
        <p:txBody>
          <a:bodyPr vert="horz" lIns="91819" tIns="45910" rIns="91819" bIns="45910" rtlCol="0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A1000 L33 Big Bang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DF97D-D50F-FA41-B4C7-64519922F4B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232097" y="0"/>
            <a:ext cx="4002404" cy="351629"/>
          </a:xfrm>
          <a:prstGeom prst="rect">
            <a:avLst/>
          </a:prstGeom>
        </p:spPr>
        <p:txBody>
          <a:bodyPr vert="horz" wrap="square" lIns="91819" tIns="45910" rIns="91819" bIns="4591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A47F029-E024-AE4D-B9C1-272849DADF5B}" type="datetimeFigureOut">
              <a:rPr lang="en-US" altLang="en-US"/>
              <a:pPr>
                <a:defRPr/>
              </a:pPr>
              <a:t>4/20/25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8F1795D-4FE4-0C40-9273-9D3840C392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19" tIns="45910" rIns="91819" bIns="4591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479BC8C-F26A-2547-B4A5-5B62490A7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4238" y="3329386"/>
            <a:ext cx="7387600" cy="3155155"/>
          </a:xfrm>
          <a:prstGeom prst="rect">
            <a:avLst/>
          </a:prstGeom>
        </p:spPr>
        <p:txBody>
          <a:bodyPr vert="horz" lIns="91819" tIns="45910" rIns="91819" bIns="4591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4E016-16E8-424F-B0BB-B25FB2B24C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6657188"/>
            <a:ext cx="4002404" cy="351629"/>
          </a:xfrm>
          <a:prstGeom prst="rect">
            <a:avLst/>
          </a:prstGeom>
        </p:spPr>
        <p:txBody>
          <a:bodyPr vert="horz" lIns="91819" tIns="45910" rIns="91819" bIns="45910" rtlCol="0" anchor="b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896DB-3EBE-8848-8D76-002CB33C4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232097" y="6657188"/>
            <a:ext cx="4002404" cy="351629"/>
          </a:xfrm>
          <a:prstGeom prst="rect">
            <a:avLst/>
          </a:prstGeom>
        </p:spPr>
        <p:txBody>
          <a:bodyPr vert="horz" wrap="square" lIns="91819" tIns="45910" rIns="91819" bIns="4591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1CD55FC-F6E9-AD46-90CF-9254EF4A6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A1000 L33 Big Bang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CD55FC-F6E9-AD46-90CF-9254EF4A6FCC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798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9BD79B-892D-F549-B370-3228401955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48DE56-8F57-0F4C-B2B6-8E31AD6F0D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D1562-5D18-534B-9DE0-3F30B66592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645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A49F05-F266-584D-AF42-76DEC7083F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1E94B0-3CA9-904D-B520-29DD6974E9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4CC83-E323-A14E-B144-841E08185A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58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74CD5D-0D93-0F44-B6C8-FBF5A1D081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C3489A-A6A7-EE4C-AD6E-F8DB95DEB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D5CAF-801F-F741-98C0-716767C038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74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E7734-EB3F-804B-94FD-15C66877E1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B52C3A-1738-6144-876D-53495290F7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B82C4-3119-4142-8EB1-0D4CE7B51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216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41574E-C3F4-564F-97E5-09A5971D47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4ED3A8-16F2-F84E-A5F3-767A9D6D65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67A15-A463-024F-AB35-883CD588A8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C8A60-5EC2-4E4A-BBEE-B1906DA46A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2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8F782A-C152-4549-A26F-DC820ABC66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06635-5146-DA43-A891-D6BA5BD2A2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8C345-A619-9E4E-B57A-7B2B03A28A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995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DA39DC2-7935-D646-9F83-4156AEEB22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A989A0C-CA98-734F-9D66-8AE47018A9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E3EB1-E203-4841-A1E9-20CF8562B7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7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D642338-7D0D-584E-863C-982894F2B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E07901-93A1-614C-AD13-0AE9A0A7C7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621FA-0C91-E34C-9770-B6C2CF06EC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26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106D55-7245-6045-B599-B3CA02E4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AD8ADB-D263-D847-B7FF-D6102BCC4D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A2F27-70BA-034A-A44F-4BAF54DB97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047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7E018E-0BA2-A04F-8EDD-7A7399709B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227D6-7DF1-274C-859B-CE98FE8AE2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B716EB-7CDB-A84B-98A4-A71716C8BB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ECF39-C873-1144-B949-57502DF857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75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DAC38A-8216-654F-865F-514AFD2021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06AF87-8C5E-E044-A0A1-D51C7FBC70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FF320-41B9-4045-834F-112F72C931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12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5CE3D"/>
            </a:gs>
            <a:gs pos="100000">
              <a:srgbClr val="E8801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CCC0711-F14E-D549-BEA5-3A2800E9F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8D1EFC7-E228-AE44-B989-431DF01C1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8178663-978B-B843-8DB3-80843A8CD64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FAF019B-DA59-9942-B87B-CDA02FC322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0594FB9-0124-314D-8216-C86DC39543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366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map.gsfc.nasa.gov/mission/sgoals_parameters_wmap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map.gsfc.nasa.gov/mission/observatory_cal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pod.nasa.gov/apod/ap180722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s.uni.edu/morgans/astro/course/Notes/section3/bigbang.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ace.com/13320-big-bang-universe-10-steps-explainer.html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EA911-F77C-D140-BAAA-5D576E45E9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Big Bang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BAF8C-90A5-7D42-AF18-6AF7370B9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2000"/>
          </a:xfrm>
        </p:spPr>
        <p:txBody>
          <a:bodyPr/>
          <a:lstStyle/>
          <a:p>
            <a:r>
              <a:rPr lang="en-US" dirty="0"/>
              <a:t>How did we get here?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BD6789-A2A3-F64E-A8A6-4A73806A8EF8}"/>
              </a:ext>
            </a:extLst>
          </p:cNvPr>
          <p:cNvSpPr txBox="1"/>
          <p:nvPr/>
        </p:nvSpPr>
        <p:spPr>
          <a:xfrm>
            <a:off x="990600" y="5867400"/>
            <a:ext cx="203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§19.1–19.10</a:t>
            </a:r>
          </a:p>
        </p:txBody>
      </p:sp>
    </p:spTree>
    <p:extLst>
      <p:ext uri="{BB962C8B-B14F-4D97-AF65-F5344CB8AC3E}">
        <p14:creationId xmlns:p14="http://schemas.microsoft.com/office/powerpoint/2010/main" val="2226891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977FD-47CE-9E40-89B9-8688C9169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Another Explanation?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F8FCC-1EFE-3C4F-AC21-A3A650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en-US" dirty="0">
                <a:solidFill>
                  <a:schemeClr val="accent2"/>
                </a:solidFill>
              </a:rPr>
              <a:t>Steady state </a:t>
            </a:r>
            <a:r>
              <a:rPr lang="en-US" dirty="0"/>
              <a:t>theory: </a:t>
            </a:r>
          </a:p>
          <a:p>
            <a:pPr>
              <a:buClr>
                <a:schemeClr val="tx2"/>
              </a:buClr>
            </a:pPr>
            <a:r>
              <a:rPr lang="en-US" dirty="0"/>
              <a:t>As the Universe expands, new matter forms, keeping the density constant</a:t>
            </a:r>
          </a:p>
          <a:p>
            <a:pPr>
              <a:buClr>
                <a:schemeClr val="tx2"/>
              </a:buClr>
            </a:pPr>
            <a:r>
              <a:rPr lang="en-US" dirty="0"/>
              <a:t>No trace of a beginning, no prospect of an end</a:t>
            </a:r>
          </a:p>
        </p:txBody>
      </p:sp>
    </p:spTree>
    <p:extLst>
      <p:ext uri="{BB962C8B-B14F-4D97-AF65-F5344CB8AC3E}">
        <p14:creationId xmlns:p14="http://schemas.microsoft.com/office/powerpoint/2010/main" val="352761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8B132-6B7B-1C4C-A10C-C3682CBBB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is Right?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14FB9-75E8-5646-9817-AD157B860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</a:t>
            </a:r>
            <a:r>
              <a:rPr lang="en-US" dirty="0">
                <a:solidFill>
                  <a:schemeClr val="accent2"/>
                </a:solidFill>
              </a:rPr>
              <a:t>testable predictions </a:t>
            </a:r>
            <a:r>
              <a:rPr lang="en-US" dirty="0"/>
              <a:t>of the theories</a:t>
            </a:r>
          </a:p>
          <a:p>
            <a:r>
              <a:rPr lang="en-US" dirty="0"/>
              <a:t>Test them</a:t>
            </a:r>
          </a:p>
          <a:p>
            <a:r>
              <a:rPr lang="en-US" dirty="0"/>
              <a:t>See if they hold up</a:t>
            </a:r>
          </a:p>
        </p:txBody>
      </p:sp>
    </p:spTree>
    <p:extLst>
      <p:ext uri="{BB962C8B-B14F-4D97-AF65-F5344CB8AC3E}">
        <p14:creationId xmlns:p14="http://schemas.microsoft.com/office/powerpoint/2010/main" val="314748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CBE5B-AB8F-C340-9C20-F758C083B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“Big bang” predict?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AE5A7-978E-8D48-A9A2-7A98048DC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Universe used to be denser and hotter</a:t>
            </a:r>
          </a:p>
          <a:p>
            <a:r>
              <a:rPr lang="en-US" dirty="0"/>
              <a:t>too hot for H atoms to be bound</a:t>
            </a:r>
          </a:p>
          <a:p>
            <a:r>
              <a:rPr lang="en-US" dirty="0"/>
              <a:t>Earlier than that, too hot for nuclei to be bound</a:t>
            </a:r>
          </a:p>
        </p:txBody>
      </p:sp>
    </p:spTree>
    <p:extLst>
      <p:ext uri="{BB962C8B-B14F-4D97-AF65-F5344CB8AC3E}">
        <p14:creationId xmlns:p14="http://schemas.microsoft.com/office/powerpoint/2010/main" val="50302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4F03E-1D0A-D545-BDB3-CA5FAFE62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Recombination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77D62-963E-2944-ADE6-3A4DF3147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(even though it was never combined before)</a:t>
            </a:r>
          </a:p>
          <a:p>
            <a:r>
              <a:rPr lang="en-US" dirty="0"/>
              <a:t>H</a:t>
            </a:r>
            <a:r>
              <a:rPr lang="en-US" baseline="30000" dirty="0"/>
              <a:t>+</a:t>
            </a:r>
            <a:r>
              <a:rPr lang="en-US" dirty="0"/>
              <a:t>/e</a:t>
            </a:r>
            <a:r>
              <a:rPr lang="en-US" baseline="30000" dirty="0"/>
              <a:t>–</a:t>
            </a:r>
            <a:r>
              <a:rPr lang="en-US" dirty="0"/>
              <a:t> plasma was opaque to EM radiation</a:t>
            </a:r>
          </a:p>
          <a:p>
            <a:r>
              <a:rPr lang="en-US" dirty="0"/>
              <a:t>Would be in equilibrium with thermal black body radiation</a:t>
            </a:r>
          </a:p>
          <a:p>
            <a:r>
              <a:rPr lang="en-US" dirty="0"/>
              <a:t>When the temperature dropped to ~4000K, transparent H· would form</a:t>
            </a:r>
          </a:p>
          <a:p>
            <a:r>
              <a:rPr lang="en-US" dirty="0"/>
              <a:t>The radiation would travel unhindered</a:t>
            </a:r>
          </a:p>
          <a:p>
            <a:r>
              <a:rPr lang="en-US" dirty="0"/>
              <a:t>And red-shift as the universe expands</a:t>
            </a:r>
          </a:p>
        </p:txBody>
      </p:sp>
    </p:spTree>
    <p:extLst>
      <p:ext uri="{BB962C8B-B14F-4D97-AF65-F5344CB8AC3E}">
        <p14:creationId xmlns:p14="http://schemas.microsoft.com/office/powerpoint/2010/main" val="239658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73B6D-E39C-1C4F-9957-1CEA1DB05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Scattering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76DD8E-B47F-5341-B6AA-97A2CD8F0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371600"/>
            <a:ext cx="5762594" cy="5440362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181D3B-85E2-BF40-B6B1-67CA199BDB59}"/>
              </a:ext>
            </a:extLst>
          </p:cNvPr>
          <p:cNvSpPr txBox="1"/>
          <p:nvPr/>
        </p:nvSpPr>
        <p:spPr>
          <a:xfrm>
            <a:off x="152400" y="5867400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Image</a:t>
            </a:r>
            <a:r>
              <a:rPr lang="en-US" dirty="0"/>
              <a:t>: NASA</a:t>
            </a:r>
          </a:p>
        </p:txBody>
      </p:sp>
    </p:spTree>
    <p:extLst>
      <p:ext uri="{BB962C8B-B14F-4D97-AF65-F5344CB8AC3E}">
        <p14:creationId xmlns:p14="http://schemas.microsoft.com/office/powerpoint/2010/main" val="2859542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0FA53-4CA0-B94B-B76B-4677AF1FB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Microwave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A1BB0-80D9-2C4D-92CF-CE9105528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09800"/>
          </a:xfrm>
        </p:spPr>
        <p:txBody>
          <a:bodyPr/>
          <a:lstStyle/>
          <a:p>
            <a:r>
              <a:rPr lang="en-US" dirty="0"/>
              <a:t>Photons from recombination should permeate all space</a:t>
            </a:r>
          </a:p>
          <a:p>
            <a:r>
              <a:rPr lang="en-US" dirty="0"/>
              <a:t>Detected accidentally by Penzias and Wilson in 1965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E3D2D-E14E-5D4C-BE7D-D006FF6EC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776" y="3276600"/>
            <a:ext cx="4795223" cy="30988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94D938-C3B3-2C4C-B5E3-05FC1FDBFC4B}"/>
              </a:ext>
            </a:extLst>
          </p:cNvPr>
          <p:cNvSpPr txBox="1"/>
          <p:nvPr/>
        </p:nvSpPr>
        <p:spPr>
          <a:xfrm>
            <a:off x="3668503" y="6400800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Comins</a:t>
            </a:r>
            <a:r>
              <a:rPr lang="en-US" sz="2000" dirty="0"/>
              <a:t>, Fig 19.2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4F22761-455D-914B-8F18-D0D52FCD2F0A}"/>
              </a:ext>
            </a:extLst>
          </p:cNvPr>
          <p:cNvSpPr txBox="1">
            <a:spLocks/>
          </p:cNvSpPr>
          <p:nvPr/>
        </p:nvSpPr>
        <p:spPr bwMode="auto">
          <a:xfrm>
            <a:off x="457200" y="3690258"/>
            <a:ext cx="3211303" cy="301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3366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66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66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66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9pPr>
          </a:lstStyle>
          <a:p>
            <a:r>
              <a:rPr lang="en-US" kern="0" dirty="0"/>
              <a:t>Scooping the </a:t>
            </a:r>
            <a:r>
              <a:rPr lang="en-US" kern="0"/>
              <a:t>Princeton physicists</a:t>
            </a:r>
            <a:endParaRPr lang="en-US" kern="0" dirty="0"/>
          </a:p>
          <a:p>
            <a:r>
              <a:rPr lang="en-US" kern="0" dirty="0"/>
              <a:t>And receiving 1978 Nobel</a:t>
            </a:r>
          </a:p>
        </p:txBody>
      </p:sp>
    </p:spTree>
    <p:extLst>
      <p:ext uri="{BB962C8B-B14F-4D97-AF65-F5344CB8AC3E}">
        <p14:creationId xmlns:p14="http://schemas.microsoft.com/office/powerpoint/2010/main" val="88290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04B4C-3108-0047-A717-30F319992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Nucleogenesis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88F91-8168-A54C-8155-416859D3D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Quark-gluon plasma at high temperature and density</a:t>
            </a:r>
          </a:p>
          <a:p>
            <a:r>
              <a:rPr lang="en-US" dirty="0"/>
              <a:t>Cooling forms nucleons, eventually just protons and neutrons (freeze-out)</a:t>
            </a:r>
          </a:p>
          <a:p>
            <a:r>
              <a:rPr lang="en-US" dirty="0"/>
              <a:t>Eventually too cool for nucleons to combine</a:t>
            </a:r>
          </a:p>
          <a:p>
            <a:r>
              <a:rPr lang="en-US" dirty="0"/>
              <a:t>Ultimately </a:t>
            </a:r>
            <a:r>
              <a:rPr lang="en-US" dirty="0">
                <a:solidFill>
                  <a:schemeClr val="accent2"/>
                </a:solidFill>
              </a:rPr>
              <a:t>75% </a:t>
            </a:r>
            <a:r>
              <a:rPr lang="en-US" baseline="30000" dirty="0">
                <a:solidFill>
                  <a:schemeClr val="accent2"/>
                </a:solidFill>
              </a:rPr>
              <a:t>1</a:t>
            </a:r>
            <a:r>
              <a:rPr lang="en-US" dirty="0">
                <a:solidFill>
                  <a:schemeClr val="accent2"/>
                </a:solidFill>
              </a:rPr>
              <a:t>H</a:t>
            </a:r>
            <a:r>
              <a:rPr lang="en-US" dirty="0"/>
              <a:t>, </a:t>
            </a:r>
            <a:r>
              <a:rPr lang="en-US" dirty="0">
                <a:solidFill>
                  <a:schemeClr val="accent2"/>
                </a:solidFill>
              </a:rPr>
              <a:t>25% </a:t>
            </a:r>
            <a:r>
              <a:rPr lang="en-US" baseline="30000" dirty="0">
                <a:solidFill>
                  <a:schemeClr val="accent2"/>
                </a:solidFill>
              </a:rPr>
              <a:t>4</a:t>
            </a:r>
            <a:r>
              <a:rPr lang="en-US" dirty="0">
                <a:solidFill>
                  <a:schemeClr val="accent2"/>
                </a:solidFill>
              </a:rPr>
              <a:t>He</a:t>
            </a:r>
            <a:r>
              <a:rPr lang="en-US" dirty="0"/>
              <a:t>, traces </a:t>
            </a:r>
            <a:r>
              <a:rPr lang="en-US" baseline="30000" dirty="0">
                <a:solidFill>
                  <a:schemeClr val="accent2"/>
                </a:solidFill>
              </a:rPr>
              <a:t>2</a:t>
            </a:r>
            <a:r>
              <a:rPr lang="en-US" dirty="0"/>
              <a:t>H, </a:t>
            </a:r>
            <a:r>
              <a:rPr lang="en-US" baseline="30000" dirty="0">
                <a:solidFill>
                  <a:schemeClr val="accent2"/>
                </a:solidFill>
              </a:rPr>
              <a:t>3</a:t>
            </a:r>
            <a:r>
              <a:rPr lang="en-US" dirty="0">
                <a:solidFill>
                  <a:schemeClr val="accent2"/>
                </a:solidFill>
              </a:rPr>
              <a:t>He</a:t>
            </a:r>
            <a:r>
              <a:rPr lang="en-US" dirty="0"/>
              <a:t>, </a:t>
            </a:r>
            <a:r>
              <a:rPr lang="en-US" baseline="30000" dirty="0">
                <a:solidFill>
                  <a:schemeClr val="accent2"/>
                </a:solidFill>
              </a:rPr>
              <a:t>6</a:t>
            </a:r>
            <a:r>
              <a:rPr lang="en-US" dirty="0">
                <a:solidFill>
                  <a:schemeClr val="accent2"/>
                </a:solidFill>
              </a:rPr>
              <a:t>Li</a:t>
            </a:r>
          </a:p>
        </p:txBody>
      </p:sp>
    </p:spTree>
    <p:extLst>
      <p:ext uri="{BB962C8B-B14F-4D97-AF65-F5344CB8AC3E}">
        <p14:creationId xmlns:p14="http://schemas.microsoft.com/office/powerpoint/2010/main" val="1302559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DDC9-3599-CB41-8B08-2C78F86B9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51CC4-18F7-CD4A-A2F7-9A8DBED0E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Big bang theory correctly predicted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CMB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Distribution of elements</a:t>
            </a:r>
          </a:p>
        </p:txBody>
      </p:sp>
    </p:spTree>
    <p:extLst>
      <p:ext uri="{BB962C8B-B14F-4D97-AF65-F5344CB8AC3E}">
        <p14:creationId xmlns:p14="http://schemas.microsoft.com/office/powerpoint/2010/main" val="3251689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446E3-EC4A-AB4A-902E-8255E801F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34FDA-1F94-CD4F-8A3D-1A00E5517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farthest we can see back in EM radiation is the CMB</a:t>
            </a:r>
          </a:p>
          <a:p>
            <a:pPr lvl="1"/>
            <a:r>
              <a:rPr lang="en-US" dirty="0"/>
              <a:t>370 </a:t>
            </a:r>
            <a:r>
              <a:rPr lang="en-US" dirty="0" err="1"/>
              <a:t>ky</a:t>
            </a:r>
            <a:r>
              <a:rPr lang="en-US" dirty="0"/>
              <a:t> after bang</a:t>
            </a:r>
          </a:p>
          <a:p>
            <a:r>
              <a:rPr lang="en-US" dirty="0"/>
              <a:t>Beyond that we have accelerators and calculations</a:t>
            </a:r>
          </a:p>
        </p:txBody>
      </p:sp>
    </p:spTree>
    <p:extLst>
      <p:ext uri="{BB962C8B-B14F-4D97-AF65-F5344CB8AC3E}">
        <p14:creationId xmlns:p14="http://schemas.microsoft.com/office/powerpoint/2010/main" val="66735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BA5F7-F7B5-4E46-BD11-06EBE298A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Studies of CMB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F48F8-0E9E-7341-93CD-292AA8C6C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</p:spPr>
        <p:txBody>
          <a:bodyPr/>
          <a:lstStyle/>
          <a:p>
            <a:r>
              <a:rPr lang="en-US" dirty="0"/>
              <a:t>COBE, WMAP, BOOMERANG, Planck</a:t>
            </a:r>
          </a:p>
          <a:p>
            <a:r>
              <a:rPr lang="en-US" dirty="0"/>
              <a:t>Results:</a:t>
            </a:r>
          </a:p>
          <a:p>
            <a:r>
              <a:rPr lang="en-US" dirty="0"/>
              <a:t>CMB is an almost perfect black body at 2.73 K</a:t>
            </a:r>
          </a:p>
          <a:p>
            <a:r>
              <a:rPr lang="en-US" dirty="0"/>
              <a:t>We are moving at about 368 km/s relative to CMB (in direction of Leo)</a:t>
            </a:r>
          </a:p>
        </p:txBody>
      </p:sp>
    </p:spTree>
    <p:extLst>
      <p:ext uri="{BB962C8B-B14F-4D97-AF65-F5344CB8AC3E}">
        <p14:creationId xmlns:p14="http://schemas.microsoft.com/office/powerpoint/2010/main" val="205002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E3CE9-5282-304F-B5E8-41109F83A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F24BC-9F34-DA49-BEA0-8B46BB714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Cosmology: The study of the origin, evolution, and fate of the universe</a:t>
            </a:r>
          </a:p>
          <a:p>
            <a:r>
              <a:rPr lang="en-US" dirty="0"/>
              <a:t>Universe: Everything that we can detect or that could, can, or may ever affect us</a:t>
            </a:r>
          </a:p>
        </p:txBody>
      </p:sp>
    </p:spTree>
    <p:extLst>
      <p:ext uri="{BB962C8B-B14F-4D97-AF65-F5344CB8AC3E}">
        <p14:creationId xmlns:p14="http://schemas.microsoft.com/office/powerpoint/2010/main" val="10036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0E74-C775-EF40-BC4C-4D87C08E2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CMB Black body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C265B-EDED-594C-809C-1F97D9192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0" y="1689100"/>
            <a:ext cx="5207000" cy="34798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73DE14-EDAD-554F-8C13-9F9049DF4591}"/>
              </a:ext>
            </a:extLst>
          </p:cNvPr>
          <p:cNvSpPr txBox="1"/>
          <p:nvPr/>
        </p:nvSpPr>
        <p:spPr>
          <a:xfrm>
            <a:off x="1968500" y="5240307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Comins</a:t>
            </a:r>
            <a:r>
              <a:rPr lang="en-US" sz="2000" dirty="0"/>
              <a:t>, Fig 19.4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C66859-73DB-6C46-8196-D93CD5B27239}"/>
              </a:ext>
            </a:extLst>
          </p:cNvPr>
          <p:cNvSpPr txBox="1"/>
          <p:nvPr/>
        </p:nvSpPr>
        <p:spPr>
          <a:xfrm>
            <a:off x="516080" y="5867400"/>
            <a:ext cx="8174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(A Doppler-shifted black body is still a black body.)</a:t>
            </a:r>
          </a:p>
        </p:txBody>
      </p:sp>
    </p:spTree>
    <p:extLst>
      <p:ext uri="{BB962C8B-B14F-4D97-AF65-F5344CB8AC3E}">
        <p14:creationId xmlns:p14="http://schemas.microsoft.com/office/powerpoint/2010/main" val="2915297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87601-9CD7-D046-8EB1-8B6683B2E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CMB Doppler shift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77251A-C96A-2E4F-B348-47CF5F6B3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1420951"/>
            <a:ext cx="7289800" cy="44069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DDD636-7A5A-204A-B0CF-9B1E425BB53C}"/>
              </a:ext>
            </a:extLst>
          </p:cNvPr>
          <p:cNvSpPr txBox="1"/>
          <p:nvPr/>
        </p:nvSpPr>
        <p:spPr>
          <a:xfrm>
            <a:off x="1143000" y="6096000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Image</a:t>
            </a:r>
            <a:r>
              <a:rPr lang="en-US" dirty="0"/>
              <a:t>: NASA, WMAP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C3023E-B15C-BD43-90A8-3E307673915F}"/>
              </a:ext>
            </a:extLst>
          </p:cNvPr>
          <p:cNvSpPr txBox="1"/>
          <p:nvPr/>
        </p:nvSpPr>
        <p:spPr>
          <a:xfrm>
            <a:off x="4591878" y="6096000"/>
            <a:ext cx="3884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Dipole amplitude </a:t>
            </a:r>
            <a:r>
              <a:rPr lang="en-US" sz="2400" dirty="0">
                <a:solidFill>
                  <a:schemeClr val="accent2"/>
                </a:solidFill>
              </a:rPr>
              <a:t>3.375 </a:t>
            </a:r>
            <a:r>
              <a:rPr lang="en-US" sz="2400" dirty="0" err="1">
                <a:solidFill>
                  <a:schemeClr val="accent2"/>
                </a:solidFill>
              </a:rPr>
              <a:t>mK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149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9A729-C0F0-204E-902D-7EEDB3C7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CMB Temperature Variation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2A092-A24A-F240-95E9-D5EE871AD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7027"/>
            <a:ext cx="9144000" cy="46189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0D3D63-49EF-934A-951B-0AAABDF23C7C}"/>
              </a:ext>
            </a:extLst>
          </p:cNvPr>
          <p:cNvSpPr txBox="1"/>
          <p:nvPr/>
        </p:nvSpPr>
        <p:spPr>
          <a:xfrm>
            <a:off x="228600" y="6155389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3"/>
              </a:rPr>
              <a:t>Image</a:t>
            </a:r>
            <a:r>
              <a:rPr lang="en-US" sz="2000" dirty="0"/>
              <a:t>: ESA/Planck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AC177-9528-8642-A1A0-E3CA026D86C1}"/>
              </a:ext>
            </a:extLst>
          </p:cNvPr>
          <p:cNvSpPr txBox="1"/>
          <p:nvPr/>
        </p:nvSpPr>
        <p:spPr>
          <a:xfrm>
            <a:off x="4800600" y="6155389"/>
            <a:ext cx="4111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Temperature range ~ </a:t>
            </a:r>
            <a:r>
              <a:rPr lang="en-US" sz="2400" dirty="0">
                <a:solidFill>
                  <a:schemeClr val="accent2"/>
                </a:solidFill>
              </a:rPr>
              <a:t>0.5 </a:t>
            </a:r>
            <a:r>
              <a:rPr lang="en-US" sz="2400" dirty="0" err="1">
                <a:solidFill>
                  <a:schemeClr val="accent2"/>
                </a:solidFill>
              </a:rPr>
              <a:t>mK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59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63FAD-5A7A-694D-9ED5-B96C0B6D4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CMB is </a:t>
            </a:r>
            <a:r>
              <a:rPr lang="en-US" dirty="0">
                <a:solidFill>
                  <a:schemeClr val="accent2"/>
                </a:solidFill>
              </a:rPr>
              <a:t>Uniform</a:t>
            </a:r>
            <a:r>
              <a:rPr lang="en-US" dirty="0"/>
              <a:t> and </a:t>
            </a:r>
            <a:r>
              <a:rPr lang="en-US" dirty="0">
                <a:solidFill>
                  <a:schemeClr val="accent2"/>
                </a:solidFill>
              </a:rPr>
              <a:t>Isotropic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28A43-9726-F641-9848-675EEBB83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en-US" dirty="0">
                <a:solidFill>
                  <a:schemeClr val="accent2"/>
                </a:solidFill>
              </a:rPr>
              <a:t>Isotropy problem</a:t>
            </a:r>
            <a:r>
              <a:rPr lang="en-US" dirty="0"/>
              <a:t>: Why does CMB look the same in all directions? </a:t>
            </a:r>
          </a:p>
          <a:p>
            <a:pPr>
              <a:buClr>
                <a:schemeClr val="tx2"/>
              </a:buClr>
            </a:pPr>
            <a:r>
              <a:rPr lang="en-US" dirty="0"/>
              <a:t>Ordinary expansions don’t act that way</a:t>
            </a:r>
          </a:p>
          <a:p>
            <a:pPr>
              <a:buClr>
                <a:schemeClr val="tx2"/>
              </a:buClr>
            </a:pPr>
            <a:r>
              <a:rPr lang="en-US" dirty="0"/>
              <a:t>Hard to imagine how a Jeans instability can occur</a:t>
            </a:r>
          </a:p>
          <a:p>
            <a:pPr>
              <a:buClr>
                <a:schemeClr val="tx2"/>
              </a:buClr>
            </a:pPr>
            <a:r>
              <a:rPr lang="en-US" dirty="0"/>
              <a:t>Current explanation: </a:t>
            </a:r>
            <a:r>
              <a:rPr lang="en-US" dirty="0">
                <a:solidFill>
                  <a:schemeClr val="accent6"/>
                </a:solidFill>
              </a:rPr>
              <a:t>Inflation</a:t>
            </a:r>
          </a:p>
          <a:p>
            <a:pPr lvl="1">
              <a:buClr>
                <a:schemeClr val="tx2"/>
              </a:buClr>
            </a:pPr>
            <a:r>
              <a:rPr lang="en-US" dirty="0"/>
              <a:t>universe briefly expanded superluminally</a:t>
            </a:r>
          </a:p>
          <a:p>
            <a:pPr lvl="1">
              <a:buClr>
                <a:schemeClr val="tx2"/>
              </a:buClr>
            </a:pPr>
            <a:r>
              <a:rPr lang="en-US" dirty="0"/>
              <a:t>attributed to a phase change</a:t>
            </a:r>
          </a:p>
        </p:txBody>
      </p:sp>
    </p:spTree>
    <p:extLst>
      <p:ext uri="{BB962C8B-B14F-4D97-AF65-F5344CB8AC3E}">
        <p14:creationId xmlns:p14="http://schemas.microsoft.com/office/powerpoint/2010/main" val="293488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365F7-3DCC-ED4C-9A12-34BAF5C15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</a:t>
            </a:r>
            <a:r>
              <a:rPr lang="en-US" dirty="0">
                <a:hlinkClick r:id="rId2"/>
              </a:rPr>
              <a:t>Events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DFC8F3D-27A0-9041-92F3-6226B6F6AE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4035388"/>
              </p:ext>
            </p:extLst>
          </p:nvPr>
        </p:nvGraphicFramePr>
        <p:xfrm>
          <a:off x="457200" y="1600200"/>
          <a:ext cx="8229600" cy="4109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3032764409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4855754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742114496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41219494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Time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 (K)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Characteristics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586241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0–</a:t>
                      </a:r>
                      <a:b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-43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Big Bang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∞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infinitely small, infinitely dense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35606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Primeval fireball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44271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force in nature - Supergravity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338190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-43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Planck Time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Earliest known time that can be described by modern physics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0636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forces in nature, gravity, GUT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284344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-35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End of GUT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forces in nature, gravity, strong nuclear, electroweak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677581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Quarks and leptons form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273108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(along with their anti-particles)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8360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3438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365F7-3DCC-ED4C-9A12-34BAF5C15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Events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DFC8F3D-27A0-9041-92F3-6226B6F6AE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548645"/>
              </p:ext>
            </p:extLst>
          </p:nvPr>
        </p:nvGraphicFramePr>
        <p:xfrm>
          <a:off x="457200" y="1600200"/>
          <a:ext cx="8229600" cy="4090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3032764409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4855754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742114496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41219494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Time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 (K)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Characteristics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586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-35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– 10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-33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Inflation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Size of the Universe drastically increased, by factor of 10</a:t>
                      </a:r>
                      <a:r>
                        <a:rPr lang="en-US" sz="2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 10</a:t>
                      </a:r>
                      <a:r>
                        <a:rPr lang="en-US" sz="2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35606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End of unified forces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forces in nature,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44271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protons and neutrons start forming from quarks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338190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Heavy Particle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proton, neutron production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0636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full swing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284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-35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to 10</a:t>
                      </a:r>
                      <a:r>
                        <a:rPr lang="en-US" sz="2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-33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Inflation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Size of the Universe drastically increased, by factor of 10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– 10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6775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39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365F7-3DCC-ED4C-9A12-34BAF5C15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Events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DFC8F3D-27A0-9041-92F3-6226B6F6AE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1007765"/>
              </p:ext>
            </p:extLst>
          </p:nvPr>
        </p:nvGraphicFramePr>
        <p:xfrm>
          <a:off x="457200" y="1600200"/>
          <a:ext cx="8229600" cy="3348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3032764409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4855754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742114496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41219494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Time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 (K)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Characteristics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58624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s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End of unified forces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K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forces in nature, 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44271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protons and neutrons start forming from quarks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338190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Heavy Particle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proton, neutron production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0636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full swing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284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-35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– 10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-33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Inflation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Size of the Universe drastically increased, by factor of 10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 10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6775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8310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365F7-3DCC-ED4C-9A12-34BAF5C15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Events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DFC8F3D-27A0-9041-92F3-6226B6F6AE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320888"/>
              </p:ext>
            </p:extLst>
          </p:nvPr>
        </p:nvGraphicFramePr>
        <p:xfrm>
          <a:off x="457200" y="1600200"/>
          <a:ext cx="8229600" cy="3136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3032764409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4855754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742114496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4121949469"/>
                    </a:ext>
                  </a:extLst>
                </a:gridCol>
              </a:tblGrid>
              <a:tr h="52895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Time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 (K)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Characteristics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58624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End of unified forces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forces in nature,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35606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protons and neutrons start forming from quarks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442710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Heavy Particle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proton, neutron production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33819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full swing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063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Light particle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electrons and positrons form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284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7941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365F7-3DCC-ED4C-9A12-34BAF5C15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Events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DFC8F3D-27A0-9041-92F3-6226B6F6AE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5668460"/>
              </p:ext>
            </p:extLst>
          </p:nvPr>
        </p:nvGraphicFramePr>
        <p:xfrm>
          <a:off x="457200" y="1600200"/>
          <a:ext cx="8229600" cy="259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3032764409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4855754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742114496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41219494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Time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 (K)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Characteristics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586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 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Nucleo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-synthesis era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- 10</a:t>
                      </a:r>
                      <a:r>
                        <a:rPr lang="en-US" sz="24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helium, deuterium, and a few other elements form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35606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380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Recom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-bination (Decoupling)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3000 K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Matter and radiation separate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44271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End of radiation domination, start of matter domination of the Universe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3381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904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C97EB-4F2E-6D45-B267-1E593982B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time 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0A797B-E5DB-954D-B22B-F6066C977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5897"/>
            <a:ext cx="9144000" cy="5152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5BE869-5673-FD40-BCC0-1840E5B97484}"/>
              </a:ext>
            </a:extLst>
          </p:cNvPr>
          <p:cNvSpPr txBox="1"/>
          <p:nvPr/>
        </p:nvSpPr>
        <p:spPr>
          <a:xfrm>
            <a:off x="228600" y="6019800"/>
            <a:ext cx="2606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hlinkClick r:id="rId3"/>
              </a:rPr>
              <a:t>Image</a:t>
            </a:r>
            <a:r>
              <a:rPr lang="en-US" sz="2000" dirty="0">
                <a:solidFill>
                  <a:srgbClr val="FFFF00"/>
                </a:solidFill>
              </a:rPr>
              <a:t>: NASA/WMAP</a:t>
            </a:r>
          </a:p>
        </p:txBody>
      </p:sp>
    </p:spTree>
    <p:extLst>
      <p:ext uri="{BB962C8B-B14F-4D97-AF65-F5344CB8AC3E}">
        <p14:creationId xmlns:p14="http://schemas.microsoft.com/office/powerpoint/2010/main" val="2777207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1D9C0-1F44-5A46-BCE7-62E7CCBEA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Olber’s</a:t>
            </a:r>
            <a:r>
              <a:rPr lang="en-US" dirty="0"/>
              <a:t> paradox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49B16-A16B-EE40-9EE8-A2A85D551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isn’t the entire sky as bright as the surface of the Sun?</a:t>
            </a:r>
          </a:p>
          <a:p>
            <a:r>
              <a:rPr lang="en-US" dirty="0"/>
              <a:t>If there is a star in every direction, however distant, there should be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The universe must not be infinite in age and extent</a:t>
            </a:r>
          </a:p>
        </p:txBody>
      </p:sp>
    </p:spTree>
    <p:extLst>
      <p:ext uri="{BB962C8B-B14F-4D97-AF65-F5344CB8AC3E}">
        <p14:creationId xmlns:p14="http://schemas.microsoft.com/office/powerpoint/2010/main" val="316186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AEE74-5C9D-DF42-93F2-DA670613F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forces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9E73D-CCE0-9243-8FA0-AA7A369C7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219200"/>
            <a:ext cx="8102600" cy="49530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D5BEA4-B18F-1E4D-B149-6E0CAD8FA89B}"/>
              </a:ext>
            </a:extLst>
          </p:cNvPr>
          <p:cNvSpPr txBox="1"/>
          <p:nvPr/>
        </p:nvSpPr>
        <p:spPr>
          <a:xfrm>
            <a:off x="762000" y="6229290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Comins</a:t>
            </a:r>
            <a:r>
              <a:rPr lang="en-US" sz="2000" dirty="0"/>
              <a:t>, Fig 19.4</a:t>
            </a:r>
          </a:p>
        </p:txBody>
      </p:sp>
    </p:spTree>
    <p:extLst>
      <p:ext uri="{BB962C8B-B14F-4D97-AF65-F5344CB8AC3E}">
        <p14:creationId xmlns:p14="http://schemas.microsoft.com/office/powerpoint/2010/main" val="871511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7BF1F-6725-6D47-B0BF-C2AE774A3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CCD9C-616F-ED4E-A7A7-BCBCDCF4C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1371600"/>
            <a:ext cx="5384800" cy="41148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DAAE95-40D5-B247-8E2C-58623B35F9B3}"/>
              </a:ext>
            </a:extLst>
          </p:cNvPr>
          <p:cNvSpPr txBox="1"/>
          <p:nvPr/>
        </p:nvSpPr>
        <p:spPr>
          <a:xfrm>
            <a:off x="1752600" y="5715000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Comins</a:t>
            </a:r>
            <a:r>
              <a:rPr lang="en-US" sz="2000" dirty="0"/>
              <a:t>, Fig 19.8</a:t>
            </a:r>
          </a:p>
        </p:txBody>
      </p:sp>
    </p:spTree>
    <p:extLst>
      <p:ext uri="{BB962C8B-B14F-4D97-AF65-F5344CB8AC3E}">
        <p14:creationId xmlns:p14="http://schemas.microsoft.com/office/powerpoint/2010/main" val="2406003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1F853-5D1B-A34E-8C12-6BA613687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DC601-17B6-F248-9887-0B73D8166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gravity related to the other three forces?</a:t>
            </a:r>
          </a:p>
          <a:p>
            <a:r>
              <a:rPr lang="en-US" dirty="0"/>
              <a:t>Why does matter dominate?</a:t>
            </a:r>
          </a:p>
          <a:p>
            <a:r>
              <a:rPr lang="en-US" dirty="0"/>
              <a:t>What caused inflation?</a:t>
            </a:r>
          </a:p>
        </p:txBody>
      </p:sp>
    </p:spTree>
    <p:extLst>
      <p:ext uri="{BB962C8B-B14F-4D97-AF65-F5344CB8AC3E}">
        <p14:creationId xmlns:p14="http://schemas.microsoft.com/office/powerpoint/2010/main" val="4018233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6019C-9AFA-DE40-8000-89F98E1A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Cosmological Redshift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8FDE6-C692-4040-A453-C9CE91FD2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Space itself is expanding uniformly</a:t>
            </a:r>
          </a:p>
          <a:p>
            <a:r>
              <a:rPr lang="en-US" dirty="0"/>
              <a:t>Light waves passing through space become stretched</a:t>
            </a:r>
          </a:p>
        </p:txBody>
      </p:sp>
    </p:spTree>
    <p:extLst>
      <p:ext uri="{BB962C8B-B14F-4D97-AF65-F5344CB8AC3E}">
        <p14:creationId xmlns:p14="http://schemas.microsoft.com/office/powerpoint/2010/main" val="154810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E4F5C-D111-284A-94B5-0A56AAFD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Cosmological Redshift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DAD037-1331-5248-B0C8-A26B3D964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0" y="1524000"/>
            <a:ext cx="5016500" cy="4648200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F7396A-61EA-CE4A-BA14-159353DBBB56}"/>
              </a:ext>
            </a:extLst>
          </p:cNvPr>
          <p:cNvSpPr txBox="1"/>
          <p:nvPr/>
        </p:nvSpPr>
        <p:spPr>
          <a:xfrm>
            <a:off x="2063750" y="6278562"/>
            <a:ext cx="2122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Comins</a:t>
            </a:r>
            <a:r>
              <a:rPr lang="en-US" sz="2000" dirty="0"/>
              <a:t>, Fig 19.1</a:t>
            </a:r>
          </a:p>
        </p:txBody>
      </p:sp>
    </p:spTree>
    <p:extLst>
      <p:ext uri="{BB962C8B-B14F-4D97-AF65-F5344CB8AC3E}">
        <p14:creationId xmlns:p14="http://schemas.microsoft.com/office/powerpoint/2010/main" val="1341492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FE10C-E993-D347-A4FC-5FF776534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Hubble flow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0E82D-6CD0-6346-B8EB-7C1DB6D39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Everything distant is redshifted</a:t>
            </a:r>
          </a:p>
          <a:p>
            <a:r>
              <a:rPr lang="en-US" dirty="0"/>
              <a:t>Redshift appears proportional to distance</a:t>
            </a:r>
          </a:p>
          <a:p>
            <a:r>
              <a:rPr lang="en-US" dirty="0"/>
              <a:t>Before Hubble’s measurements, the Universe was considered static</a:t>
            </a:r>
          </a:p>
          <a:p>
            <a:pPr lvl="1"/>
            <a:r>
              <a:rPr lang="en-US" dirty="0"/>
              <a:t>and small</a:t>
            </a:r>
          </a:p>
          <a:p>
            <a:r>
              <a:rPr lang="en-US" dirty="0"/>
              <a:t>Contrary to predictions of general relativity</a:t>
            </a:r>
          </a:p>
          <a:p>
            <a:pPr lvl="1"/>
            <a:r>
              <a:rPr lang="en-US" dirty="0"/>
              <a:t>Einstein introduced a </a:t>
            </a:r>
            <a:r>
              <a:rPr lang="en-US" strike="sngStrike" dirty="0"/>
              <a:t>fudge factor </a:t>
            </a:r>
            <a:r>
              <a:rPr lang="en-US" dirty="0"/>
              <a:t>cosmological constant to allow stasis</a:t>
            </a:r>
          </a:p>
        </p:txBody>
      </p:sp>
    </p:spTree>
    <p:extLst>
      <p:ext uri="{BB962C8B-B14F-4D97-AF65-F5344CB8AC3E}">
        <p14:creationId xmlns:p14="http://schemas.microsoft.com/office/powerpoint/2010/main" val="204646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047E8-4DEB-2541-B7A1-7A2BD102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Hubble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7C385-8368-4E48-976F-541A4A1AB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i="1" dirty="0">
                <a:solidFill>
                  <a:schemeClr val="accent6"/>
                </a:solidFill>
              </a:rPr>
              <a:t>v</a:t>
            </a:r>
            <a:r>
              <a:rPr lang="en-US" dirty="0">
                <a:solidFill>
                  <a:schemeClr val="accent6"/>
                </a:solidFill>
              </a:rPr>
              <a:t> = </a:t>
            </a:r>
            <a:r>
              <a:rPr lang="en-US" i="1" dirty="0">
                <a:solidFill>
                  <a:schemeClr val="accent6"/>
                </a:solidFill>
              </a:rPr>
              <a:t>H</a:t>
            </a:r>
            <a:r>
              <a:rPr lang="en-US" baseline="-25000" dirty="0">
                <a:solidFill>
                  <a:schemeClr val="accent6"/>
                </a:solidFill>
              </a:rPr>
              <a:t>0</a:t>
            </a:r>
            <a:r>
              <a:rPr lang="en-US" i="1" dirty="0">
                <a:solidFill>
                  <a:schemeClr val="accent6"/>
                </a:solidFill>
              </a:rPr>
              <a:t>d</a:t>
            </a:r>
          </a:p>
          <a:p>
            <a:pPr lvl="1"/>
            <a:r>
              <a:rPr lang="en-US" i="1" dirty="0"/>
              <a:t>v</a:t>
            </a:r>
            <a:r>
              <a:rPr lang="en-US" dirty="0"/>
              <a:t> = recessional velocity</a:t>
            </a:r>
          </a:p>
          <a:p>
            <a:pPr lvl="1"/>
            <a:r>
              <a:rPr lang="en-US" i="1" dirty="0"/>
              <a:t>H</a:t>
            </a:r>
            <a:r>
              <a:rPr lang="en-US" baseline="-25000" dirty="0"/>
              <a:t>0</a:t>
            </a:r>
            <a:r>
              <a:rPr lang="en-US" dirty="0"/>
              <a:t> = Hubble constant</a:t>
            </a:r>
          </a:p>
          <a:p>
            <a:pPr lvl="1"/>
            <a:r>
              <a:rPr lang="en-US" i="1" dirty="0"/>
              <a:t>d</a:t>
            </a:r>
            <a:r>
              <a:rPr lang="en-US" dirty="0"/>
              <a:t> = distance</a:t>
            </a:r>
          </a:p>
          <a:p>
            <a:r>
              <a:rPr lang="en-US" dirty="0"/>
              <a:t>If velocities have stayed constant, then </a:t>
            </a:r>
            <a:br>
              <a:rPr lang="en-US" dirty="0"/>
            </a:br>
            <a:r>
              <a:rPr lang="en-US" i="1" dirty="0" err="1"/>
              <a:t>vt</a:t>
            </a:r>
            <a:r>
              <a:rPr lang="en-US" dirty="0"/>
              <a:t> = </a:t>
            </a:r>
            <a:r>
              <a:rPr lang="en-US" i="1" dirty="0"/>
              <a:t>d</a:t>
            </a:r>
          </a:p>
          <a:p>
            <a:r>
              <a:rPr lang="en-US" dirty="0"/>
              <a:t>Age = </a:t>
            </a:r>
            <a:r>
              <a:rPr lang="en-US" i="1" dirty="0">
                <a:solidFill>
                  <a:schemeClr val="accent6"/>
                </a:solidFill>
              </a:rPr>
              <a:t>t</a:t>
            </a:r>
            <a:r>
              <a:rPr lang="en-US" dirty="0"/>
              <a:t> = </a:t>
            </a:r>
            <a:r>
              <a:rPr lang="en-US" dirty="0">
                <a:solidFill>
                  <a:schemeClr val="accent6"/>
                </a:solidFill>
              </a:rPr>
              <a:t>1/</a:t>
            </a:r>
            <a:r>
              <a:rPr lang="en-US" i="1" dirty="0">
                <a:solidFill>
                  <a:schemeClr val="accent6"/>
                </a:solidFill>
              </a:rPr>
              <a:t>H</a:t>
            </a:r>
            <a:r>
              <a:rPr lang="en-US" baseline="-25000" dirty="0">
                <a:solidFill>
                  <a:schemeClr val="accent6"/>
                </a:solidFill>
              </a:rPr>
              <a:t>0</a:t>
            </a:r>
          </a:p>
          <a:p>
            <a:r>
              <a:rPr lang="en-US" i="1" dirty="0">
                <a:solidFill>
                  <a:schemeClr val="accent4"/>
                </a:solidFill>
              </a:rPr>
              <a:t>H</a:t>
            </a:r>
            <a:r>
              <a:rPr lang="en-US" baseline="-25000" dirty="0">
                <a:solidFill>
                  <a:schemeClr val="accent4"/>
                </a:solidFill>
              </a:rPr>
              <a:t>0</a:t>
            </a:r>
            <a:r>
              <a:rPr lang="en-US" dirty="0">
                <a:solidFill>
                  <a:schemeClr val="accent4"/>
                </a:solidFill>
              </a:rPr>
              <a:t> is not known precisely </a:t>
            </a:r>
          </a:p>
        </p:txBody>
      </p:sp>
    </p:spTree>
    <p:extLst>
      <p:ext uri="{BB962C8B-B14F-4D97-AF65-F5344CB8AC3E}">
        <p14:creationId xmlns:p14="http://schemas.microsoft.com/office/powerpoint/2010/main" val="320011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41D2E-AB6B-B34A-87F0-B2FD55D34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Bang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B6263-E80D-794E-957A-7004128F1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Obvious interpretation: Universe is expanding from a “primordial atom”</a:t>
            </a:r>
          </a:p>
          <a:p>
            <a:r>
              <a:rPr lang="en-US" dirty="0"/>
              <a:t>A singularity a long time ago</a:t>
            </a:r>
          </a:p>
        </p:txBody>
      </p:sp>
    </p:spTree>
    <p:extLst>
      <p:ext uri="{BB962C8B-B14F-4D97-AF65-F5344CB8AC3E}">
        <p14:creationId xmlns:p14="http://schemas.microsoft.com/office/powerpoint/2010/main" val="34190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C1BCA-3396-0F46-B653-3CB78A89C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of the Universe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763B0-332A-EB46-970E-D6627483C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Best estimate of </a:t>
            </a:r>
            <a:r>
              <a:rPr lang="en-US" i="1" dirty="0"/>
              <a:t>H</a:t>
            </a:r>
            <a:r>
              <a:rPr lang="en-US" baseline="-25000" dirty="0"/>
              <a:t>0</a:t>
            </a:r>
            <a:r>
              <a:rPr lang="en-US" dirty="0"/>
              <a:t> is about 70 km/s per </a:t>
            </a:r>
            <a:r>
              <a:rPr lang="en-US" dirty="0" err="1"/>
              <a:t>Mpc</a:t>
            </a:r>
            <a:endParaRPr lang="en-US" dirty="0"/>
          </a:p>
          <a:p>
            <a:r>
              <a:rPr lang="en-US" dirty="0"/>
              <a:t>That comes out to </a:t>
            </a:r>
            <a:r>
              <a:rPr lang="en-US" dirty="0">
                <a:solidFill>
                  <a:schemeClr val="accent2"/>
                </a:solidFill>
              </a:rPr>
              <a:t>0.0714 </a:t>
            </a:r>
            <a:r>
              <a:rPr lang="en-US" dirty="0" err="1">
                <a:solidFill>
                  <a:schemeClr val="accent2"/>
                </a:solidFill>
              </a:rPr>
              <a:t>Mpc</a:t>
            </a:r>
            <a:r>
              <a:rPr lang="en-US" dirty="0">
                <a:solidFill>
                  <a:schemeClr val="accent2"/>
                </a:solidFill>
              </a:rPr>
              <a:t>/</a:t>
            </a:r>
            <a:r>
              <a:rPr lang="en-US" dirty="0" err="1">
                <a:solidFill>
                  <a:schemeClr val="accent2"/>
                </a:solidFill>
              </a:rPr>
              <a:t>Gy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/>
              <a:t>So, to travel the full </a:t>
            </a:r>
            <a:r>
              <a:rPr lang="en-US" dirty="0" err="1"/>
              <a:t>Mpc</a:t>
            </a:r>
            <a:r>
              <a:rPr lang="en-US" dirty="0"/>
              <a:t> would take </a:t>
            </a:r>
            <a:r>
              <a:rPr lang="en-US" dirty="0">
                <a:solidFill>
                  <a:schemeClr val="accent2"/>
                </a:solidFill>
              </a:rPr>
              <a:t>1/0.0714</a:t>
            </a:r>
            <a:r>
              <a:rPr lang="en-US" dirty="0"/>
              <a:t> </a:t>
            </a:r>
            <a:r>
              <a:rPr lang="en-US" dirty="0" err="1"/>
              <a:t>Gy</a:t>
            </a:r>
            <a:endParaRPr lang="en-US" dirty="0"/>
          </a:p>
          <a:p>
            <a:pPr marL="352425" indent="0">
              <a:buNone/>
            </a:pPr>
            <a:r>
              <a:rPr lang="en-US" dirty="0"/>
              <a:t>= </a:t>
            </a:r>
            <a:r>
              <a:rPr lang="en-US" dirty="0">
                <a:solidFill>
                  <a:schemeClr val="accent6"/>
                </a:solidFill>
              </a:rPr>
              <a:t>14 </a:t>
            </a:r>
            <a:r>
              <a:rPr lang="en-US" dirty="0" err="1">
                <a:solidFill>
                  <a:schemeClr val="accent6"/>
                </a:solidFill>
              </a:rPr>
              <a:t>Gy</a:t>
            </a:r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rgbClr val="336699"/>
                </a:solidFill>
              </a:rPr>
              <a:t>Approximate age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122323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Custom 25">
      <a:dk1>
        <a:srgbClr val="000066"/>
      </a:dk1>
      <a:lt1>
        <a:srgbClr val="FFFFFF"/>
      </a:lt1>
      <a:dk2>
        <a:srgbClr val="003366"/>
      </a:dk2>
      <a:lt2>
        <a:srgbClr val="808080"/>
      </a:lt2>
      <a:accent1>
        <a:srgbClr val="BBE0E3"/>
      </a:accent1>
      <a:accent2>
        <a:srgbClr val="0000FF"/>
      </a:accent2>
      <a:accent3>
        <a:srgbClr val="FF0000"/>
      </a:accent3>
      <a:accent4>
        <a:srgbClr val="006600"/>
      </a:accent4>
      <a:accent5>
        <a:srgbClr val="00CC00"/>
      </a:accent5>
      <a:accent6>
        <a:srgbClr val="800000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3366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FF"/>
        </a:accent2>
        <a:accent3>
          <a:srgbClr val="FFFFFF"/>
        </a:accent3>
        <a:accent4>
          <a:srgbClr val="002A56"/>
        </a:accent4>
        <a:accent5>
          <a:srgbClr val="DAEDEF"/>
        </a:accent5>
        <a:accent6>
          <a:srgbClr val="2D2D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4751</TotalTime>
  <Words>1028</Words>
  <Application>Microsoft Macintosh PowerPoint</Application>
  <PresentationFormat>On-screen Show (4:3)</PresentationFormat>
  <Paragraphs>208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ＭＳ Ｐゴシック</vt:lpstr>
      <vt:lpstr>Arial</vt:lpstr>
      <vt:lpstr>Calibri</vt:lpstr>
      <vt:lpstr>Default Design</vt:lpstr>
      <vt:lpstr>The Big Bang</vt:lpstr>
      <vt:lpstr>Cosmology</vt:lpstr>
      <vt:lpstr>Olber’s paradox</vt:lpstr>
      <vt:lpstr>Cosmological Redshift</vt:lpstr>
      <vt:lpstr>Cosmological Redshift</vt:lpstr>
      <vt:lpstr>Hubble flow </vt:lpstr>
      <vt:lpstr>Hubble relationship</vt:lpstr>
      <vt:lpstr>Big Bang</vt:lpstr>
      <vt:lpstr>Age of the Universe</vt:lpstr>
      <vt:lpstr>Is there Another Explanation?</vt:lpstr>
      <vt:lpstr>Which is Right?</vt:lpstr>
      <vt:lpstr>What does “Big bang” predict?</vt:lpstr>
      <vt:lpstr>Recombination</vt:lpstr>
      <vt:lpstr>Last Scattering</vt:lpstr>
      <vt:lpstr>Cosmic Microwave Background</vt:lpstr>
      <vt:lpstr>Nucleogenesis</vt:lpstr>
      <vt:lpstr>Results</vt:lpstr>
      <vt:lpstr>What else?</vt:lpstr>
      <vt:lpstr>Studies of CMB</vt:lpstr>
      <vt:lpstr>CMB Black body</vt:lpstr>
      <vt:lpstr>CMB Doppler shift</vt:lpstr>
      <vt:lpstr>CMB Temperature Variation</vt:lpstr>
      <vt:lpstr>CMB is Uniform and Isotropic</vt:lpstr>
      <vt:lpstr>Cosmic Events</vt:lpstr>
      <vt:lpstr>Cosmic Events</vt:lpstr>
      <vt:lpstr>Cosmic Events</vt:lpstr>
      <vt:lpstr>Cosmic Events</vt:lpstr>
      <vt:lpstr>Cosmic Events</vt:lpstr>
      <vt:lpstr>Cosmic time line</vt:lpstr>
      <vt:lpstr>Fundamental forces</vt:lpstr>
      <vt:lpstr>PowerPoint Presentation</vt:lpstr>
      <vt:lpstr>Many Open Questions</vt:lpstr>
    </vt:vector>
  </TitlesOfParts>
  <Company>John Carroll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Balloon Animals</dc:title>
  <dc:creator>joe</dc:creator>
  <cp:lastModifiedBy>Richard Barrans</cp:lastModifiedBy>
  <cp:revision>347</cp:revision>
  <cp:lastPrinted>2025-04-21T03:54:52Z</cp:lastPrinted>
  <dcterms:created xsi:type="dcterms:W3CDTF">2003-08-04T19:23:16Z</dcterms:created>
  <dcterms:modified xsi:type="dcterms:W3CDTF">2025-04-21T03:54:52Z</dcterms:modified>
</cp:coreProperties>
</file>