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62" r:id="rId4"/>
    <p:sldId id="266" r:id="rId5"/>
    <p:sldId id="267" r:id="rId6"/>
    <p:sldId id="263" r:id="rId7"/>
    <p:sldId id="268" r:id="rId8"/>
    <p:sldId id="269" r:id="rId9"/>
    <p:sldId id="270" r:id="rId10"/>
    <p:sldId id="271" r:id="rId11"/>
    <p:sldId id="272" r:id="rId12"/>
    <p:sldId id="264" r:id="rId13"/>
    <p:sldId id="265" r:id="rId14"/>
    <p:sldId id="259" r:id="rId15"/>
    <p:sldId id="275" r:id="rId16"/>
    <p:sldId id="260" r:id="rId17"/>
    <p:sldId id="261" r:id="rId18"/>
    <p:sldId id="273" r:id="rId19"/>
    <p:sldId id="274" r:id="rId20"/>
    <p:sldId id="276" r:id="rId21"/>
    <p:sldId id="280" r:id="rId22"/>
    <p:sldId id="277" r:id="rId23"/>
    <p:sldId id="278" r:id="rId24"/>
    <p:sldId id="279" r:id="rId25"/>
    <p:sldId id="257" r:id="rId26"/>
    <p:sldId id="281" r:id="rId27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3913" autoAdjust="0"/>
  </p:normalViewPr>
  <p:slideViewPr>
    <p:cSldViewPr>
      <p:cViewPr varScale="1">
        <p:scale>
          <a:sx n="88" d="100"/>
          <a:sy n="88" d="100"/>
        </p:scale>
        <p:origin x="4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48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07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032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L32 Galaxies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097" y="0"/>
            <a:ext cx="4002404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algn="r"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188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098" y="6394258"/>
            <a:ext cx="3844952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algn="r" defTabSz="923394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88486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L32 Galaxies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32097" y="0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4/20/25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9" tIns="45910" rIns="91819" bIns="4591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4238" y="3329386"/>
            <a:ext cx="7387600" cy="3155155"/>
          </a:xfrm>
          <a:prstGeom prst="rect">
            <a:avLst/>
          </a:prstGeom>
        </p:spPr>
        <p:txBody>
          <a:bodyPr vert="horz" lIns="91819" tIns="45910" rIns="91819" bIns="4591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657188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32097" y="6657188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951022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201005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mission/hubble/science/explore-the-night-sky/hubble-messier-catalog/messier-106/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0Yzx_w3nw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nrao.edu/gallery/grote-rebers-first-radio-telescop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nrao.edu/gallery/hercules-a/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951220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051FB-1660-D741-BC95-D24693B31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0" y="2438400"/>
            <a:ext cx="4965700" cy="41148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07FA7F-5EA2-E749-A259-4FAFE6186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914400"/>
          </a:xfrm>
        </p:spPr>
        <p:txBody>
          <a:bodyPr/>
          <a:lstStyle/>
          <a:p>
            <a:r>
              <a:rPr lang="en-US" dirty="0"/>
              <a:t>Active Galaxies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B632B-1C7A-B247-A887-4E3B0E554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400800" cy="762000"/>
          </a:xfrm>
        </p:spPr>
        <p:txBody>
          <a:bodyPr/>
          <a:lstStyle/>
          <a:p>
            <a:r>
              <a:rPr lang="en-US" dirty="0"/>
              <a:t>Chapter 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AF0C1-0BD8-BB46-A8AB-8FA8030AC2EF}"/>
              </a:ext>
            </a:extLst>
          </p:cNvPr>
          <p:cNvSpPr txBox="1"/>
          <p:nvPr/>
        </p:nvSpPr>
        <p:spPr>
          <a:xfrm>
            <a:off x="2209800" y="586740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Hubble</a:t>
            </a:r>
          </a:p>
        </p:txBody>
      </p:sp>
    </p:spTree>
    <p:extLst>
      <p:ext uri="{BB962C8B-B14F-4D97-AF65-F5344CB8AC3E}">
        <p14:creationId xmlns:p14="http://schemas.microsoft.com/office/powerpoint/2010/main" val="182273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927CCF-BB70-ED41-8E59-4A51D6079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563" y="0"/>
            <a:ext cx="659687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CEC8F-66DF-6F40-8378-1782F380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NGC 5643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D59D6-A6C2-4749-80F9-F92F68EF69B3}"/>
              </a:ext>
            </a:extLst>
          </p:cNvPr>
          <p:cNvSpPr txBox="1"/>
          <p:nvPr/>
        </p:nvSpPr>
        <p:spPr>
          <a:xfrm>
            <a:off x="1676400" y="640080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Hubble</a:t>
            </a:r>
          </a:p>
        </p:txBody>
      </p:sp>
    </p:spTree>
    <p:extLst>
      <p:ext uri="{BB962C8B-B14F-4D97-AF65-F5344CB8AC3E}">
        <p14:creationId xmlns:p14="http://schemas.microsoft.com/office/powerpoint/2010/main" val="1070736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8ECD6F-3548-A942-A7FD-8B3681F6F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8BEEC6-72CF-A645-8AF2-015ECE11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M106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5D4E9-A22B-CB46-AE0B-9FF67B4539E5}"/>
              </a:ext>
            </a:extLst>
          </p:cNvPr>
          <p:cNvSpPr txBox="1"/>
          <p:nvPr/>
        </p:nvSpPr>
        <p:spPr>
          <a:xfrm>
            <a:off x="6019800" y="6096000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Hubble</a:t>
            </a:r>
          </a:p>
        </p:txBody>
      </p:sp>
    </p:spTree>
    <p:extLst>
      <p:ext uri="{BB962C8B-B14F-4D97-AF65-F5344CB8AC3E}">
        <p14:creationId xmlns:p14="http://schemas.microsoft.com/office/powerpoint/2010/main" val="168977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57FDC-4E0D-3A41-BB8A-0B6AED4C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9ECA5-9825-F144-8F65-EDA485CE4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r>
              <a:rPr lang="en-US" dirty="0"/>
              <a:t>Karl Jansky detected noise from Space</a:t>
            </a:r>
          </a:p>
          <a:p>
            <a:r>
              <a:rPr lang="en-US" dirty="0">
                <a:hlinkClick r:id="rId2"/>
              </a:rPr>
              <a:t>Grote </a:t>
            </a:r>
            <a:r>
              <a:rPr lang="en-US" dirty="0" err="1">
                <a:hlinkClick r:id="rId2"/>
              </a:rPr>
              <a:t>Reber</a:t>
            </a:r>
            <a:r>
              <a:rPr lang="en-US" dirty="0">
                <a:hlinkClick r:id="rId2"/>
              </a:rPr>
              <a:t> </a:t>
            </a:r>
            <a:r>
              <a:rPr lang="en-US" dirty="0"/>
              <a:t>began observing </a:t>
            </a:r>
          </a:p>
          <a:p>
            <a:pPr lvl="1"/>
            <a:r>
              <a:rPr lang="en-US" dirty="0"/>
              <a:t>home-built equipment</a:t>
            </a:r>
          </a:p>
          <a:p>
            <a:pPr lvl="1"/>
            <a:r>
              <a:rPr lang="en-US" dirty="0"/>
              <a:t>self funded</a:t>
            </a:r>
          </a:p>
          <a:p>
            <a:r>
              <a:rPr lang="en-US" dirty="0"/>
              <a:t>Mapped the sky in low resolution</a:t>
            </a:r>
          </a:p>
          <a:p>
            <a:r>
              <a:rPr lang="en-US" dirty="0"/>
              <a:t>Found three significant sources</a:t>
            </a:r>
          </a:p>
          <a:p>
            <a:pPr lvl="1"/>
            <a:r>
              <a:rPr lang="en-US" dirty="0" err="1"/>
              <a:t>Sgr</a:t>
            </a:r>
            <a:r>
              <a:rPr lang="en-US" dirty="0"/>
              <a:t> A, Cas A (Galactic)</a:t>
            </a:r>
          </a:p>
          <a:p>
            <a:pPr lvl="1"/>
            <a:r>
              <a:rPr lang="en-US" dirty="0" err="1"/>
              <a:t>Cyg</a:t>
            </a:r>
            <a:r>
              <a:rPr lang="en-US" dirty="0"/>
              <a:t> A (</a:t>
            </a:r>
            <a:r>
              <a:rPr lang="en-US" dirty="0" err="1"/>
              <a:t>Exragalactic</a:t>
            </a:r>
            <a:r>
              <a:rPr lang="en-US" dirty="0"/>
              <a:t>—750 </a:t>
            </a:r>
            <a:r>
              <a:rPr lang="en-US" dirty="0" err="1"/>
              <a:t>Mly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65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E37EF-6DA1-E845-81D9-E0493BD8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2468562"/>
          </a:xfrm>
        </p:spPr>
        <p:txBody>
          <a:bodyPr/>
          <a:lstStyle/>
          <a:p>
            <a:r>
              <a:rPr lang="en-US" dirty="0" err="1"/>
              <a:t>Reber’s</a:t>
            </a:r>
            <a:r>
              <a:rPr lang="en-US" dirty="0"/>
              <a:t> Dish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7AAF8A-B2D8-5D40-9AFF-36F1DD2C6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0"/>
            <a:ext cx="5536406" cy="6858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D4F1B-C062-F644-A9A0-D86878D08761}"/>
              </a:ext>
            </a:extLst>
          </p:cNvPr>
          <p:cNvSpPr txBox="1"/>
          <p:nvPr/>
        </p:nvSpPr>
        <p:spPr>
          <a:xfrm>
            <a:off x="457200" y="274320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Wheaton, 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F30A8-1C0C-2D40-B31B-CC64CC51BDC1}"/>
              </a:ext>
            </a:extLst>
          </p:cNvPr>
          <p:cNvSpPr txBox="1"/>
          <p:nvPr/>
        </p:nvSpPr>
        <p:spPr>
          <a:xfrm>
            <a:off x="430619" y="6324600"/>
            <a:ext cx="2863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Image</a:t>
            </a:r>
            <a:r>
              <a:rPr lang="en-US" sz="2000" dirty="0"/>
              <a:t>: NRAO/AUI/NSF</a:t>
            </a:r>
          </a:p>
        </p:txBody>
      </p:sp>
    </p:spTree>
    <p:extLst>
      <p:ext uri="{BB962C8B-B14F-4D97-AF65-F5344CB8AC3E}">
        <p14:creationId xmlns:p14="http://schemas.microsoft.com/office/powerpoint/2010/main" val="1414947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FCF2-9965-F347-86D4-47D4F7AF09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Radio Galaxies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57639-466C-8B41-A3F0-1276B0C58C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37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DDCB-D94B-4E42-8187-940A5BCBA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B2179-CDC5-5843-9EA2-9EFE1BB88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Elliptical galaxies</a:t>
            </a:r>
          </a:p>
          <a:p>
            <a:pPr>
              <a:buClr>
                <a:schemeClr val="tx2"/>
              </a:buClr>
            </a:pPr>
            <a:r>
              <a:rPr lang="en-US" dirty="0"/>
              <a:t>Radio sources cover enormous spans</a:t>
            </a:r>
          </a:p>
          <a:p>
            <a:pPr>
              <a:buClr>
                <a:schemeClr val="tx2"/>
              </a:buClr>
            </a:pPr>
            <a:r>
              <a:rPr lang="en-US" dirty="0"/>
              <a:t>Jets emanating from galactic nucleus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Synchrotron radiation</a:t>
            </a:r>
            <a:r>
              <a:rPr lang="en-US" dirty="0"/>
              <a:t>: from ions circling in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5808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F05B0F-14F2-CE42-B546-DDADFA264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" y="0"/>
            <a:ext cx="91408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F09CA5-4B00-B54A-A977-914C12BB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Hercules 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3BEC5-F199-BB4C-A5E4-00EBB7209813}"/>
              </a:ext>
            </a:extLst>
          </p:cNvPr>
          <p:cNvSpPr txBox="1"/>
          <p:nvPr/>
        </p:nvSpPr>
        <p:spPr>
          <a:xfrm>
            <a:off x="228600" y="6305490"/>
            <a:ext cx="4066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HST (Visible), VLA (Radio)</a:t>
            </a:r>
          </a:p>
        </p:txBody>
      </p:sp>
    </p:spTree>
    <p:extLst>
      <p:ext uri="{BB962C8B-B14F-4D97-AF65-F5344CB8AC3E}">
        <p14:creationId xmlns:p14="http://schemas.microsoft.com/office/powerpoint/2010/main" val="3691672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0421-B4B5-CA4E-BC8B-84D3C942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Hercules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D19DC-EA8B-A34D-A455-85E72E2C9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1219200"/>
            <a:ext cx="8013700" cy="47117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EF32E-AD91-9044-AC46-1B46157A985A}"/>
              </a:ext>
            </a:extLst>
          </p:cNvPr>
          <p:cNvSpPr txBox="1"/>
          <p:nvPr/>
        </p:nvSpPr>
        <p:spPr>
          <a:xfrm>
            <a:off x="609600" y="6019800"/>
            <a:ext cx="708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HST (Visible), CXC (X-ray), NRAO (</a:t>
            </a:r>
            <a:r>
              <a:rPr lang="en-US" dirty="0" err="1"/>
              <a:t>fadio</a:t>
            </a:r>
            <a:r>
              <a:rPr lang="en-US" dirty="0"/>
              <a:t>); </a:t>
            </a:r>
            <a:r>
              <a:rPr lang="en-US" dirty="0" err="1"/>
              <a:t>Comins</a:t>
            </a:r>
            <a:r>
              <a:rPr lang="en-US" dirty="0"/>
              <a:t>, Chapter opener</a:t>
            </a:r>
          </a:p>
        </p:txBody>
      </p:sp>
    </p:spTree>
    <p:extLst>
      <p:ext uri="{BB962C8B-B14F-4D97-AF65-F5344CB8AC3E}">
        <p14:creationId xmlns:p14="http://schemas.microsoft.com/office/powerpoint/2010/main" val="592699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28ED7-25F5-E543-9DAB-59FE77A9B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Centaurus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A8A2A-4421-514E-92F3-49988B108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745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1E759-A98B-9C44-A961-22DEBD4B7971}"/>
              </a:ext>
            </a:extLst>
          </p:cNvPr>
          <p:cNvSpPr txBox="1"/>
          <p:nvPr/>
        </p:nvSpPr>
        <p:spPr>
          <a:xfrm>
            <a:off x="457200" y="64008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ESA/Hubble</a:t>
            </a:r>
          </a:p>
        </p:txBody>
      </p:sp>
    </p:spTree>
    <p:extLst>
      <p:ext uri="{BB962C8B-B14F-4D97-AF65-F5344CB8AC3E}">
        <p14:creationId xmlns:p14="http://schemas.microsoft.com/office/powerpoint/2010/main" val="211765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D5939-3A3F-8246-B9B5-465CA02FA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Centaurus 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D95E4-1FEE-1C4A-BD88-CED55CAAC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7620000" cy="472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26934D-1E75-874D-8C3C-56C54D168F1F}"/>
              </a:ext>
            </a:extLst>
          </p:cNvPr>
          <p:cNvSpPr txBox="1"/>
          <p:nvPr/>
        </p:nvSpPr>
        <p:spPr>
          <a:xfrm>
            <a:off x="1066800" y="6324600"/>
            <a:ext cx="3790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Image: Chandra, Hubble, APEX</a:t>
            </a:r>
          </a:p>
        </p:txBody>
      </p:sp>
    </p:spTree>
    <p:extLst>
      <p:ext uri="{BB962C8B-B14F-4D97-AF65-F5344CB8AC3E}">
        <p14:creationId xmlns:p14="http://schemas.microsoft.com/office/powerpoint/2010/main" val="64008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263F-3ABF-B54B-8C19-166C8FA42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95E08-8633-4748-A3CB-333AA802B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Galaxies whose nuclei emit prodigious energy</a:t>
            </a:r>
          </a:p>
          <a:p>
            <a:r>
              <a:rPr lang="en-US" dirty="0"/>
              <a:t>Quasars and QSOs</a:t>
            </a:r>
          </a:p>
          <a:p>
            <a:r>
              <a:rPr lang="en-US" dirty="0" err="1"/>
              <a:t>Seyfert</a:t>
            </a:r>
            <a:r>
              <a:rPr lang="en-US" dirty="0"/>
              <a:t> galaxies</a:t>
            </a:r>
          </a:p>
          <a:p>
            <a:r>
              <a:rPr lang="en-US" dirty="0"/>
              <a:t>Radio galaxies</a:t>
            </a:r>
          </a:p>
          <a:p>
            <a:r>
              <a:rPr lang="en-US" dirty="0"/>
              <a:t>BL Lac objects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accent4"/>
                </a:solidFill>
              </a:rPr>
              <a:t>Spoiler: We think they’re all created by material falling into SMBH</a:t>
            </a:r>
          </a:p>
        </p:txBody>
      </p:sp>
    </p:spTree>
    <p:extLst>
      <p:ext uri="{BB962C8B-B14F-4D97-AF65-F5344CB8AC3E}">
        <p14:creationId xmlns:p14="http://schemas.microsoft.com/office/powerpoint/2010/main" val="215601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A7CD-D952-9C4A-BA5D-A2E5EF9D6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 </a:t>
            </a:r>
            <a:r>
              <a:rPr lang="en-US" dirty="0" err="1"/>
              <a:t>Lacertae</a:t>
            </a:r>
            <a:r>
              <a:rPr lang="en-US" dirty="0"/>
              <a:t>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55988-0DF0-E54D-8778-FDE04F743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Ultra distant, ultra bright</a:t>
            </a:r>
          </a:p>
          <a:p>
            <a:r>
              <a:rPr lang="en-US" dirty="0"/>
              <a:t>Weak spectral lines</a:t>
            </a:r>
          </a:p>
          <a:p>
            <a:r>
              <a:rPr lang="en-US"/>
              <a:t>Polarized radiation</a:t>
            </a:r>
            <a:endParaRPr lang="en-US" dirty="0"/>
          </a:p>
          <a:p>
            <a:r>
              <a:rPr lang="en-US" dirty="0"/>
              <a:t>High variability on short time scales</a:t>
            </a:r>
          </a:p>
          <a:p>
            <a:r>
              <a:rPr lang="en-US" dirty="0"/>
              <a:t>Appear associated with elliptical galaxies</a:t>
            </a:r>
          </a:p>
        </p:txBody>
      </p:sp>
    </p:spTree>
    <p:extLst>
      <p:ext uri="{BB962C8B-B14F-4D97-AF65-F5344CB8AC3E}">
        <p14:creationId xmlns:p14="http://schemas.microsoft.com/office/powerpoint/2010/main" val="370306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6DA61-B4AA-9D41-8293-1FE7B37C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Accretion and Jet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90D14-AF28-E141-BC6A-7772EB562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701740"/>
            <a:ext cx="5410200" cy="41783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CCA5F-A577-4F47-BBB8-0BA77FC58367}"/>
              </a:ext>
            </a:extLst>
          </p:cNvPr>
          <p:cNvSpPr txBox="1"/>
          <p:nvPr/>
        </p:nvSpPr>
        <p:spPr>
          <a:xfrm>
            <a:off x="2133600" y="6000690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 18-18</a:t>
            </a:r>
          </a:p>
        </p:txBody>
      </p:sp>
    </p:spTree>
    <p:extLst>
      <p:ext uri="{BB962C8B-B14F-4D97-AF65-F5344CB8AC3E}">
        <p14:creationId xmlns:p14="http://schemas.microsoft.com/office/powerpoint/2010/main" val="771897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0391-3582-8748-9A26-60B51591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Seeing?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B8293A-F42D-9843-829D-05C657D12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0" y="1796990"/>
            <a:ext cx="4406900" cy="39878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E3AC10-0553-9E49-9AA7-41722E5E4C59}"/>
              </a:ext>
            </a:extLst>
          </p:cNvPr>
          <p:cNvSpPr txBox="1"/>
          <p:nvPr/>
        </p:nvSpPr>
        <p:spPr>
          <a:xfrm>
            <a:off x="2590800" y="6000690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 18-19</a:t>
            </a:r>
          </a:p>
        </p:txBody>
      </p:sp>
    </p:spTree>
    <p:extLst>
      <p:ext uri="{BB962C8B-B14F-4D97-AF65-F5344CB8AC3E}">
        <p14:creationId xmlns:p14="http://schemas.microsoft.com/office/powerpoint/2010/main" val="2212412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6737-E23E-234E-B077-E71D9CD6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2781-321D-7642-AF08-18667ECDE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AGNs are powered by material falling into a supermassive black hole</a:t>
            </a:r>
          </a:p>
          <a:p>
            <a:pPr lvl="1"/>
            <a:r>
              <a:rPr lang="en-US" dirty="0"/>
              <a:t>accretion disk and radiation jet</a:t>
            </a:r>
          </a:p>
          <a:p>
            <a:r>
              <a:rPr lang="en-US" dirty="0"/>
              <a:t>What we see depends on whether the jet points at us</a:t>
            </a:r>
          </a:p>
          <a:p>
            <a:r>
              <a:rPr lang="en-US" dirty="0"/>
              <a:t>Most AGN have devoured most available matter by now</a:t>
            </a:r>
          </a:p>
          <a:p>
            <a:r>
              <a:rPr lang="en-US" dirty="0"/>
              <a:t>Galactic collisions allow new activity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7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36737-E23E-234E-B077-E71D9CD6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2781-321D-7642-AF08-18667ECDE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Seyferts</a:t>
            </a:r>
            <a:r>
              <a:rPr lang="en-US" dirty="0"/>
              <a:t> are dimmer than quasars because their accretion supply is depleted</a:t>
            </a:r>
          </a:p>
          <a:p>
            <a:r>
              <a:rPr lang="en-US" dirty="0"/>
              <a:t>Most galaxies probably went through a quasar phase</a:t>
            </a:r>
          </a:p>
        </p:txBody>
      </p:sp>
    </p:spTree>
    <p:extLst>
      <p:ext uri="{BB962C8B-B14F-4D97-AF65-F5344CB8AC3E}">
        <p14:creationId xmlns:p14="http://schemas.microsoft.com/office/powerpoint/2010/main" val="344658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5D591-A951-4641-ACC6-2A83F5CAC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Lensing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DF403-83AA-534C-AFFE-AF4FAC99E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538436"/>
            <a:ext cx="8256180" cy="1661964"/>
          </a:xfrm>
        </p:spPr>
        <p:txBody>
          <a:bodyPr/>
          <a:lstStyle/>
          <a:p>
            <a:r>
              <a:rPr lang="en-US" dirty="0"/>
              <a:t>Galaxy in the light path of a quasar</a:t>
            </a:r>
          </a:p>
          <a:p>
            <a:r>
              <a:rPr lang="en-US" dirty="0"/>
              <a:t>The four blue dots are images of the same quasar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F38EF-301A-3841-8AFB-9DF451CBF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2819400"/>
            <a:ext cx="4864100" cy="33782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10AC6C-16EF-234D-9194-E5CB27031493}"/>
              </a:ext>
            </a:extLst>
          </p:cNvPr>
          <p:cNvSpPr txBox="1"/>
          <p:nvPr/>
        </p:nvSpPr>
        <p:spPr>
          <a:xfrm>
            <a:off x="2569122" y="6197600"/>
            <a:ext cx="1552028" cy="4001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Image</a:t>
            </a:r>
            <a:r>
              <a:rPr lang="en-US" sz="2000" dirty="0"/>
              <a:t>: HST</a:t>
            </a:r>
          </a:p>
        </p:txBody>
      </p:sp>
    </p:spTree>
    <p:extLst>
      <p:ext uri="{BB962C8B-B14F-4D97-AF65-F5344CB8AC3E}">
        <p14:creationId xmlns:p14="http://schemas.microsoft.com/office/powerpoint/2010/main" val="413442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21FB-BEA0-0C47-9E56-9E414444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Radio Bursts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1CCCC-B5D0-3046-A6E8-BD4F00A3E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Milliseconds to seconds</a:t>
            </a:r>
          </a:p>
          <a:p>
            <a:r>
              <a:rPr lang="en-US" dirty="0"/>
              <a:t>May be </a:t>
            </a:r>
            <a:r>
              <a:rPr lang="en-US" dirty="0">
                <a:solidFill>
                  <a:schemeClr val="accent2"/>
                </a:solidFill>
              </a:rPr>
              <a:t>AGN</a:t>
            </a:r>
            <a:r>
              <a:rPr lang="en-US" dirty="0"/>
              <a:t> related</a:t>
            </a:r>
          </a:p>
          <a:p>
            <a:r>
              <a:rPr lang="en-US" dirty="0"/>
              <a:t>May relate to </a:t>
            </a:r>
            <a:r>
              <a:rPr lang="en-US" dirty="0">
                <a:solidFill>
                  <a:schemeClr val="accent2"/>
                </a:solidFill>
              </a:rPr>
              <a:t>neutron st</a:t>
            </a:r>
            <a:r>
              <a:rPr lang="en-US" dirty="0"/>
              <a:t>ars</a:t>
            </a:r>
          </a:p>
          <a:p>
            <a:r>
              <a:rPr lang="en-US" dirty="0"/>
              <a:t>One class (perytons) attributed to opening a </a:t>
            </a:r>
            <a:r>
              <a:rPr lang="en-US" dirty="0">
                <a:solidFill>
                  <a:schemeClr val="accent2"/>
                </a:solidFill>
              </a:rPr>
              <a:t>microwave oven </a:t>
            </a:r>
            <a:r>
              <a:rPr lang="en-US" dirty="0"/>
              <a:t>door before the magnetron shuts off</a:t>
            </a:r>
          </a:p>
        </p:txBody>
      </p:sp>
    </p:spTree>
    <p:extLst>
      <p:ext uri="{BB962C8B-B14F-4D97-AF65-F5344CB8AC3E}">
        <p14:creationId xmlns:p14="http://schemas.microsoft.com/office/powerpoint/2010/main" val="190459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CC5F7-F835-DC4C-8B26-337ECDED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11AFD-58C4-1444-8FBF-EAFF4C5D1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 seen in radio surveys</a:t>
            </a:r>
          </a:p>
          <a:p>
            <a:r>
              <a:rPr lang="en-US" dirty="0"/>
              <a:t>Optical follow-up showed unresolved points (quasi-stellar)</a:t>
            </a:r>
          </a:p>
          <a:p>
            <a:r>
              <a:rPr lang="en-US" dirty="0"/>
              <a:t>Emission lines highly redshifted</a:t>
            </a:r>
          </a:p>
          <a:p>
            <a:pPr lvl="1"/>
            <a:r>
              <a:rPr lang="en-US" dirty="0"/>
              <a:t>not recognized initially</a:t>
            </a:r>
          </a:p>
          <a:p>
            <a:r>
              <a:rPr lang="en-US" dirty="0"/>
              <a:t>Started forming 2 </a:t>
            </a:r>
            <a:r>
              <a:rPr lang="en-US" dirty="0" err="1"/>
              <a:t>Gy</a:t>
            </a:r>
            <a:r>
              <a:rPr lang="en-US" dirty="0"/>
              <a:t> after Universe</a:t>
            </a:r>
          </a:p>
          <a:p>
            <a:r>
              <a:rPr lang="en-US" dirty="0"/>
              <a:t>Seem to have stopped 7 </a:t>
            </a:r>
            <a:r>
              <a:rPr lang="en-US" dirty="0" err="1"/>
              <a:t>Gy</a:t>
            </a:r>
            <a:r>
              <a:rPr lang="en-US" dirty="0"/>
              <a:t> ago</a:t>
            </a:r>
          </a:p>
        </p:txBody>
      </p:sp>
    </p:spTree>
    <p:extLst>
      <p:ext uri="{BB962C8B-B14F-4D97-AF65-F5344CB8AC3E}">
        <p14:creationId xmlns:p14="http://schemas.microsoft.com/office/powerpoint/2010/main" val="1284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4E33-BC81-DD46-AE0C-863B10F4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Quasar density over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E962A-E7F0-FD45-8C79-A12C38A5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0" y="1524000"/>
            <a:ext cx="5473700" cy="44323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C7C2E4-0A24-0041-936A-DE4EC53EACF7}"/>
              </a:ext>
            </a:extLst>
          </p:cNvPr>
          <p:cNvSpPr txBox="1"/>
          <p:nvPr/>
        </p:nvSpPr>
        <p:spPr>
          <a:xfrm>
            <a:off x="2057400" y="6019800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Fig, 18-6</a:t>
            </a:r>
          </a:p>
        </p:txBody>
      </p:sp>
    </p:spTree>
    <p:extLst>
      <p:ext uri="{BB962C8B-B14F-4D97-AF65-F5344CB8AC3E}">
        <p14:creationId xmlns:p14="http://schemas.microsoft.com/office/powerpoint/2010/main" val="3317175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2787F-E227-D041-B481-C2208B45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Luminous Objects</a:t>
            </a:r>
          </a:p>
        </p:txBody>
      </p:sp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CC531D35-9DD7-7E4E-AC11-CBBF653DD3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387709"/>
              </p:ext>
            </p:extLst>
          </p:nvPr>
        </p:nvGraphicFramePr>
        <p:xfrm>
          <a:off x="762000" y="1981200"/>
          <a:ext cx="72390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2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6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i="0" u="none" strike="noStrike" kern="1200" baseline="0" dirty="0">
                          <a:solidFill>
                            <a:schemeClr val="accent4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Object</a:t>
                      </a:r>
                      <a:endParaRPr lang="en-US" sz="2800" b="1" dirty="0">
                        <a:solidFill>
                          <a:schemeClr val="accent4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u="none" strike="noStrike" kern="1200" baseline="0" dirty="0">
                          <a:solidFill>
                            <a:schemeClr val="accent4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Luminosity (watts)</a:t>
                      </a:r>
                      <a:endParaRPr lang="en-US" sz="2800" b="1" dirty="0">
                        <a:solidFill>
                          <a:schemeClr val="accent4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Sun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4×10</a:t>
                      </a:r>
                      <a:r>
                        <a:rPr lang="en-US" sz="2800" b="0" i="0" u="none" strike="noStrike" kern="1200" baseline="3000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</a:t>
                      </a:r>
                      <a:endParaRPr lang="en-US" sz="2800" baseline="30000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Milky Way Galaxy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r>
                        <a:rPr lang="en-US" sz="2800" b="0" i="0" u="none" strike="noStrike" kern="1200" baseline="3000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</a:t>
                      </a:r>
                      <a:endParaRPr lang="en-US" sz="2800" baseline="30000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Seyfert</a:t>
                      </a:r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galaxies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r>
                        <a:rPr lang="en-US" sz="2800" b="0" i="0" u="none" strike="noStrike" kern="1200" baseline="3000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</a:t>
                      </a:r>
                      <a:r>
                        <a:rPr lang="en-US" sz="2800" b="0" i="0" u="none" strike="noStrike" kern="1200" baseline="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−10</a:t>
                      </a:r>
                      <a:r>
                        <a:rPr lang="en-US" sz="2800" b="0" i="0" u="none" strike="noStrike" kern="1200" baseline="3000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</a:t>
                      </a:r>
                      <a:endParaRPr lang="en-US" sz="2800" baseline="30000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Radio galaxies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r>
                        <a:rPr lang="en-US" sz="2800" b="0" i="0" u="none" strike="noStrike" kern="1200" baseline="3000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</a:t>
                      </a:r>
                      <a:r>
                        <a:rPr lang="en-US" sz="2800" b="0" i="0" u="none" strike="noStrike" kern="1200" baseline="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−10</a:t>
                      </a:r>
                      <a:r>
                        <a:rPr lang="en-US" sz="2800" b="0" i="0" u="none" strike="noStrike" kern="1200" baseline="3000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</a:t>
                      </a:r>
                      <a:endParaRPr lang="en-US" sz="2800" baseline="30000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Quasars</a:t>
                      </a:r>
                      <a:endParaRPr lang="en-US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i="0" u="none" strike="noStrike" kern="1200" baseline="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r>
                        <a:rPr lang="en-US" sz="2800" b="0" i="0" u="none" strike="noStrike" kern="1200" baseline="3000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</a:t>
                      </a:r>
                      <a:r>
                        <a:rPr lang="en-US" sz="2800" b="0" i="0" u="none" strike="noStrike" kern="1200" baseline="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−10</a:t>
                      </a:r>
                      <a:r>
                        <a:rPr lang="en-US" sz="2800" b="0" i="0" u="none" strike="noStrike" kern="1200" baseline="30000" dirty="0">
                          <a:solidFill>
                            <a:schemeClr val="accent2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42</a:t>
                      </a:r>
                      <a:endParaRPr lang="en-US" sz="2800" baseline="30000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BE0C99-A9E7-3744-B904-8FF69CAC6CDF}"/>
              </a:ext>
            </a:extLst>
          </p:cNvPr>
          <p:cNvSpPr txBox="1"/>
          <p:nvPr/>
        </p:nvSpPr>
        <p:spPr>
          <a:xfrm>
            <a:off x="1066800" y="5562600"/>
            <a:ext cx="2389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Table 18-1</a:t>
            </a:r>
          </a:p>
        </p:txBody>
      </p:sp>
    </p:spTree>
    <p:extLst>
      <p:ext uri="{BB962C8B-B14F-4D97-AF65-F5344CB8AC3E}">
        <p14:creationId xmlns:p14="http://schemas.microsoft.com/office/powerpoint/2010/main" val="4225590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978C-66AF-A24B-BC58-6E2F3D8D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Quasi-Stellar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2E031-ABFC-6346-9C2F-82C08A607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Optical point sources like quasars</a:t>
            </a:r>
          </a:p>
          <a:p>
            <a:r>
              <a:rPr lang="en-US" dirty="0"/>
              <a:t>But not strong radio sources</a:t>
            </a:r>
          </a:p>
        </p:txBody>
      </p:sp>
    </p:spTree>
    <p:extLst>
      <p:ext uri="{BB962C8B-B14F-4D97-AF65-F5344CB8AC3E}">
        <p14:creationId xmlns:p14="http://schemas.microsoft.com/office/powerpoint/2010/main" val="332300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C9CB-6B41-A847-B5D0-D15F3F9D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Seyfert</a:t>
            </a:r>
            <a:r>
              <a:rPr lang="en-US" dirty="0"/>
              <a:t> Galaxies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48B16-5D7F-A741-84C9-57327524D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Spiral galaxies with luminous nuclei</a:t>
            </a:r>
          </a:p>
          <a:p>
            <a:r>
              <a:rPr lang="en-US" dirty="0"/>
              <a:t>Brightness can fluctuate on timescale of days</a:t>
            </a:r>
          </a:p>
        </p:txBody>
      </p:sp>
    </p:spTree>
    <p:extLst>
      <p:ext uri="{BB962C8B-B14F-4D97-AF65-F5344CB8AC3E}">
        <p14:creationId xmlns:p14="http://schemas.microsoft.com/office/powerpoint/2010/main" val="105876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31FD21-0FB3-794B-A711-C9CF0B70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796" y="0"/>
            <a:ext cx="6220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23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7CD48-0710-5F4F-AF81-CD8D5D439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NGC 4945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1A9E9-4E75-8A4E-B474-94AEA38B7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357"/>
            <a:ext cx="9144000" cy="5638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2A72F-892B-0D47-8651-F332EAB8ABA9}"/>
              </a:ext>
            </a:extLst>
          </p:cNvPr>
          <p:cNvSpPr txBox="1"/>
          <p:nvPr/>
        </p:nvSpPr>
        <p:spPr>
          <a:xfrm>
            <a:off x="6172200" y="6096000"/>
            <a:ext cx="2380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Activity visible in IR</a:t>
            </a:r>
          </a:p>
        </p:txBody>
      </p:sp>
    </p:spTree>
    <p:extLst>
      <p:ext uri="{BB962C8B-B14F-4D97-AF65-F5344CB8AC3E}">
        <p14:creationId xmlns:p14="http://schemas.microsoft.com/office/powerpoint/2010/main" val="396800782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4465</TotalTime>
  <Words>435</Words>
  <Application>Microsoft Macintosh PowerPoint</Application>
  <PresentationFormat>On-screen Show (4:3)</PresentationFormat>
  <Paragraphs>99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ＭＳ Ｐゴシック</vt:lpstr>
      <vt:lpstr>Arial</vt:lpstr>
      <vt:lpstr>Calibri</vt:lpstr>
      <vt:lpstr>Default Design</vt:lpstr>
      <vt:lpstr>Active Galaxies</vt:lpstr>
      <vt:lpstr>Active Galaxies</vt:lpstr>
      <vt:lpstr>Quasars</vt:lpstr>
      <vt:lpstr>Quasar density over time</vt:lpstr>
      <vt:lpstr>Luminous Objects</vt:lpstr>
      <vt:lpstr>Quasi-Stellar Objects</vt:lpstr>
      <vt:lpstr>Seyfert Galaxies</vt:lpstr>
      <vt:lpstr>PowerPoint Presentation</vt:lpstr>
      <vt:lpstr>NGC 4945</vt:lpstr>
      <vt:lpstr>NGC 5643</vt:lpstr>
      <vt:lpstr>M106</vt:lpstr>
      <vt:lpstr>Radio Astronomy</vt:lpstr>
      <vt:lpstr>Reber’s Dish</vt:lpstr>
      <vt:lpstr>Radio Galaxies</vt:lpstr>
      <vt:lpstr>Radio Galaxies</vt:lpstr>
      <vt:lpstr>Hercules A</vt:lpstr>
      <vt:lpstr>Hercules A</vt:lpstr>
      <vt:lpstr>Centaurus A</vt:lpstr>
      <vt:lpstr>Centaurus A</vt:lpstr>
      <vt:lpstr>BL Lacertae Objects</vt:lpstr>
      <vt:lpstr>Accretion and Jet</vt:lpstr>
      <vt:lpstr>What are We Seeing?</vt:lpstr>
      <vt:lpstr>Interpretation</vt:lpstr>
      <vt:lpstr>Interpretation</vt:lpstr>
      <vt:lpstr>Gravitational Lensing</vt:lpstr>
      <vt:lpstr>Fast Radio Bursts</vt:lpstr>
    </vt:vector>
  </TitlesOfParts>
  <Company>John Carroll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 Animals</dc:title>
  <dc:creator>joe</dc:creator>
  <cp:lastModifiedBy>Richard Barrans</cp:lastModifiedBy>
  <cp:revision>322</cp:revision>
  <cp:lastPrinted>2025-04-21T03:54:11Z</cp:lastPrinted>
  <dcterms:created xsi:type="dcterms:W3CDTF">2003-08-04T19:23:16Z</dcterms:created>
  <dcterms:modified xsi:type="dcterms:W3CDTF">2025-04-21T03:54:11Z</dcterms:modified>
</cp:coreProperties>
</file>