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09" r:id="rId2"/>
    <p:sldId id="310" r:id="rId3"/>
    <p:sldId id="311" r:id="rId4"/>
    <p:sldId id="332" r:id="rId5"/>
    <p:sldId id="320" r:id="rId6"/>
    <p:sldId id="317" r:id="rId7"/>
    <p:sldId id="318" r:id="rId8"/>
    <p:sldId id="329" r:id="rId9"/>
    <p:sldId id="321" r:id="rId10"/>
    <p:sldId id="314" r:id="rId11"/>
    <p:sldId id="324" r:id="rId12"/>
    <p:sldId id="323" r:id="rId13"/>
    <p:sldId id="319" r:id="rId14"/>
    <p:sldId id="335" r:id="rId15"/>
    <p:sldId id="336" r:id="rId16"/>
    <p:sldId id="326" r:id="rId17"/>
    <p:sldId id="325" r:id="rId18"/>
    <p:sldId id="351" r:id="rId19"/>
    <p:sldId id="349" r:id="rId20"/>
    <p:sldId id="328" r:id="rId21"/>
    <p:sldId id="322" r:id="rId22"/>
    <p:sldId id="338" r:id="rId23"/>
    <p:sldId id="316" r:id="rId24"/>
    <p:sldId id="327" r:id="rId25"/>
    <p:sldId id="315" r:id="rId26"/>
    <p:sldId id="341" r:id="rId27"/>
    <p:sldId id="342" r:id="rId28"/>
    <p:sldId id="343" r:id="rId29"/>
    <p:sldId id="313" r:id="rId30"/>
    <p:sldId id="312" r:id="rId31"/>
    <p:sldId id="331" r:id="rId32"/>
    <p:sldId id="339" r:id="rId33"/>
    <p:sldId id="340" r:id="rId34"/>
    <p:sldId id="330" r:id="rId35"/>
    <p:sldId id="345" r:id="rId36"/>
    <p:sldId id="333" r:id="rId37"/>
    <p:sldId id="346" r:id="rId38"/>
    <p:sldId id="334" r:id="rId39"/>
    <p:sldId id="337" r:id="rId40"/>
    <p:sldId id="347" r:id="rId41"/>
    <p:sldId id="350" r:id="rId42"/>
    <p:sldId id="348" r:id="rId43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490"/>
    <p:restoredTop sz="93913" autoAdjust="0"/>
  </p:normalViewPr>
  <p:slideViewPr>
    <p:cSldViewPr>
      <p:cViewPr varScale="1">
        <p:scale>
          <a:sx n="77" d="100"/>
          <a:sy n="77" d="100"/>
        </p:scale>
        <p:origin x="6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0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032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L30 Galaxies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097" y="0"/>
            <a:ext cx="4002404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algn="r"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188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098" y="6394258"/>
            <a:ext cx="3844952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algn="r" defTabSz="923394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88486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L30 Galaxies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2097" y="0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4/23/2025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9" tIns="45910" rIns="91819" bIns="459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238" y="3329386"/>
            <a:ext cx="7387600" cy="3155155"/>
          </a:xfrm>
          <a:prstGeom prst="rect">
            <a:avLst/>
          </a:prstGeom>
        </p:spPr>
        <p:txBody>
          <a:bodyPr vert="horz" lIns="91819" tIns="45910" rIns="91819" bIns="4591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657188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2097" y="6657188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161120.html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21016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40101.html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mission/hubble/science/explore-the-night-sky/hubble-messier-catalog/messier-5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missions/hubble/hubble-observes-an-in-between-galaxy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31102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astrobin.com/users/@Anthonyominning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180921.html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martinpughastrophotography.spac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20517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nstagram.com/gregturgeon_astro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missions/hubble/hubble-revisits-tangled-ngc-6240-ytegv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40207.html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kentbiggs.com/about.ht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150201.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disyKG7XtU?feature=shared" TargetMode="External"/><Relationship Id="rId2" Type="http://schemas.openxmlformats.org/officeDocument/2006/relationships/hyperlink" Target="https://youtu.be/fMNlt2FnHDg?feature=share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heic0710a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40218.html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30526.html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nstagram.com/a_alharbi97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40327.html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pod.nasa.gov/apod/lib/about_apod.html" TargetMode="External"/><Relationship Id="rId4" Type="http://schemas.openxmlformats.org/officeDocument/2006/relationships/hyperlink" Target="https://www.instagram.com/joehua_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dra.harvard.edu/photo/2008/a1689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11218.html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File:Galaxy_rotation_wave.ogv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sZKxFtk504?feature=shared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170112.html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kycenter.arizona.edu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C54D-9E17-3E46-A88A-14B27AE3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Classification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E917A-75D4-4748-AA32-C1218E9C4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417638"/>
            <a:ext cx="5765800" cy="471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EAF1E-7E04-E342-8866-F8A82F4E78F0}"/>
              </a:ext>
            </a:extLst>
          </p:cNvPr>
          <p:cNvSpPr txBox="1"/>
          <p:nvPr/>
        </p:nvSpPr>
        <p:spPr>
          <a:xfrm>
            <a:off x="1828800" y="63246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Fig. 17.15</a:t>
            </a:r>
          </a:p>
        </p:txBody>
      </p:sp>
    </p:spTree>
    <p:extLst>
      <p:ext uri="{BB962C8B-B14F-4D97-AF65-F5344CB8AC3E}">
        <p14:creationId xmlns:p14="http://schemas.microsoft.com/office/powerpoint/2010/main" val="26648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84A9F-B4A4-FB4E-BF9A-CFB147586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9144000" cy="6810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2F4E9-E830-2C47-8DF3-29521D35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Flocculent Spiral NGC 4414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C667C-568F-B643-B81F-2846C355E4E4}"/>
              </a:ext>
            </a:extLst>
          </p:cNvPr>
          <p:cNvSpPr txBox="1"/>
          <p:nvPr/>
        </p:nvSpPr>
        <p:spPr>
          <a:xfrm>
            <a:off x="304800" y="624840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NASA/ESA/ Hubble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67A47-614E-F64F-A453-E4AA4101D2F0}"/>
              </a:ext>
            </a:extLst>
          </p:cNvPr>
          <p:cNvSpPr txBox="1"/>
          <p:nvPr/>
        </p:nvSpPr>
        <p:spPr>
          <a:xfrm>
            <a:off x="5486400" y="6053101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Poorly-defined spiral arms</a:t>
            </a:r>
          </a:p>
        </p:txBody>
      </p:sp>
    </p:spTree>
    <p:extLst>
      <p:ext uri="{BB962C8B-B14F-4D97-AF65-F5344CB8AC3E}">
        <p14:creationId xmlns:p14="http://schemas.microsoft.com/office/powerpoint/2010/main" val="877421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17B6-5D03-6648-BDBF-8D340727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Barred Spiral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79378-AF26-AA40-8367-81C74A206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 contains stars in highly elliptical orbits</a:t>
            </a:r>
          </a:p>
          <a:p>
            <a:r>
              <a:rPr lang="en-US" dirty="0"/>
              <a:t>Bars increasing in frequency</a:t>
            </a:r>
          </a:p>
          <a:p>
            <a:pPr lvl="1"/>
            <a:r>
              <a:rPr lang="en-US" dirty="0"/>
              <a:t>70% of nearby spirals are barred</a:t>
            </a:r>
          </a:p>
          <a:p>
            <a:pPr lvl="1"/>
            <a:r>
              <a:rPr lang="en-US" dirty="0"/>
              <a:t>20% of distant spirals are barred</a:t>
            </a:r>
          </a:p>
        </p:txBody>
      </p:sp>
    </p:spTree>
    <p:extLst>
      <p:ext uri="{BB962C8B-B14F-4D97-AF65-F5344CB8AC3E}">
        <p14:creationId xmlns:p14="http://schemas.microsoft.com/office/powerpoint/2010/main" val="19553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2A56F-8D83-9F46-926B-F3DFA2A9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Barred Spiral NGC 1300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D578C-C390-054A-B71E-3195E9931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0533"/>
            <a:ext cx="9144000" cy="5217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D832A9-8F0E-1242-B68C-55E8F0640ADD}"/>
              </a:ext>
            </a:extLst>
          </p:cNvPr>
          <p:cNvSpPr txBox="1"/>
          <p:nvPr/>
        </p:nvSpPr>
        <p:spPr>
          <a:xfrm>
            <a:off x="152400" y="622929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</a:t>
            </a:r>
          </a:p>
        </p:txBody>
      </p:sp>
    </p:spTree>
    <p:extLst>
      <p:ext uri="{BB962C8B-B14F-4D97-AF65-F5344CB8AC3E}">
        <p14:creationId xmlns:p14="http://schemas.microsoft.com/office/powerpoint/2010/main" val="320014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026FC-A089-464F-AD84-A96109EA7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74B46-C0A2-994C-9800-2119D321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Grand Design Spiral NGC 1232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1420E-C5E2-9B4A-B10E-7F62402E6627}"/>
              </a:ext>
            </a:extLst>
          </p:cNvPr>
          <p:cNvSpPr txBox="1"/>
          <p:nvPr/>
        </p:nvSpPr>
        <p:spPr>
          <a:xfrm>
            <a:off x="381000" y="624840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European Southern Observatory</a:t>
            </a:r>
          </a:p>
        </p:txBody>
      </p:sp>
    </p:spTree>
    <p:extLst>
      <p:ext uri="{BB962C8B-B14F-4D97-AF65-F5344CB8AC3E}">
        <p14:creationId xmlns:p14="http://schemas.microsoft.com/office/powerpoint/2010/main" val="3441705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93EA-AE06-E746-8F58-BB99C0C4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Design Spirals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BF407-FDCC-4F43-A224-FACC20E61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symmetrical arms</a:t>
            </a:r>
          </a:p>
          <a:p>
            <a:r>
              <a:rPr lang="en-US" dirty="0"/>
              <a:t>Often accompanied by a nearby satellite</a:t>
            </a:r>
          </a:p>
        </p:txBody>
      </p:sp>
    </p:spTree>
    <p:extLst>
      <p:ext uri="{BB962C8B-B14F-4D97-AF65-F5344CB8AC3E}">
        <p14:creationId xmlns:p14="http://schemas.microsoft.com/office/powerpoint/2010/main" val="337804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7DEBB-ACE2-F340-AB31-3C072E96E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262"/>
            <a:ext cx="9144000" cy="6357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EE278-84BA-4446-B29A-77F8047B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15962"/>
          </a:xfrm>
        </p:spPr>
        <p:txBody>
          <a:bodyPr/>
          <a:lstStyle/>
          <a:p>
            <a:r>
              <a:rPr lang="en-US" sz="4000" dirty="0"/>
              <a:t>Whirlpool Galaxy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E378A-8871-7141-9C0F-FE8348023DC5}"/>
              </a:ext>
            </a:extLst>
          </p:cNvPr>
          <p:cNvSpPr txBox="1"/>
          <p:nvPr/>
        </p:nvSpPr>
        <p:spPr>
          <a:xfrm>
            <a:off x="5029200" y="640080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</a:t>
            </a:r>
          </a:p>
        </p:txBody>
      </p:sp>
    </p:spTree>
    <p:extLst>
      <p:ext uri="{BB962C8B-B14F-4D97-AF65-F5344CB8AC3E}">
        <p14:creationId xmlns:p14="http://schemas.microsoft.com/office/powerpoint/2010/main" val="3524829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CDD6-1D28-A94D-A454-CD66A917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Lenticulars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F7F4-9183-4B47-83EB-9C03393C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Disk galaxies without spiral arms</a:t>
            </a:r>
          </a:p>
          <a:p>
            <a:r>
              <a:rPr lang="en-US" dirty="0"/>
              <a:t>Usually lacking in gas and dust</a:t>
            </a:r>
          </a:p>
          <a:p>
            <a:r>
              <a:rPr lang="en-US" dirty="0"/>
              <a:t>May be barred</a:t>
            </a:r>
          </a:p>
        </p:txBody>
      </p:sp>
    </p:spTree>
    <p:extLst>
      <p:ext uri="{BB962C8B-B14F-4D97-AF65-F5344CB8AC3E}">
        <p14:creationId xmlns:p14="http://schemas.microsoft.com/office/powerpoint/2010/main" val="227649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90A09F-90DD-AD4A-BB64-44005B69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F27DE-E043-9540-8AC0-6935B699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Lenticular Galaxy NGC 5866</a:t>
            </a:r>
          </a:p>
        </p:txBody>
      </p:sp>
    </p:spTree>
    <p:extLst>
      <p:ext uri="{BB962C8B-B14F-4D97-AF65-F5344CB8AC3E}">
        <p14:creationId xmlns:p14="http://schemas.microsoft.com/office/powerpoint/2010/main" val="332431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5F34A-6CAD-0CDC-D27F-823BBEAAC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B7151C-3FC3-0E3F-1629-A3D488F1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6813"/>
            <a:ext cx="9144000" cy="80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44339B-0DC0-896D-7342-AE4D0FD4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Lenticular Galaxy NGC 3489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A51B3-15BF-39CD-FB9D-A58E170D7E8B}"/>
              </a:ext>
            </a:extLst>
          </p:cNvPr>
          <p:cNvSpPr txBox="1"/>
          <p:nvPr/>
        </p:nvSpPr>
        <p:spPr>
          <a:xfrm>
            <a:off x="838200" y="60960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NASA, ESA</a:t>
            </a:r>
          </a:p>
        </p:txBody>
      </p:sp>
    </p:spTree>
    <p:extLst>
      <p:ext uri="{BB962C8B-B14F-4D97-AF65-F5344CB8AC3E}">
        <p14:creationId xmlns:p14="http://schemas.microsoft.com/office/powerpoint/2010/main" val="3453960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C880-393F-0946-A630-9D58467F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Galaxy Rotation Curves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CB12-FBBA-2542-9F1D-E5DEB4B6A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189038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Mass distribution not all visible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Dark matter </a:t>
            </a:r>
            <a:r>
              <a:rPr lang="en-US" dirty="0"/>
              <a:t>must be present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B7E7E-968C-F049-9CB3-7649BD6D9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371600"/>
            <a:ext cx="5156200" cy="36068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78B7-C245-2C46-9311-594CF97D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Primary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5A5F3-3F2C-4D4D-AD28-E93139EAD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Elliptical</a:t>
            </a:r>
          </a:p>
          <a:p>
            <a:r>
              <a:rPr lang="en-US" dirty="0"/>
              <a:t>Spiral</a:t>
            </a:r>
          </a:p>
          <a:p>
            <a:r>
              <a:rPr lang="en-US" dirty="0"/>
              <a:t>Irregular</a:t>
            </a:r>
          </a:p>
        </p:txBody>
      </p:sp>
    </p:spTree>
    <p:extLst>
      <p:ext uri="{BB962C8B-B14F-4D97-AF65-F5344CB8AC3E}">
        <p14:creationId xmlns:p14="http://schemas.microsoft.com/office/powerpoint/2010/main" val="21885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9029-B5D2-3D45-AE08-7B8EB05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Elliptical Galaxies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31710-6881-1C4F-93DB-B52EE51AF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391"/>
            <a:ext cx="9144000" cy="6018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5E033-0028-6642-87EE-F07E6D693E35}"/>
              </a:ext>
            </a:extLst>
          </p:cNvPr>
          <p:cNvSpPr txBox="1"/>
          <p:nvPr/>
        </p:nvSpPr>
        <p:spPr>
          <a:xfrm>
            <a:off x="152400" y="6336268"/>
            <a:ext cx="455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Fornax Cluster</a:t>
            </a:r>
            <a:r>
              <a:rPr lang="en-US" dirty="0">
                <a:solidFill>
                  <a:srgbClr val="FFFF00"/>
                </a:solidFill>
              </a:rPr>
              <a:t>. </a:t>
            </a:r>
            <a:r>
              <a:rPr lang="en-US" dirty="0">
                <a:solidFill>
                  <a:srgbClr val="FFFF00"/>
                </a:solidFill>
                <a:hlinkClick r:id="rId4"/>
              </a:rPr>
              <a:t>Marcelo Rivera</a:t>
            </a:r>
            <a:r>
              <a:rPr lang="en-US" dirty="0">
                <a:solidFill>
                  <a:srgbClr val="FFFF00"/>
                </a:solidFill>
              </a:rPr>
              <a:t>, via APOD </a:t>
            </a:r>
          </a:p>
        </p:txBody>
      </p:sp>
    </p:spTree>
    <p:extLst>
      <p:ext uri="{BB962C8B-B14F-4D97-AF65-F5344CB8AC3E}">
        <p14:creationId xmlns:p14="http://schemas.microsoft.com/office/powerpoint/2010/main" val="57915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A3A8-B52E-C34B-9B65-90773985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DF6FA-ABED-FA47-AC58-6DBF4E005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and largest of the galaxies</a:t>
            </a:r>
          </a:p>
          <a:p>
            <a:r>
              <a:rPr lang="en-US" dirty="0"/>
              <a:t>Range from </a:t>
            </a:r>
            <a:r>
              <a:rPr lang="en-US" dirty="0">
                <a:solidFill>
                  <a:schemeClr val="accent2"/>
                </a:solidFill>
              </a:rPr>
              <a:t>dwarf</a:t>
            </a:r>
            <a:r>
              <a:rPr lang="en-US" dirty="0"/>
              <a:t> to </a:t>
            </a:r>
            <a:r>
              <a:rPr lang="en-US" dirty="0">
                <a:solidFill>
                  <a:schemeClr val="accent2"/>
                </a:solidFill>
              </a:rPr>
              <a:t>giant</a:t>
            </a:r>
          </a:p>
          <a:p>
            <a:r>
              <a:rPr lang="en-US" dirty="0"/>
              <a:t>May form from collisions of galaxies</a:t>
            </a:r>
          </a:p>
          <a:p>
            <a:r>
              <a:rPr lang="en-US"/>
              <a:t>Tend </a:t>
            </a:r>
            <a:r>
              <a:rPr lang="en-US" dirty="0"/>
              <a:t>to contain </a:t>
            </a:r>
            <a:r>
              <a:rPr lang="en-US" dirty="0">
                <a:solidFill>
                  <a:schemeClr val="accent2"/>
                </a:solidFill>
              </a:rPr>
              <a:t>Population Il</a:t>
            </a:r>
            <a:r>
              <a:rPr lang="en-US" dirty="0"/>
              <a:t> stars</a:t>
            </a:r>
          </a:p>
        </p:txBody>
      </p:sp>
    </p:spTree>
    <p:extLst>
      <p:ext uri="{BB962C8B-B14F-4D97-AF65-F5344CB8AC3E}">
        <p14:creationId xmlns:p14="http://schemas.microsoft.com/office/powerpoint/2010/main" val="6064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AE03-4CA7-F742-B362-4711AE89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Irregular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C3C60-57E7-0B45-87C8-41028B42F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clear symmetry or organized structure</a:t>
            </a:r>
          </a:p>
          <a:p>
            <a:r>
              <a:rPr lang="en-US" dirty="0"/>
              <a:t>Often small, or interacting galaxies</a:t>
            </a:r>
          </a:p>
          <a:p>
            <a:r>
              <a:rPr lang="en-US" dirty="0" err="1"/>
              <a:t>Irr</a:t>
            </a:r>
            <a:r>
              <a:rPr lang="en-US" dirty="0"/>
              <a:t>-</a:t>
            </a:r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dirty="0"/>
              <a:t> contain dust and young </a:t>
            </a:r>
            <a:r>
              <a:rPr lang="en-US" dirty="0">
                <a:solidFill>
                  <a:schemeClr val="accent2"/>
                </a:solidFill>
              </a:rPr>
              <a:t>Pop I</a:t>
            </a:r>
            <a:r>
              <a:rPr lang="en-US" dirty="0"/>
              <a:t> stars</a:t>
            </a:r>
          </a:p>
          <a:p>
            <a:pPr lvl="1"/>
            <a:r>
              <a:rPr lang="en-US" dirty="0"/>
              <a:t>O,B</a:t>
            </a:r>
          </a:p>
          <a:p>
            <a:r>
              <a:rPr lang="en-US" dirty="0" err="1"/>
              <a:t>Irr</a:t>
            </a:r>
            <a:r>
              <a:rPr lang="en-US" dirty="0"/>
              <a:t>-</a:t>
            </a:r>
            <a:r>
              <a:rPr lang="en-US" dirty="0">
                <a:solidFill>
                  <a:schemeClr val="accent2"/>
                </a:solidFill>
              </a:rPr>
              <a:t>II</a:t>
            </a:r>
            <a:r>
              <a:rPr lang="en-US" dirty="0"/>
              <a:t> contain </a:t>
            </a:r>
            <a:r>
              <a:rPr lang="en-US" dirty="0">
                <a:solidFill>
                  <a:schemeClr val="accent2"/>
                </a:solidFill>
              </a:rPr>
              <a:t>Pop II </a:t>
            </a:r>
            <a:r>
              <a:rPr lang="en-US" dirty="0"/>
              <a:t>stars</a:t>
            </a:r>
          </a:p>
          <a:p>
            <a:r>
              <a:rPr lang="en-US" dirty="0"/>
              <a:t>SMC and LMC are </a:t>
            </a:r>
            <a:r>
              <a:rPr lang="en-US" dirty="0" err="1">
                <a:solidFill>
                  <a:schemeClr val="accent2"/>
                </a:solidFill>
              </a:rPr>
              <a:t>Irr</a:t>
            </a:r>
            <a:r>
              <a:rPr lang="en-US" dirty="0">
                <a:solidFill>
                  <a:schemeClr val="accent2"/>
                </a:solidFill>
              </a:rPr>
              <a:t>-I</a:t>
            </a:r>
          </a:p>
        </p:txBody>
      </p:sp>
    </p:spTree>
    <p:extLst>
      <p:ext uri="{BB962C8B-B14F-4D97-AF65-F5344CB8AC3E}">
        <p14:creationId xmlns:p14="http://schemas.microsoft.com/office/powerpoint/2010/main" val="2633071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958C78-7F96-914E-B3F6-9E6D76E29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85DA6-DD0A-C048-947E-EB1D6301D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Irregular Galaxy M55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DD942-A968-B242-B28E-9D1C20532654}"/>
              </a:ext>
            </a:extLst>
          </p:cNvPr>
          <p:cNvSpPr txBox="1"/>
          <p:nvPr/>
        </p:nvSpPr>
        <p:spPr>
          <a:xfrm>
            <a:off x="6253371" y="6248400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rgbClr val="FFFF00"/>
                </a:solidFill>
                <a:hlinkClick r:id="rId4"/>
              </a:rPr>
              <a:t>Martin Pugh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75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F406-469B-C443-87C6-4267AD12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Galactic Cannibalism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77E95-EFD9-334A-8A5E-309CEE13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" y="1066800"/>
            <a:ext cx="91440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8951F-9561-A944-8A31-2DD9530FCF05}"/>
              </a:ext>
            </a:extLst>
          </p:cNvPr>
          <p:cNvSpPr txBox="1"/>
          <p:nvPr/>
        </p:nvSpPr>
        <p:spPr>
          <a:xfrm>
            <a:off x="152400" y="6248400"/>
            <a:ext cx="3872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rgbClr val="FFFF00"/>
                </a:solidFill>
                <a:hlinkClick r:id="rId4"/>
              </a:rPr>
              <a:t>Greg Turgeon</a:t>
            </a:r>
            <a:r>
              <a:rPr lang="en-US" sz="2000" dirty="0">
                <a:solidFill>
                  <a:srgbClr val="FFFF00"/>
                </a:solidFill>
              </a:rPr>
              <a:t>, via APOD</a:t>
            </a:r>
          </a:p>
        </p:txBody>
      </p:sp>
    </p:spTree>
    <p:extLst>
      <p:ext uri="{BB962C8B-B14F-4D97-AF65-F5344CB8AC3E}">
        <p14:creationId xmlns:p14="http://schemas.microsoft.com/office/powerpoint/2010/main" val="4223308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46030-815D-D342-A528-BF8C436D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158"/>
            <a:ext cx="9144000" cy="6429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541286-C42E-6146-9C19-278C95CA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ARP 142: two views</a:t>
            </a:r>
          </a:p>
        </p:txBody>
      </p:sp>
    </p:spTree>
    <p:extLst>
      <p:ext uri="{BB962C8B-B14F-4D97-AF65-F5344CB8AC3E}">
        <p14:creationId xmlns:p14="http://schemas.microsoft.com/office/powerpoint/2010/main" val="540019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389FD-323A-B24A-82FB-8A12B97A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37916-26CA-064E-8B82-B2A5A62C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NGC 6240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26BCD-26CE-E14E-8FB4-8803D38B1B02}"/>
              </a:ext>
            </a:extLst>
          </p:cNvPr>
          <p:cNvSpPr txBox="1"/>
          <p:nvPr/>
        </p:nvSpPr>
        <p:spPr>
          <a:xfrm>
            <a:off x="152400" y="617220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3F156-0FD0-0A44-BF9D-5B470D2393DD}"/>
              </a:ext>
            </a:extLst>
          </p:cNvPr>
          <p:cNvSpPr txBox="1"/>
          <p:nvPr/>
        </p:nvSpPr>
        <p:spPr>
          <a:xfrm>
            <a:off x="2234661" y="1219200"/>
            <a:ext cx="5713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Contains at least two supermassive black holes</a:t>
            </a:r>
          </a:p>
        </p:txBody>
      </p:sp>
    </p:spTree>
    <p:extLst>
      <p:ext uri="{BB962C8B-B14F-4D97-AF65-F5344CB8AC3E}">
        <p14:creationId xmlns:p14="http://schemas.microsoft.com/office/powerpoint/2010/main" val="2469829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68EF1-993E-4F4E-8807-FB815258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D1E5E-2287-E146-A2AE-686464D6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Antenna Galaxies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8F63B-BE85-D94F-B170-989E17E62A4D}"/>
              </a:ext>
            </a:extLst>
          </p:cNvPr>
          <p:cNvSpPr txBox="1"/>
          <p:nvPr/>
        </p:nvSpPr>
        <p:spPr>
          <a:xfrm>
            <a:off x="457200" y="6229290"/>
            <a:ext cx="3844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rgbClr val="FFFF00"/>
                </a:solidFill>
                <a:hlinkClick r:id="rId4"/>
              </a:rPr>
              <a:t>Kent E. Biggs</a:t>
            </a:r>
            <a:r>
              <a:rPr lang="en-US" sz="2000" dirty="0">
                <a:solidFill>
                  <a:srgbClr val="FFFF00"/>
                </a:solidFill>
              </a:rPr>
              <a:t>, via APOD</a:t>
            </a:r>
          </a:p>
        </p:txBody>
      </p:sp>
    </p:spTree>
    <p:extLst>
      <p:ext uri="{BB962C8B-B14F-4D97-AF65-F5344CB8AC3E}">
        <p14:creationId xmlns:p14="http://schemas.microsoft.com/office/powerpoint/2010/main" val="317575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8BE0E-D1A0-604F-8DF8-77009D646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F978D-52A8-904B-A88A-CA3F038F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Mice Galaxies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4511F-7DC2-F942-8130-BB509F69AA5A}"/>
              </a:ext>
            </a:extLst>
          </p:cNvPr>
          <p:cNvSpPr txBox="1"/>
          <p:nvPr/>
        </p:nvSpPr>
        <p:spPr>
          <a:xfrm>
            <a:off x="457200" y="624840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</a:t>
            </a:r>
          </a:p>
        </p:txBody>
      </p:sp>
    </p:spTree>
    <p:extLst>
      <p:ext uri="{BB962C8B-B14F-4D97-AF65-F5344CB8AC3E}">
        <p14:creationId xmlns:p14="http://schemas.microsoft.com/office/powerpoint/2010/main" val="1069023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5156-EADE-FE48-8F11-9B0D2A7D5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We Collide with M31?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C5A4-BD01-1144-A0A5-5B38112C5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Simulation</a:t>
            </a:r>
            <a:endParaRPr lang="en-US" dirty="0"/>
          </a:p>
          <a:p>
            <a:r>
              <a:rPr lang="en-US" dirty="0">
                <a:hlinkClick r:id="rId3"/>
              </a:rPr>
              <a:t>Also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63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E77DC-1F2E-7A40-B814-340AF42C6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DF090-B272-0D4B-8073-EB638ECA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Spiral Galaxies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BED03-34FC-194A-A494-209607278721}"/>
              </a:ext>
            </a:extLst>
          </p:cNvPr>
          <p:cNvSpPr txBox="1"/>
          <p:nvPr/>
        </p:nvSpPr>
        <p:spPr>
          <a:xfrm>
            <a:off x="457200" y="624840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NASA/ESA, Hubble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3C7FB-871B-CD44-9ACE-1289A4271450}"/>
              </a:ext>
            </a:extLst>
          </p:cNvPr>
          <p:cNvSpPr txBox="1"/>
          <p:nvPr/>
        </p:nvSpPr>
        <p:spPr>
          <a:xfrm>
            <a:off x="457200" y="582346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Spiral Galaxy M81</a:t>
            </a:r>
          </a:p>
        </p:txBody>
      </p:sp>
    </p:spTree>
    <p:extLst>
      <p:ext uri="{BB962C8B-B14F-4D97-AF65-F5344CB8AC3E}">
        <p14:creationId xmlns:p14="http://schemas.microsoft.com/office/powerpoint/2010/main" val="28444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1F1AC-9EDB-CB46-8D0C-E83ADDA24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D31DE-109B-0E48-9295-A2207847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Hoag’s Object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72513-628F-8648-BCBE-8BF63EB36660}"/>
              </a:ext>
            </a:extLst>
          </p:cNvPr>
          <p:cNvSpPr txBox="1"/>
          <p:nvPr/>
        </p:nvSpPr>
        <p:spPr>
          <a:xfrm>
            <a:off x="457200" y="6324600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NASA/ESA/Hubble</a:t>
            </a:r>
          </a:p>
        </p:txBody>
      </p:sp>
    </p:spTree>
    <p:extLst>
      <p:ext uri="{BB962C8B-B14F-4D97-AF65-F5344CB8AC3E}">
        <p14:creationId xmlns:p14="http://schemas.microsoft.com/office/powerpoint/2010/main" val="4263564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B2DF0-6FBA-584B-9774-E48D59FC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114C3-B08C-FF4E-AE01-FF3A80976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Many galaxies are in close-packed </a:t>
            </a:r>
            <a:r>
              <a:rPr lang="en-US" dirty="0">
                <a:solidFill>
                  <a:schemeClr val="accent2"/>
                </a:solidFill>
              </a:rPr>
              <a:t>clusters</a:t>
            </a:r>
          </a:p>
          <a:p>
            <a:pPr>
              <a:buClr>
                <a:schemeClr val="tx2"/>
              </a:buClr>
            </a:pPr>
            <a:r>
              <a:rPr lang="en-US" dirty="0"/>
              <a:t>Most cluster galaxies are </a:t>
            </a:r>
            <a:r>
              <a:rPr lang="en-US" dirty="0">
                <a:solidFill>
                  <a:schemeClr val="accent2"/>
                </a:solidFill>
              </a:rPr>
              <a:t>elliptical</a:t>
            </a:r>
          </a:p>
          <a:p>
            <a:pPr>
              <a:buClr>
                <a:schemeClr val="tx2"/>
              </a:buClr>
            </a:pPr>
            <a:r>
              <a:rPr lang="en-US" dirty="0"/>
              <a:t>Most galaxies outside clusters are </a:t>
            </a:r>
            <a:r>
              <a:rPr lang="en-US" dirty="0">
                <a:solidFill>
                  <a:schemeClr val="accent2"/>
                </a:solidFill>
              </a:rPr>
              <a:t>spiral</a:t>
            </a:r>
          </a:p>
          <a:p>
            <a:pPr>
              <a:buClr>
                <a:schemeClr val="tx2"/>
              </a:buClr>
            </a:pPr>
            <a:r>
              <a:rPr lang="en-US" dirty="0"/>
              <a:t>ISM in clusters often emits </a:t>
            </a:r>
            <a:r>
              <a:rPr lang="en-US" dirty="0">
                <a:solidFill>
                  <a:schemeClr val="accent2"/>
                </a:solidFill>
              </a:rPr>
              <a:t>X rays</a:t>
            </a:r>
          </a:p>
          <a:p>
            <a:pPr>
              <a:buClr>
                <a:schemeClr val="tx2"/>
              </a:buClr>
            </a:pPr>
            <a:r>
              <a:rPr lang="en-US" dirty="0"/>
              <a:t>Bound clusters often shouldn’t be by velocity and observable mass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Dark matter </a:t>
            </a:r>
            <a:r>
              <a:rPr lang="en-US" dirty="0"/>
              <a:t>must be present</a:t>
            </a:r>
          </a:p>
        </p:txBody>
      </p:sp>
    </p:spTree>
    <p:extLst>
      <p:ext uri="{BB962C8B-B14F-4D97-AF65-F5344CB8AC3E}">
        <p14:creationId xmlns:p14="http://schemas.microsoft.com/office/powerpoint/2010/main" val="42163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F4DF-C0D8-474E-A20A-03A86C1A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Galaxy 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5B7AC-176D-7D44-8889-777EB7B9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Rich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poor</a:t>
            </a:r>
          </a:p>
          <a:p>
            <a:pPr lvl="1">
              <a:buClr>
                <a:schemeClr val="tx2"/>
              </a:buClr>
            </a:pPr>
            <a:r>
              <a:rPr lang="en-US" dirty="0"/>
              <a:t>Rich &gt; 1000 galaxies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Regular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irregular</a:t>
            </a:r>
          </a:p>
          <a:p>
            <a:pPr lvl="1">
              <a:buClr>
                <a:schemeClr val="tx2"/>
              </a:buClr>
            </a:pPr>
            <a:r>
              <a:rPr lang="en-US" dirty="0"/>
              <a:t>Regular are spherical, centrally concentrated</a:t>
            </a:r>
          </a:p>
          <a:p>
            <a:pPr>
              <a:buClr>
                <a:schemeClr val="tx2"/>
              </a:buClr>
            </a:pPr>
            <a:r>
              <a:rPr lang="en-US" dirty="0"/>
              <a:t>Closest </a:t>
            </a:r>
            <a:r>
              <a:rPr lang="en-US" dirty="0">
                <a:solidFill>
                  <a:schemeClr val="accent2"/>
                </a:solidFill>
              </a:rPr>
              <a:t>rich</a:t>
            </a:r>
            <a:r>
              <a:rPr lang="en-US" dirty="0"/>
              <a:t> cluster: </a:t>
            </a:r>
            <a:r>
              <a:rPr lang="en-US" dirty="0">
                <a:solidFill>
                  <a:schemeClr val="accent2"/>
                </a:solidFill>
              </a:rPr>
              <a:t>Virgo</a:t>
            </a:r>
            <a:r>
              <a:rPr lang="en-US" dirty="0"/>
              <a:t> cluster</a:t>
            </a:r>
          </a:p>
          <a:p>
            <a:pPr>
              <a:buClr>
                <a:schemeClr val="tx2"/>
              </a:buClr>
            </a:pPr>
            <a:r>
              <a:rPr lang="en-US" dirty="0"/>
              <a:t>Closest </a:t>
            </a:r>
            <a:r>
              <a:rPr lang="en-US" dirty="0">
                <a:solidFill>
                  <a:schemeClr val="accent2"/>
                </a:solidFill>
              </a:rPr>
              <a:t>regular</a:t>
            </a:r>
            <a:r>
              <a:rPr lang="en-US" dirty="0"/>
              <a:t> cluster: </a:t>
            </a:r>
            <a:r>
              <a:rPr lang="en-US" dirty="0">
                <a:solidFill>
                  <a:schemeClr val="accent2"/>
                </a:solidFill>
              </a:rPr>
              <a:t>Coma</a:t>
            </a:r>
            <a:r>
              <a:rPr lang="en-US" dirty="0"/>
              <a:t> Cluster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Clusters are all redshifted</a:t>
            </a:r>
          </a:p>
        </p:txBody>
      </p:sp>
    </p:spTree>
    <p:extLst>
      <p:ext uri="{BB962C8B-B14F-4D97-AF65-F5344CB8AC3E}">
        <p14:creationId xmlns:p14="http://schemas.microsoft.com/office/powerpoint/2010/main" val="409135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EFE4-17CF-064B-A878-282CCD68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/>
          <a:lstStyle/>
          <a:p>
            <a:r>
              <a:rPr lang="en-US" dirty="0"/>
              <a:t>Virgo Cluster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B3943-3375-CD49-B580-385C98DA7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50"/>
            <a:ext cx="9144000" cy="6076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7A4FC6-5B6E-CC46-BEF9-426287997BD8}"/>
              </a:ext>
            </a:extLst>
          </p:cNvPr>
          <p:cNvSpPr txBox="1"/>
          <p:nvPr/>
        </p:nvSpPr>
        <p:spPr>
          <a:xfrm>
            <a:off x="57368" y="6248400"/>
            <a:ext cx="4133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rgbClr val="FFFF00"/>
                </a:solidFill>
                <a:hlinkClick r:id="rId4"/>
              </a:rPr>
              <a:t>Abdullah </a:t>
            </a:r>
            <a:r>
              <a:rPr lang="en-US" sz="2000" dirty="0" err="1">
                <a:solidFill>
                  <a:srgbClr val="FFFF00"/>
                </a:solidFill>
                <a:hlinkClick r:id="rId4"/>
              </a:rPr>
              <a:t>Alharbi</a:t>
            </a:r>
            <a:r>
              <a:rPr lang="en-US" sz="2000" dirty="0">
                <a:solidFill>
                  <a:srgbClr val="FFFF00"/>
                </a:solidFill>
              </a:rPr>
              <a:t>, via APOD</a:t>
            </a:r>
          </a:p>
        </p:txBody>
      </p:sp>
    </p:spTree>
    <p:extLst>
      <p:ext uri="{BB962C8B-B14F-4D97-AF65-F5344CB8AC3E}">
        <p14:creationId xmlns:p14="http://schemas.microsoft.com/office/powerpoint/2010/main" val="2081065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CB9BD3-DBDF-3B44-B119-34143E77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" y="0"/>
            <a:ext cx="91415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F6277E-9968-2947-B970-F8C5776B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Coma Cluster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02CBC-3419-E245-9A8A-EE29344BE964}"/>
              </a:ext>
            </a:extLst>
          </p:cNvPr>
          <p:cNvSpPr txBox="1"/>
          <p:nvPr/>
        </p:nvSpPr>
        <p:spPr>
          <a:xfrm>
            <a:off x="457200" y="6172200"/>
            <a:ext cx="3246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rgbClr val="FFFF00"/>
                </a:solidFill>
                <a:hlinkClick r:id="rId4"/>
              </a:rPr>
              <a:t>Joe Hua</a:t>
            </a:r>
            <a:r>
              <a:rPr lang="en-US" sz="2000" dirty="0">
                <a:solidFill>
                  <a:srgbClr val="FFFF00"/>
                </a:solidFill>
              </a:rPr>
              <a:t>, via </a:t>
            </a:r>
            <a:r>
              <a:rPr lang="en-US" sz="2000" dirty="0">
                <a:solidFill>
                  <a:srgbClr val="FFFF00"/>
                </a:solidFill>
                <a:hlinkClick r:id="rId5"/>
              </a:rPr>
              <a:t>APOD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83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675273-4F0F-D942-B29C-B79795935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670" y="0"/>
            <a:ext cx="6606330" cy="6858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A185C5-C65A-8A4D-8AB7-8B3BD3B2E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74638"/>
            <a:ext cx="57150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Abell 1689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EA1C5-D566-6545-A3DE-039C4ABF3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080470" cy="4525963"/>
          </a:xfrm>
        </p:spPr>
        <p:txBody>
          <a:bodyPr/>
          <a:lstStyle/>
          <a:p>
            <a:r>
              <a:rPr lang="en-US" dirty="0"/>
              <a:t>X ray source</a:t>
            </a:r>
          </a:p>
          <a:p>
            <a:r>
              <a:rPr lang="en-US" dirty="0" err="1"/>
              <a:t>Gravita-tional</a:t>
            </a:r>
            <a:r>
              <a:rPr lang="en-US" dirty="0"/>
              <a:t> lens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CE589-040F-1843-8524-390D2429AACD}"/>
              </a:ext>
            </a:extLst>
          </p:cNvPr>
          <p:cNvSpPr txBox="1"/>
          <p:nvPr/>
        </p:nvSpPr>
        <p:spPr>
          <a:xfrm>
            <a:off x="2861733" y="6248400"/>
            <a:ext cx="3899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Chandra/HST Composite</a:t>
            </a:r>
          </a:p>
        </p:txBody>
      </p:sp>
    </p:spTree>
    <p:extLst>
      <p:ext uri="{BB962C8B-B14F-4D97-AF65-F5344CB8AC3E}">
        <p14:creationId xmlns:p14="http://schemas.microsoft.com/office/powerpoint/2010/main" val="324920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E508-8367-394E-AD4B-942DB8A0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D71AF-0304-9247-A26A-9DDBDE112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Smaller than clusters</a:t>
            </a:r>
          </a:p>
          <a:p>
            <a:r>
              <a:rPr lang="en-US" dirty="0"/>
              <a:t>A few large galaxies and more satellites</a:t>
            </a:r>
          </a:p>
          <a:p>
            <a:r>
              <a:rPr lang="en-US" dirty="0"/>
              <a:t>Our group is the local group</a:t>
            </a:r>
          </a:p>
          <a:p>
            <a:pPr lvl="1"/>
            <a:r>
              <a:rPr lang="en-US" dirty="0"/>
              <a:t>Milky Way, Andromeda. Triangulum, many dwarfs</a:t>
            </a:r>
          </a:p>
        </p:txBody>
      </p:sp>
    </p:spTree>
    <p:extLst>
      <p:ext uri="{BB962C8B-B14F-4D97-AF65-F5344CB8AC3E}">
        <p14:creationId xmlns:p14="http://schemas.microsoft.com/office/powerpoint/2010/main" val="15829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7291D-3034-F849-89E5-F3D2DC8A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10611-6A20-0649-8E3D-7E28C7C0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1530350"/>
            <a:ext cx="5321300" cy="379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ED2DB-9173-5C4A-A914-14D10FC0448B}"/>
              </a:ext>
            </a:extLst>
          </p:cNvPr>
          <p:cNvSpPr txBox="1"/>
          <p:nvPr/>
        </p:nvSpPr>
        <p:spPr>
          <a:xfrm>
            <a:off x="2133600" y="5638800"/>
            <a:ext cx="2335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Fig. 17.20</a:t>
            </a:r>
          </a:p>
        </p:txBody>
      </p:sp>
    </p:spTree>
    <p:extLst>
      <p:ext uri="{BB962C8B-B14F-4D97-AF65-F5344CB8AC3E}">
        <p14:creationId xmlns:p14="http://schemas.microsoft.com/office/powerpoint/2010/main" val="124937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F5667-7CFB-EB4F-8394-C53E3C98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C3DD80-A736-BC4E-AA2D-54B7668E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Stephan’s Quintet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D8BD5-F200-6741-AE5A-1A6C5356CBFB}"/>
              </a:ext>
            </a:extLst>
          </p:cNvPr>
          <p:cNvSpPr txBox="1"/>
          <p:nvPr/>
        </p:nvSpPr>
        <p:spPr>
          <a:xfrm>
            <a:off x="381000" y="601980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</a:t>
            </a:r>
          </a:p>
        </p:txBody>
      </p:sp>
    </p:spTree>
    <p:extLst>
      <p:ext uri="{BB962C8B-B14F-4D97-AF65-F5344CB8AC3E}">
        <p14:creationId xmlns:p14="http://schemas.microsoft.com/office/powerpoint/2010/main" val="1009464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F167C-C232-D940-B8E9-2CCB02ED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Superclusters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99CAB-BF15-FF49-9A41-BABB9CE25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gravitationally bound</a:t>
            </a:r>
          </a:p>
        </p:txBody>
      </p:sp>
    </p:spTree>
    <p:extLst>
      <p:ext uri="{BB962C8B-B14F-4D97-AF65-F5344CB8AC3E}">
        <p14:creationId xmlns:p14="http://schemas.microsoft.com/office/powerpoint/2010/main" val="418319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6E99-F0AF-F147-9FD1-35BF9309F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EF828-CEBE-F94E-BF96-6AB924EBA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Contain disk, bulge, halo</a:t>
            </a:r>
          </a:p>
          <a:p>
            <a:pPr lvl="1"/>
            <a:r>
              <a:rPr lang="en-US" dirty="0"/>
              <a:t>Halo stars Population II</a:t>
            </a:r>
          </a:p>
          <a:p>
            <a:r>
              <a:rPr lang="en-US" dirty="0"/>
              <a:t>Spiral arms in disk</a:t>
            </a:r>
          </a:p>
          <a:p>
            <a:pPr lvl="1"/>
            <a:r>
              <a:rPr lang="en-US" dirty="0"/>
              <a:t>Spiral arm stars Population I</a:t>
            </a:r>
          </a:p>
          <a:p>
            <a:r>
              <a:rPr lang="en-US" dirty="0"/>
              <a:t>Winding of spiral arms correlates to bulge size</a:t>
            </a:r>
          </a:p>
          <a:p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–10</a:t>
            </a:r>
            <a:r>
              <a:rPr lang="en-US" baseline="30000" dirty="0"/>
              <a:t>12</a:t>
            </a:r>
            <a:r>
              <a:rPr lang="en-US" dirty="0"/>
              <a:t> M</a:t>
            </a:r>
            <a:r>
              <a:rPr lang="en-US" baseline="-25000" dirty="0"/>
              <a:t>⊙</a:t>
            </a:r>
          </a:p>
          <a:p>
            <a:pPr lvl="1"/>
            <a:r>
              <a:rPr lang="en-US" dirty="0"/>
              <a:t>Milky Way ~10</a:t>
            </a:r>
            <a:r>
              <a:rPr lang="en-US" baseline="30000" dirty="0"/>
              <a:t>11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57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E571-1752-4D41-9609-883E4997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Hubble-Lemaitre law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EDE03-D2FF-2C44-806F-B569A8B5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631950"/>
            <a:ext cx="5384800" cy="35941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E4AC8-4CC0-6A49-A867-BB316C2744BA}"/>
              </a:ext>
            </a:extLst>
          </p:cNvPr>
          <p:cNvSpPr txBox="1"/>
          <p:nvPr/>
        </p:nvSpPr>
        <p:spPr>
          <a:xfrm>
            <a:off x="2133600" y="563880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Fig. 17.345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B6335-2043-814B-A02E-4A5ECDE254DF}"/>
              </a:ext>
            </a:extLst>
          </p:cNvPr>
          <p:cNvSpPr txBox="1"/>
          <p:nvPr/>
        </p:nvSpPr>
        <p:spPr>
          <a:xfrm>
            <a:off x="5867400" y="2819400"/>
            <a:ext cx="240963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H</a:t>
            </a:r>
            <a:r>
              <a:rPr lang="en-US" baseline="-25000" dirty="0"/>
              <a:t>0</a:t>
            </a:r>
            <a:r>
              <a:rPr lang="en-US" dirty="0"/>
              <a:t> = </a:t>
            </a:r>
            <a:r>
              <a:rPr lang="en-US" dirty="0">
                <a:solidFill>
                  <a:schemeClr val="accent6"/>
                </a:solidFill>
              </a:rPr>
              <a:t>Hubble constant</a:t>
            </a:r>
          </a:p>
        </p:txBody>
      </p:sp>
    </p:spTree>
    <p:extLst>
      <p:ext uri="{BB962C8B-B14F-4D97-AF65-F5344CB8AC3E}">
        <p14:creationId xmlns:p14="http://schemas.microsoft.com/office/powerpoint/2010/main" val="1952077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A175-3BB0-EC4B-9B74-074531A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Hubble-Lemaitre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809B1-9F18-154C-879D-CB45519E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If it held in the past, then we can run the dynamic equation backward in time to find what the universe was once like</a:t>
            </a:r>
          </a:p>
          <a:p>
            <a:r>
              <a:rPr lang="en-US" dirty="0"/>
              <a:t>All the visible universe expanded from a point in the past</a:t>
            </a:r>
          </a:p>
          <a:p>
            <a:r>
              <a:rPr lang="en-US" dirty="0"/>
              <a:t>It’s still going</a:t>
            </a:r>
          </a:p>
        </p:txBody>
      </p:sp>
    </p:spTree>
    <p:extLst>
      <p:ext uri="{BB962C8B-B14F-4D97-AF65-F5344CB8AC3E}">
        <p14:creationId xmlns:p14="http://schemas.microsoft.com/office/powerpoint/2010/main" val="35954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6F593-7EA0-7E49-AA32-2361766E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Universe is Expanding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808D0-AE4E-234A-913D-3C74A83E4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Everywhere</a:t>
            </a:r>
          </a:p>
          <a:p>
            <a:r>
              <a:rPr lang="en-US" dirty="0"/>
              <a:t>Space itself is stretching</a:t>
            </a:r>
          </a:p>
        </p:txBody>
      </p:sp>
    </p:spTree>
    <p:extLst>
      <p:ext uri="{BB962C8B-B14F-4D97-AF65-F5344CB8AC3E}">
        <p14:creationId xmlns:p14="http://schemas.microsoft.com/office/powerpoint/2010/main" val="158432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6B04-457E-0A43-862A-765E1044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Arms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DD75-BD17-2444-8BD2-71FA59523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lines of stars, arms would wind tightly</a:t>
            </a:r>
          </a:p>
          <a:p>
            <a:pPr lvl="1"/>
            <a:r>
              <a:rPr lang="en-US" dirty="0"/>
              <a:t>they don’t</a:t>
            </a:r>
          </a:p>
          <a:p>
            <a:r>
              <a:rPr lang="en-US" dirty="0"/>
              <a:t>Instead, </a:t>
            </a:r>
            <a:r>
              <a:rPr lang="en-US" dirty="0">
                <a:solidFill>
                  <a:schemeClr val="accent2"/>
                </a:solidFill>
              </a:rPr>
              <a:t>spiral density waves </a:t>
            </a:r>
            <a:r>
              <a:rPr lang="en-US" dirty="0"/>
              <a:t>initiate star formation</a:t>
            </a:r>
          </a:p>
          <a:p>
            <a:r>
              <a:rPr lang="en-US" dirty="0"/>
              <a:t>Waves travel more slowly than the galactic matter</a:t>
            </a:r>
          </a:p>
          <a:p>
            <a:pPr lvl="1"/>
            <a:r>
              <a:rPr lang="en-US" dirty="0">
                <a:hlinkClick r:id="rId2"/>
              </a:rPr>
              <a:t>Animation</a:t>
            </a:r>
            <a:endParaRPr lang="en-US" dirty="0"/>
          </a:p>
          <a:p>
            <a:r>
              <a:rPr lang="en-US" dirty="0"/>
              <a:t>Mechanism maintaining waves TBD</a:t>
            </a:r>
          </a:p>
        </p:txBody>
      </p:sp>
    </p:spTree>
    <p:extLst>
      <p:ext uri="{BB962C8B-B14F-4D97-AF65-F5344CB8AC3E}">
        <p14:creationId xmlns:p14="http://schemas.microsoft.com/office/powerpoint/2010/main" val="300295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00F1-E211-2E4D-90BA-EE27A525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Galaxy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1685-54E3-174C-8070-FE38A3F1E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>
                <a:solidFill>
                  <a:schemeClr val="accent2"/>
                </a:solidFill>
              </a:rPr>
              <a:t>a</a:t>
            </a:r>
            <a:r>
              <a:rPr lang="en-US" dirty="0"/>
              <a:t>: Large bulge, tight spiral,</a:t>
            </a:r>
          </a:p>
          <a:p>
            <a:pPr lvl="1"/>
            <a:r>
              <a:rPr lang="en-US" dirty="0"/>
              <a:t>2% gas and dust</a:t>
            </a:r>
          </a:p>
          <a:p>
            <a:r>
              <a:rPr lang="en-US" dirty="0"/>
              <a:t>S</a:t>
            </a:r>
            <a:r>
              <a:rPr lang="en-US" dirty="0">
                <a:solidFill>
                  <a:schemeClr val="accent2"/>
                </a:solidFill>
              </a:rPr>
              <a:t>b</a:t>
            </a:r>
            <a:r>
              <a:rPr lang="en-US" dirty="0"/>
              <a:t>: Moderate bulge, moderate spiral</a:t>
            </a:r>
          </a:p>
          <a:p>
            <a:r>
              <a:rPr lang="en-US" dirty="0"/>
              <a:t>S</a:t>
            </a:r>
            <a:r>
              <a:rPr lang="en-US" dirty="0">
                <a:solidFill>
                  <a:schemeClr val="accent2"/>
                </a:solidFill>
              </a:rPr>
              <a:t>c</a:t>
            </a:r>
            <a:r>
              <a:rPr lang="en-US" dirty="0"/>
              <a:t>: Small bulge, loose spiral</a:t>
            </a:r>
          </a:p>
          <a:p>
            <a:pPr lvl="1"/>
            <a:r>
              <a:rPr lang="en-US" dirty="0"/>
              <a:t>15% gas and dust</a:t>
            </a:r>
          </a:p>
          <a:p>
            <a:r>
              <a:rPr lang="en-US" dirty="0">
                <a:solidFill>
                  <a:schemeClr val="accent2"/>
                </a:solidFill>
              </a:rPr>
              <a:t>SB</a:t>
            </a:r>
            <a:r>
              <a:rPr lang="en-US" dirty="0"/>
              <a:t>’s: same, but with central bars</a:t>
            </a:r>
          </a:p>
        </p:txBody>
      </p:sp>
    </p:spTree>
    <p:extLst>
      <p:ext uri="{BB962C8B-B14F-4D97-AF65-F5344CB8AC3E}">
        <p14:creationId xmlns:p14="http://schemas.microsoft.com/office/powerpoint/2010/main" val="2342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61D1-9044-EA42-A4E0-79605D2B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Andromeda Galaxy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77474-7FEC-F346-BBE2-12BC7C3B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389285"/>
            <a:ext cx="5448300" cy="4699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C038D-EBD4-E14C-9B82-B567364A1299}"/>
              </a:ext>
            </a:extLst>
          </p:cNvPr>
          <p:cNvSpPr txBox="1"/>
          <p:nvPr/>
        </p:nvSpPr>
        <p:spPr>
          <a:xfrm>
            <a:off x="2859272" y="6162123"/>
            <a:ext cx="488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 bar, no ring, moderate winding SA(s)b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00CFF1-90C2-4B44-A8F1-50438FB18337}"/>
              </a:ext>
            </a:extLst>
          </p:cNvPr>
          <p:cNvSpPr txBox="1"/>
          <p:nvPr/>
        </p:nvSpPr>
        <p:spPr>
          <a:xfrm>
            <a:off x="685800" y="1676400"/>
            <a:ext cx="21717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Closest large spiral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About as large as Milky Way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UV Tour </a:t>
            </a:r>
            <a:r>
              <a:rPr lang="en-US" sz="2400" dirty="0"/>
              <a:t>(Swift)</a:t>
            </a:r>
          </a:p>
        </p:txBody>
      </p:sp>
    </p:spTree>
    <p:extLst>
      <p:ext uri="{BB962C8B-B14F-4D97-AF65-F5344CB8AC3E}">
        <p14:creationId xmlns:p14="http://schemas.microsoft.com/office/powerpoint/2010/main" val="153364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AF050F-E6B4-DF45-92C0-5BDD690D3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"/>
            <a:ext cx="9144000" cy="6855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8E466-51CC-9044-8A5B-9AD15160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NGC 891, Sb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F90D1-423E-B148-94AE-C324C8B2B9AC}"/>
              </a:ext>
            </a:extLst>
          </p:cNvPr>
          <p:cNvSpPr txBox="1"/>
          <p:nvPr/>
        </p:nvSpPr>
        <p:spPr>
          <a:xfrm>
            <a:off x="381000" y="6229290"/>
            <a:ext cx="529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Adam Block, </a:t>
            </a:r>
            <a:r>
              <a:rPr lang="en-US" sz="2000" dirty="0">
                <a:solidFill>
                  <a:srgbClr val="FFFF00"/>
                </a:solidFill>
                <a:hlinkClick r:id="rId4"/>
              </a:rPr>
              <a:t>Mt. Lemmon Sky Center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0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4689-481A-2D45-A2DB-A151F25C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Flocculent Spirals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2FD32-1CE7-B24F-93E3-DBD50A12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 propagating star formation</a:t>
            </a:r>
          </a:p>
        </p:txBody>
      </p:sp>
    </p:spTree>
    <p:extLst>
      <p:ext uri="{BB962C8B-B14F-4D97-AF65-F5344CB8AC3E}">
        <p14:creationId xmlns:p14="http://schemas.microsoft.com/office/powerpoint/2010/main" val="377656372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654</Words>
  <Application>Microsoft Office PowerPoint</Application>
  <PresentationFormat>On-screen Show (4:3)</PresentationFormat>
  <Paragraphs>142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Default Design</vt:lpstr>
      <vt:lpstr>Hubble Classification</vt:lpstr>
      <vt:lpstr>Three Primary Categories</vt:lpstr>
      <vt:lpstr>Spiral Galaxies</vt:lpstr>
      <vt:lpstr>Spiral Galaxies</vt:lpstr>
      <vt:lpstr>Spiral Arms</vt:lpstr>
      <vt:lpstr>Spiral Galaxy Classification</vt:lpstr>
      <vt:lpstr>Andromeda Galaxy</vt:lpstr>
      <vt:lpstr>NGC 891, Sb</vt:lpstr>
      <vt:lpstr>Flocculent Spirals</vt:lpstr>
      <vt:lpstr>Flocculent Spiral NGC 4414</vt:lpstr>
      <vt:lpstr>Barred Spiral Galaxies</vt:lpstr>
      <vt:lpstr>Barred Spiral NGC 1300</vt:lpstr>
      <vt:lpstr>Grand Design Spiral NGC 1232</vt:lpstr>
      <vt:lpstr>Grand Design Spirals</vt:lpstr>
      <vt:lpstr>Whirlpool Galaxy</vt:lpstr>
      <vt:lpstr>Lenticulars</vt:lpstr>
      <vt:lpstr>Lenticular Galaxy NGC 5866</vt:lpstr>
      <vt:lpstr>Lenticular Galaxy NGC 3489</vt:lpstr>
      <vt:lpstr>Spiral Galaxy Rotation Curves</vt:lpstr>
      <vt:lpstr>Elliptical Galaxies</vt:lpstr>
      <vt:lpstr>Elliptical Galaxies</vt:lpstr>
      <vt:lpstr>Irregular Galaxies</vt:lpstr>
      <vt:lpstr>Irregular Galaxy M55</vt:lpstr>
      <vt:lpstr>Galactic Cannibalism</vt:lpstr>
      <vt:lpstr>ARP 142: two views</vt:lpstr>
      <vt:lpstr>NGC 6240</vt:lpstr>
      <vt:lpstr>Antenna Galaxies</vt:lpstr>
      <vt:lpstr>Mice Galaxies</vt:lpstr>
      <vt:lpstr>Will We Collide with M31?</vt:lpstr>
      <vt:lpstr>Hoag’s Object</vt:lpstr>
      <vt:lpstr>Galaxy Clusters</vt:lpstr>
      <vt:lpstr>Types of Galaxy Clusters</vt:lpstr>
      <vt:lpstr>Virgo Cluster</vt:lpstr>
      <vt:lpstr>Coma Cluster</vt:lpstr>
      <vt:lpstr>Abell 1689</vt:lpstr>
      <vt:lpstr>Galaxy Groups</vt:lpstr>
      <vt:lpstr>Local Group</vt:lpstr>
      <vt:lpstr>Stephan’s Quintet</vt:lpstr>
      <vt:lpstr>Galaxy Superclusters</vt:lpstr>
      <vt:lpstr>Hubble-Lemaitre law</vt:lpstr>
      <vt:lpstr>Hubble-Lemaitre law</vt:lpstr>
      <vt:lpstr>The Universe is Expanding</vt:lpstr>
    </vt:vector>
  </TitlesOfParts>
  <Company>John Carroll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 Animals</dc:title>
  <dc:creator>joe</dc:creator>
  <cp:lastModifiedBy>Richard Barrans</cp:lastModifiedBy>
  <cp:revision>311</cp:revision>
  <cp:lastPrinted>2025-04-21T03:53:37Z</cp:lastPrinted>
  <dcterms:created xsi:type="dcterms:W3CDTF">2003-08-04T19:23:16Z</dcterms:created>
  <dcterms:modified xsi:type="dcterms:W3CDTF">2025-04-23T16:24:52Z</dcterms:modified>
</cp:coreProperties>
</file>