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9" r:id="rId2"/>
    <p:sldId id="264" r:id="rId3"/>
    <p:sldId id="287" r:id="rId4"/>
    <p:sldId id="286" r:id="rId5"/>
    <p:sldId id="288" r:id="rId6"/>
    <p:sldId id="289" r:id="rId7"/>
    <p:sldId id="284" r:id="rId8"/>
    <p:sldId id="285" r:id="rId9"/>
    <p:sldId id="290" r:id="rId10"/>
    <p:sldId id="293" r:id="rId11"/>
    <p:sldId id="291" r:id="rId12"/>
    <p:sldId id="292" r:id="rId13"/>
    <p:sldId id="294" r:id="rId14"/>
    <p:sldId id="295" r:id="rId15"/>
    <p:sldId id="299" r:id="rId16"/>
    <p:sldId id="298" r:id="rId17"/>
    <p:sldId id="301" r:id="rId18"/>
    <p:sldId id="302" r:id="rId19"/>
    <p:sldId id="296" r:id="rId20"/>
    <p:sldId id="303" r:id="rId21"/>
    <p:sldId id="304" r:id="rId22"/>
    <p:sldId id="306" r:id="rId23"/>
    <p:sldId id="307" r:id="rId24"/>
    <p:sldId id="281" r:id="rId25"/>
    <p:sldId id="282" r:id="rId26"/>
    <p:sldId id="283" r:id="rId27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7490"/>
    <p:restoredTop sz="93913" autoAdjust="0"/>
  </p:normalViewPr>
  <p:slideViewPr>
    <p:cSldViewPr>
      <p:cViewPr varScale="1">
        <p:scale>
          <a:sx n="92" d="100"/>
          <a:sy n="92" d="100"/>
        </p:scale>
        <p:origin x="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48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0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032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L30 Galaxies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097" y="0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algn="r"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188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098" y="6394258"/>
            <a:ext cx="3844952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algn="r" defTabSz="923394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88486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L30 Galaxies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097" y="0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4/20/25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238" y="3329386"/>
            <a:ext cx="7387600" cy="3155155"/>
          </a:xfrm>
          <a:prstGeom prst="rect">
            <a:avLst/>
          </a:prstGeom>
        </p:spPr>
        <p:txBody>
          <a:bodyPr vert="horz" lIns="91819" tIns="45910" rIns="91819" bIns="4591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7188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097" y="6657188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science.nasa.gov/resource/the-milky-way-galaxy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ilky_Way#/media/File:Milky_Way_side_view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ucsc.edu/2023/01/milky-way-halo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itzer.caltech.edu/image/sig07-008-rings-around-the-galaxy-annotated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web.cfa.harvard.edu/news/tilt-our-stars-shape-milky-ways-halo-stars-realized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30526.html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nstagram.com/a_alharbi97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nova.eso.org/exhibition/images/1001_F_Herschel-Galaxy-3x-CCfina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24C06-A13A-D649-81E9-400607368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-1"/>
            <a:ext cx="9129713" cy="6868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A03B05-E2C9-3E40-B0E9-505756E827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Galaxies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262ED-78A7-A645-BB3C-0EC7C7FB1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Including The Galaxy</a:t>
            </a:r>
          </a:p>
        </p:txBody>
      </p:sp>
    </p:spTree>
    <p:extLst>
      <p:ext uri="{BB962C8B-B14F-4D97-AF65-F5344CB8AC3E}">
        <p14:creationId xmlns:p14="http://schemas.microsoft.com/office/powerpoint/2010/main" val="277009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C398B-B97D-FB4B-BC86-A8AC57F7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Multi-wavelength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A84BE-4A20-8F4C-AE37-ACC5FE2E3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68" y="1775660"/>
            <a:ext cx="7843032" cy="4455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CAE64-B083-1048-B62B-69BFEBE21B4F}"/>
              </a:ext>
            </a:extLst>
          </p:cNvPr>
          <p:cNvSpPr txBox="1"/>
          <p:nvPr/>
        </p:nvSpPr>
        <p:spPr>
          <a:xfrm>
            <a:off x="192972" y="17526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408 MHz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CDC04-DA4D-ED4B-B8D2-B820E905B8E5}"/>
              </a:ext>
            </a:extLst>
          </p:cNvPr>
          <p:cNvSpPr txBox="1"/>
          <p:nvPr/>
        </p:nvSpPr>
        <p:spPr>
          <a:xfrm>
            <a:off x="487925" y="22214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21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C85EC-DD54-AE48-B92E-55B90F43E3E3}"/>
              </a:ext>
            </a:extLst>
          </p:cNvPr>
          <p:cNvSpPr txBox="1"/>
          <p:nvPr/>
        </p:nvSpPr>
        <p:spPr>
          <a:xfrm>
            <a:off x="269917" y="2667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2.4 GHz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71D5C-9814-0D4D-BBB5-E03D9383C823}"/>
              </a:ext>
            </a:extLst>
          </p:cNvPr>
          <p:cNvSpPr txBox="1"/>
          <p:nvPr/>
        </p:nvSpPr>
        <p:spPr>
          <a:xfrm>
            <a:off x="770053" y="313586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D127C-0B45-FB4E-AA49-A81E73005998}"/>
              </a:ext>
            </a:extLst>
          </p:cNvPr>
          <p:cNvSpPr txBox="1"/>
          <p:nvPr/>
        </p:nvSpPr>
        <p:spPr>
          <a:xfrm>
            <a:off x="475101" y="35930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Far 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A6D22-EAEE-004F-8579-1D9F2C744FF1}"/>
              </a:ext>
            </a:extLst>
          </p:cNvPr>
          <p:cNvSpPr txBox="1"/>
          <p:nvPr/>
        </p:nvSpPr>
        <p:spPr>
          <a:xfrm>
            <a:off x="449453" y="40502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Mid 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9F8EE-B476-2B43-B35C-F7482BFE6ABB}"/>
              </a:ext>
            </a:extLst>
          </p:cNvPr>
          <p:cNvSpPr txBox="1"/>
          <p:nvPr/>
        </p:nvSpPr>
        <p:spPr>
          <a:xfrm>
            <a:off x="321213" y="44312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Near 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06736-BF39-8F4D-A2C0-9A63BF052ED6}"/>
              </a:ext>
            </a:extLst>
          </p:cNvPr>
          <p:cNvSpPr txBox="1"/>
          <p:nvPr/>
        </p:nvSpPr>
        <p:spPr>
          <a:xfrm>
            <a:off x="440796" y="4888468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Visible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B34FDE-35A1-734C-A704-45A2CB9B5F6E}"/>
              </a:ext>
            </a:extLst>
          </p:cNvPr>
          <p:cNvSpPr txBox="1"/>
          <p:nvPr/>
        </p:nvSpPr>
        <p:spPr>
          <a:xfrm>
            <a:off x="564869" y="530469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X-ray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4A35F1-0095-8A4D-BB5C-1D886B508004}"/>
              </a:ext>
            </a:extLst>
          </p:cNvPr>
          <p:cNvSpPr txBox="1"/>
          <p:nvPr/>
        </p:nvSpPr>
        <p:spPr>
          <a:xfrm>
            <a:off x="295565" y="576189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Gamma</a:t>
            </a:r>
          </a:p>
        </p:txBody>
      </p:sp>
    </p:spTree>
    <p:extLst>
      <p:ext uri="{BB962C8B-B14F-4D97-AF65-F5344CB8AC3E}">
        <p14:creationId xmlns:p14="http://schemas.microsoft.com/office/powerpoint/2010/main" val="62886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03DD-BFAF-3D47-A1D0-192CB936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Milky Way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330617-CEC9-974D-9346-7386042E4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00" y="2286000"/>
            <a:ext cx="3835400" cy="313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7D2B6-E507-7C43-B86F-4ED30064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86000"/>
            <a:ext cx="3124200" cy="312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2D319-D607-544A-9117-AA087F9C9FA4}"/>
              </a:ext>
            </a:extLst>
          </p:cNvPr>
          <p:cNvSpPr txBox="1"/>
          <p:nvPr/>
        </p:nvSpPr>
        <p:spPr>
          <a:xfrm>
            <a:off x="914400" y="1789166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in-plane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4C502-FA73-194E-AD4F-E08404357CB9}"/>
              </a:ext>
            </a:extLst>
          </p:cNvPr>
          <p:cNvSpPr txBox="1"/>
          <p:nvPr/>
        </p:nvSpPr>
        <p:spPr>
          <a:xfrm>
            <a:off x="5275384" y="1789166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axial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4C275-6A58-694B-8138-CCD8DAD66C70}"/>
              </a:ext>
            </a:extLst>
          </p:cNvPr>
          <p:cNvSpPr txBox="1"/>
          <p:nvPr/>
        </p:nvSpPr>
        <p:spPr>
          <a:xfrm>
            <a:off x="668215" y="5499519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Comins</a:t>
            </a:r>
            <a:r>
              <a:rPr lang="en-US" sz="2400" dirty="0"/>
              <a:t>, Fig 16-1</a:t>
            </a:r>
          </a:p>
        </p:txBody>
      </p:sp>
    </p:spTree>
    <p:extLst>
      <p:ext uri="{BB962C8B-B14F-4D97-AF65-F5344CB8AC3E}">
        <p14:creationId xmlns:p14="http://schemas.microsoft.com/office/powerpoint/2010/main" val="13028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7D4025-672E-B446-AA11-1B890F76C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182815" cy="34290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800" dirty="0">
                <a:solidFill>
                  <a:schemeClr val="accent2"/>
                </a:solidFill>
              </a:rPr>
              <a:t>Bar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Two </a:t>
            </a:r>
            <a:r>
              <a:rPr lang="en-US" sz="2800" dirty="0">
                <a:solidFill>
                  <a:schemeClr val="accent2"/>
                </a:solidFill>
              </a:rPr>
              <a:t>main arms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Several </a:t>
            </a:r>
            <a:r>
              <a:rPr lang="en-US" sz="2800" dirty="0">
                <a:solidFill>
                  <a:schemeClr val="accent2"/>
                </a:solidFill>
              </a:rPr>
              <a:t>minor arms</a:t>
            </a:r>
          </a:p>
          <a:p>
            <a:pPr>
              <a:buClr>
                <a:schemeClr val="tx2"/>
              </a:buClr>
            </a:pPr>
            <a:r>
              <a:rPr lang="en-US" sz="2800" dirty="0"/>
              <a:t>What is the 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coordinate system</a:t>
            </a:r>
            <a:r>
              <a:rPr lang="en-US" sz="2800" dirty="0"/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303DD-BFAF-3D47-A1D0-192CB936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Milky 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4C275-6A58-694B-8138-CCD8DAD66C70}"/>
              </a:ext>
            </a:extLst>
          </p:cNvPr>
          <p:cNvSpPr txBox="1"/>
          <p:nvPr/>
        </p:nvSpPr>
        <p:spPr>
          <a:xfrm>
            <a:off x="228600" y="5664498"/>
            <a:ext cx="341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hlinkClick r:id="rId2"/>
              </a:rPr>
              <a:t>Image</a:t>
            </a:r>
            <a:r>
              <a:rPr lang="en-US" sz="2400" dirty="0">
                <a:solidFill>
                  <a:schemeClr val="tx2"/>
                </a:solidFill>
              </a:rPr>
              <a:t>: NASA/Caltech-JPL, Spitzer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986506-1C7A-D443-829A-EF4C3F6B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417638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5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7617-8FDD-294C-B008-C6D9CBA6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Stars’ Paths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4E35E-D462-244D-8AC1-3BFAA4F9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441084"/>
            <a:ext cx="5321300" cy="40894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0C1AB-64B7-0344-BDA7-ADB22DEBACEE}"/>
              </a:ext>
            </a:extLst>
          </p:cNvPr>
          <p:cNvSpPr txBox="1"/>
          <p:nvPr/>
        </p:nvSpPr>
        <p:spPr>
          <a:xfrm>
            <a:off x="1911350" y="5577376"/>
            <a:ext cx="270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Comins</a:t>
            </a:r>
            <a:r>
              <a:rPr lang="en-US" sz="2400" dirty="0"/>
              <a:t>, Fig 16-17</a:t>
            </a:r>
          </a:p>
        </p:txBody>
      </p:sp>
    </p:spTree>
    <p:extLst>
      <p:ext uri="{BB962C8B-B14F-4D97-AF65-F5344CB8AC3E}">
        <p14:creationId xmlns:p14="http://schemas.microsoft.com/office/powerpoint/2010/main" val="2856194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3CDB-0DEC-C145-9CEC-44908F56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98A05-C3C7-434B-89EE-DBB0BC5C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17638"/>
            <a:ext cx="5257800" cy="525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07166-759D-BB40-BC50-D567A457E3FC}"/>
              </a:ext>
            </a:extLst>
          </p:cNvPr>
          <p:cNvSpPr txBox="1"/>
          <p:nvPr/>
        </p:nvSpPr>
        <p:spPr>
          <a:xfrm>
            <a:off x="2057400" y="626006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Pablo Carlos </a:t>
            </a:r>
            <a:r>
              <a:rPr lang="en-US" dirty="0" err="1">
                <a:solidFill>
                  <a:srgbClr val="FFFF00"/>
                </a:solidFill>
              </a:rPr>
              <a:t>Budassi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53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6A7A-78A2-AC42-AE77-DAAE4D91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Halo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DAF82-5C9B-BB43-B0D8-77CBADBD4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17638"/>
            <a:ext cx="5334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3F1A4-0808-B646-9DB4-141062385EDB}"/>
              </a:ext>
            </a:extLst>
          </p:cNvPr>
          <p:cNvSpPr txBox="1"/>
          <p:nvPr/>
        </p:nvSpPr>
        <p:spPr>
          <a:xfrm>
            <a:off x="2057400" y="6382306"/>
            <a:ext cx="43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NASA, ESA, and A. </a:t>
            </a:r>
            <a:r>
              <a:rPr lang="en-US" dirty="0" err="1">
                <a:solidFill>
                  <a:srgbClr val="FFFF00"/>
                </a:solidFill>
              </a:rPr>
              <a:t>Feild</a:t>
            </a:r>
            <a:r>
              <a:rPr lang="en-US" dirty="0">
                <a:solidFill>
                  <a:srgbClr val="FFFF00"/>
                </a:solidFill>
              </a:rPr>
              <a:t> [</a:t>
            </a:r>
            <a:r>
              <a:rPr lang="en-US" dirty="0" err="1">
                <a:solidFill>
                  <a:srgbClr val="FFFF00"/>
                </a:solidFill>
              </a:rPr>
              <a:t>STScI</a:t>
            </a:r>
            <a:r>
              <a:rPr lang="en-US" dirty="0">
                <a:solidFill>
                  <a:srgbClr val="FFFF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91065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E501-B17B-C74D-9DAA-F90B6C4F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8D3AB-A4AC-694C-A0AD-C8EE210B1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8" y="1625600"/>
            <a:ext cx="3581400" cy="3200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Cannibalized dwarf galaxies and globular clusters disrupted by tidal forces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7B2ED0-A000-5144-9055-7B1BBFB29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789" y="1600200"/>
            <a:ext cx="3719611" cy="4660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B03817-2F49-674B-9AF7-E6B16880B502}"/>
              </a:ext>
            </a:extLst>
          </p:cNvPr>
          <p:cNvSpPr txBox="1"/>
          <p:nvPr/>
        </p:nvSpPr>
        <p:spPr>
          <a:xfrm>
            <a:off x="838201" y="53340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Image</a:t>
            </a:r>
            <a:r>
              <a:rPr lang="en-US" dirty="0"/>
              <a:t>: NASA/JPL-Caltech/R. Hurt (SSC/Caltech)</a:t>
            </a:r>
          </a:p>
        </p:txBody>
      </p:sp>
    </p:spTree>
    <p:extLst>
      <p:ext uri="{BB962C8B-B14F-4D97-AF65-F5344CB8AC3E}">
        <p14:creationId xmlns:p14="http://schemas.microsoft.com/office/powerpoint/2010/main" val="2740189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AB1A-F384-B442-B844-1A41D1D9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Halo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BAF1F-D57C-4C48-A89C-91C191F9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255000" cy="5499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36786-F2FE-2E4B-BBA1-604C0B378300}"/>
              </a:ext>
            </a:extLst>
          </p:cNvPr>
          <p:cNvSpPr txBox="1"/>
          <p:nvPr/>
        </p:nvSpPr>
        <p:spPr>
          <a:xfrm>
            <a:off x="465667" y="6323568"/>
            <a:ext cx="730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Harvard &amp; Smithsonian Center for Astrophysics |Melissa Weiss</a:t>
            </a:r>
          </a:p>
        </p:txBody>
      </p:sp>
    </p:spTree>
    <p:extLst>
      <p:ext uri="{BB962C8B-B14F-4D97-AF65-F5344CB8AC3E}">
        <p14:creationId xmlns:p14="http://schemas.microsoft.com/office/powerpoint/2010/main" val="191596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D0F1-309A-4F41-B37D-632304D34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There’s too much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9447D-25C9-CA42-A03C-811CAA3C2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Galaxy shouldn’t be gravitationally bound</a:t>
            </a:r>
          </a:p>
          <a:p>
            <a:pPr>
              <a:buClr>
                <a:schemeClr val="tx2"/>
              </a:buClr>
            </a:pPr>
            <a:r>
              <a:rPr lang="en-US" dirty="0"/>
              <a:t>Stars </a:t>
            </a:r>
            <a:r>
              <a:rPr lang="en-US" dirty="0">
                <a:solidFill>
                  <a:schemeClr val="accent2"/>
                </a:solidFill>
              </a:rPr>
              <a:t>move too fast</a:t>
            </a:r>
            <a:r>
              <a:rPr lang="en-US" dirty="0"/>
              <a:t> to stay</a:t>
            </a:r>
          </a:p>
          <a:p>
            <a:pPr>
              <a:buClr>
                <a:schemeClr val="tx2"/>
              </a:buClr>
            </a:pPr>
            <a:r>
              <a:rPr lang="en-US" dirty="0"/>
              <a:t>How are </a:t>
            </a:r>
            <a:r>
              <a:rPr lang="en-US" dirty="0">
                <a:solidFill>
                  <a:schemeClr val="accent2"/>
                </a:solidFill>
              </a:rPr>
              <a:t>halo stars </a:t>
            </a:r>
            <a:r>
              <a:rPr lang="en-US" dirty="0"/>
              <a:t>bound?</a:t>
            </a:r>
          </a:p>
          <a:p>
            <a:pPr>
              <a:buClr>
                <a:schemeClr val="tx2"/>
              </a:buClr>
            </a:pPr>
            <a:r>
              <a:rPr lang="en-US" dirty="0"/>
              <a:t>orbital </a:t>
            </a:r>
            <a:r>
              <a:rPr lang="en-US" dirty="0">
                <a:solidFill>
                  <a:schemeClr val="accent2"/>
                </a:solidFill>
              </a:rPr>
              <a:t>velocities</a:t>
            </a:r>
            <a:r>
              <a:rPr lang="en-US" dirty="0"/>
              <a:t> should </a:t>
            </a:r>
            <a:r>
              <a:rPr lang="en-US" dirty="0">
                <a:solidFill>
                  <a:schemeClr val="accent2"/>
                </a:solidFill>
              </a:rPr>
              <a:t>decrease</a:t>
            </a:r>
            <a:r>
              <a:rPr lang="en-US" dirty="0"/>
              <a:t> with distance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chemeClr val="accent6"/>
                </a:solidFill>
              </a:rPr>
              <a:t>But they don’t</a:t>
            </a:r>
          </a:p>
        </p:txBody>
      </p:sp>
    </p:spTree>
    <p:extLst>
      <p:ext uri="{BB962C8B-B14F-4D97-AF65-F5344CB8AC3E}">
        <p14:creationId xmlns:p14="http://schemas.microsoft.com/office/powerpoint/2010/main" val="17981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ADB5-BC10-B341-A250-6412E03A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Rotation Curve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9A393-BEB9-8B47-B207-7110DEC5F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2057400"/>
            <a:ext cx="5283200" cy="39243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2AD2F-74E3-5F41-AC44-A5953E340D71}"/>
              </a:ext>
            </a:extLst>
          </p:cNvPr>
          <p:cNvSpPr txBox="1"/>
          <p:nvPr/>
        </p:nvSpPr>
        <p:spPr>
          <a:xfrm>
            <a:off x="1911350" y="6015335"/>
            <a:ext cx="270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Comins</a:t>
            </a:r>
            <a:r>
              <a:rPr lang="en-US" sz="2400" dirty="0"/>
              <a:t>, </a:t>
            </a:r>
            <a:r>
              <a:rPr lang="en-US" sz="2400"/>
              <a:t>Fig 16-20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0776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9017E-201D-5A44-B141-AD219C38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07581-BF8F-D64C-8CBE-45C45102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Latin </a:t>
            </a:r>
            <a:r>
              <a:rPr lang="en-US" i="1" dirty="0"/>
              <a:t>via </a:t>
            </a:r>
            <a:r>
              <a:rPr lang="en-US" i="1" dirty="0" err="1"/>
              <a:t>lactea</a:t>
            </a:r>
            <a:r>
              <a:rPr lang="en-US" dirty="0"/>
              <a:t>, “Milk Road”</a:t>
            </a:r>
          </a:p>
          <a:p>
            <a:pPr lvl="1"/>
            <a:r>
              <a:rPr lang="en-US" dirty="0"/>
              <a:t>Greek </a:t>
            </a:r>
            <a:r>
              <a:rPr lang="en-US" i="1" dirty="0"/>
              <a:t>galaxias </a:t>
            </a:r>
            <a:r>
              <a:rPr lang="en-US" i="1" dirty="0" err="1"/>
              <a:t>kyklos</a:t>
            </a:r>
            <a:r>
              <a:rPr lang="en-US" dirty="0"/>
              <a:t>, “milk circle”</a:t>
            </a:r>
          </a:p>
          <a:p>
            <a:r>
              <a:rPr lang="en-US" dirty="0"/>
              <a:t>same word origin as </a:t>
            </a:r>
            <a:r>
              <a:rPr lang="en-US" dirty="0">
                <a:solidFill>
                  <a:schemeClr val="accent2"/>
                </a:solidFill>
              </a:rPr>
              <a:t>lactic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galactose</a:t>
            </a:r>
          </a:p>
          <a:p>
            <a:r>
              <a:rPr lang="en-US" dirty="0"/>
              <a:t>Origin of word “</a:t>
            </a:r>
            <a:r>
              <a:rPr lang="en-US" dirty="0">
                <a:solidFill>
                  <a:schemeClr val="accent2"/>
                </a:solidFill>
              </a:rPr>
              <a:t>galaxy</a:t>
            </a:r>
            <a:r>
              <a:rPr lang="en-US" dirty="0"/>
              <a:t>”</a:t>
            </a:r>
          </a:p>
          <a:p>
            <a:r>
              <a:rPr lang="en-US" dirty="0"/>
              <a:t>Galileo recognized that the band of the Milky Way comprised many stars</a:t>
            </a:r>
          </a:p>
        </p:txBody>
      </p:sp>
    </p:spTree>
    <p:extLst>
      <p:ext uri="{BB962C8B-B14F-4D97-AF65-F5344CB8AC3E}">
        <p14:creationId xmlns:p14="http://schemas.microsoft.com/office/powerpoint/2010/main" val="4110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197685-12F9-8247-BC01-997F4326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AEAEB-1BE8-484F-A8B6-8C3B7CA9E5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Galaxies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5E3F5-026A-884E-9F05-614839ED8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We are not alone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4A107-691F-CA4F-95C7-529C9AB207D4}"/>
              </a:ext>
            </a:extLst>
          </p:cNvPr>
          <p:cNvSpPr txBox="1"/>
          <p:nvPr/>
        </p:nvSpPr>
        <p:spPr>
          <a:xfrm>
            <a:off x="304800" y="6248400"/>
            <a:ext cx="385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00"/>
                </a:solidFill>
                <a:hlinkClick r:id="rId4"/>
              </a:rPr>
              <a:t>Abdulla Al-Harbi</a:t>
            </a:r>
            <a:r>
              <a:rPr lang="en-US" dirty="0">
                <a:solidFill>
                  <a:srgbClr val="FFFF00"/>
                </a:solidFill>
              </a:rPr>
              <a:t>, via APOD</a:t>
            </a:r>
          </a:p>
        </p:txBody>
      </p:sp>
    </p:spTree>
    <p:extLst>
      <p:ext uri="{BB962C8B-B14F-4D97-AF65-F5344CB8AC3E}">
        <p14:creationId xmlns:p14="http://schemas.microsoft.com/office/powerpoint/2010/main" val="1962333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911CE-A3BB-A44F-B268-B1F4087B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Shapley-Curtis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9514F-777E-F641-8522-F8D90D28A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26 April 1920</a:t>
            </a:r>
          </a:p>
          <a:p>
            <a:r>
              <a:rPr lang="en-US" dirty="0"/>
              <a:t>Harlow Shapley, Heber Curtis</a:t>
            </a:r>
          </a:p>
          <a:p>
            <a:r>
              <a:rPr lang="en-US" dirty="0"/>
              <a:t>On whether “spiral nebulae” were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dust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gas</a:t>
            </a:r>
            <a:r>
              <a:rPr lang="en-US" dirty="0"/>
              <a:t> in the Milky Way</a:t>
            </a:r>
          </a:p>
          <a:p>
            <a:pPr lvl="1"/>
            <a:r>
              <a:rPr lang="en-US" dirty="0"/>
              <a:t>independent ”</a:t>
            </a:r>
            <a:r>
              <a:rPr lang="en-US" dirty="0">
                <a:solidFill>
                  <a:schemeClr val="accent2"/>
                </a:solidFill>
              </a:rPr>
              <a:t>island universes</a:t>
            </a:r>
            <a:r>
              <a:rPr lang="en-US" dirty="0"/>
              <a:t>”</a:t>
            </a:r>
          </a:p>
          <a:p>
            <a:r>
              <a:rPr lang="en-US" dirty="0"/>
              <a:t>Debate was inconclusive</a:t>
            </a:r>
          </a:p>
        </p:txBody>
      </p:sp>
    </p:spTree>
    <p:extLst>
      <p:ext uri="{BB962C8B-B14F-4D97-AF65-F5344CB8AC3E}">
        <p14:creationId xmlns:p14="http://schemas.microsoft.com/office/powerpoint/2010/main" val="37331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6AC98-3F1F-6447-B746-CD2FB98F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9320C0-C3C4-E948-A68F-AC39258E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7" y="228600"/>
            <a:ext cx="4419600" cy="7921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Later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AEBFD-88FB-DB4D-A353-DECC0410FDA4}"/>
              </a:ext>
            </a:extLst>
          </p:cNvPr>
          <p:cNvSpPr txBox="1"/>
          <p:nvPr/>
        </p:nvSpPr>
        <p:spPr>
          <a:xfrm>
            <a:off x="3276600" y="533400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Measurements showed they were 900 </a:t>
            </a:r>
            <a:r>
              <a:rPr lang="en-US" sz="2800" dirty="0" err="1">
                <a:solidFill>
                  <a:srgbClr val="FFFF00"/>
                </a:solidFill>
              </a:rPr>
              <a:t>kly</a:t>
            </a:r>
            <a:r>
              <a:rPr lang="en-US" sz="2800" dirty="0">
                <a:solidFill>
                  <a:srgbClr val="FFFF00"/>
                </a:solidFill>
              </a:rPr>
              <a:t> distant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2122E-ED05-A64E-A5C3-0873D017CE47}"/>
              </a:ext>
            </a:extLst>
          </p:cNvPr>
          <p:cNvSpPr txBox="1"/>
          <p:nvPr/>
        </p:nvSpPr>
        <p:spPr>
          <a:xfrm>
            <a:off x="3276600" y="309366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By 1924 Edwin Hubble discovered 12 </a:t>
            </a:r>
            <a:r>
              <a:rPr lang="en-US" sz="2800" dirty="0" err="1">
                <a:solidFill>
                  <a:srgbClr val="FFFF00"/>
                </a:solidFill>
              </a:rPr>
              <a:t>Cepheids</a:t>
            </a:r>
            <a:r>
              <a:rPr lang="en-US" sz="2800" dirty="0">
                <a:solidFill>
                  <a:srgbClr val="FFFF00"/>
                </a:solidFill>
              </a:rPr>
              <a:t> in M31</a:t>
            </a:r>
          </a:p>
        </p:txBody>
      </p:sp>
    </p:spTree>
    <p:extLst>
      <p:ext uri="{BB962C8B-B14F-4D97-AF65-F5344CB8AC3E}">
        <p14:creationId xmlns:p14="http://schemas.microsoft.com/office/powerpoint/2010/main" val="252160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F8F5A-965C-1F4A-89F2-B0D7FF64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8400"/>
            <a:ext cx="3124200" cy="3687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“Here is the letter that destroyed my universe.”</a:t>
            </a:r>
          </a:p>
          <a:p>
            <a:pPr marL="0" indent="0">
              <a:buNone/>
            </a:pPr>
            <a:r>
              <a:rPr lang="en-US" dirty="0"/>
              <a:t>–Shapley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1599A-F155-5E4B-9935-4AFF96565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8600"/>
            <a:ext cx="5270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3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757CE-8824-9744-8064-688A54909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9"/>
            <a:ext cx="9144000" cy="68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93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58B3F-D940-F34A-8A44-3BF0B431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" y="-1"/>
            <a:ext cx="9141323" cy="68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76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0C120-EBF7-A341-9279-A1F7E36C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9"/>
            <a:ext cx="9144000" cy="68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9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C5900F-E98A-6748-9908-1918326A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9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0FD4A-F918-C347-8C3A-F423F2CC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Observing the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1CC5B-F49F-B147-A706-312DD3881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We see </a:t>
            </a:r>
          </a:p>
          <a:p>
            <a:r>
              <a:rPr lang="en-US" dirty="0">
                <a:solidFill>
                  <a:schemeClr val="accent1"/>
                </a:solidFill>
              </a:rPr>
              <a:t>Uniformly-distributed stars </a:t>
            </a:r>
          </a:p>
          <a:p>
            <a:r>
              <a:rPr lang="en-US" dirty="0">
                <a:solidFill>
                  <a:schemeClr val="accent1"/>
                </a:solidFill>
              </a:rPr>
              <a:t>A band encircling the sky </a:t>
            </a:r>
          </a:p>
          <a:p>
            <a:r>
              <a:rPr lang="en-US" dirty="0">
                <a:solidFill>
                  <a:schemeClr val="accent1"/>
                </a:solidFill>
              </a:rPr>
              <a:t>Globular and open clusters</a:t>
            </a:r>
          </a:p>
          <a:p>
            <a:r>
              <a:rPr lang="en-US" dirty="0">
                <a:solidFill>
                  <a:schemeClr val="accent1"/>
                </a:solidFill>
              </a:rPr>
              <a:t>Nebulae of various types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including obscuring dust</a:t>
            </a:r>
          </a:p>
        </p:txBody>
      </p:sp>
    </p:spTree>
    <p:extLst>
      <p:ext uri="{BB962C8B-B14F-4D97-AF65-F5344CB8AC3E}">
        <p14:creationId xmlns:p14="http://schemas.microsoft.com/office/powerpoint/2010/main" val="67469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8F5C5-BF8F-5248-BEC1-DAFC7D8A6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77A83-68E5-EF48-9EC6-3B1B4633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Hershel’s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6F452-2EB5-4C4F-9E4F-F1A86A21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Looked for region of greatest star density</a:t>
            </a:r>
          </a:p>
          <a:p>
            <a:r>
              <a:rPr lang="en-US" dirty="0"/>
              <a:t>Other than obvious disk, no region seemed denser than any other</a:t>
            </a:r>
          </a:p>
          <a:p>
            <a:r>
              <a:rPr lang="en-US" dirty="0"/>
              <a:t>Are we at the center?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80C8F-B75D-0842-BFF0-493D0A61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544"/>
            <a:ext cx="9144000" cy="273605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6A50D-0834-4547-A0A6-4C22AD4D0789}"/>
              </a:ext>
            </a:extLst>
          </p:cNvPr>
          <p:cNvSpPr txBox="1"/>
          <p:nvPr/>
        </p:nvSpPr>
        <p:spPr>
          <a:xfrm>
            <a:off x="0" y="6354411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Image</a:t>
            </a:r>
            <a:r>
              <a:rPr lang="en-US" dirty="0"/>
              <a:t>: Caroline Herschel</a:t>
            </a:r>
          </a:p>
        </p:txBody>
      </p:sp>
    </p:spTree>
    <p:extLst>
      <p:ext uri="{BB962C8B-B14F-4D97-AF65-F5344CB8AC3E}">
        <p14:creationId xmlns:p14="http://schemas.microsoft.com/office/powerpoint/2010/main" val="408297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EB0F-AE4F-9141-8A1D-E0171E6F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Shapley’s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3DF02-0CDE-5448-8452-973B2A06D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Located globular clusters using </a:t>
            </a:r>
            <a:r>
              <a:rPr lang="en-US" dirty="0">
                <a:solidFill>
                  <a:schemeClr val="accent2"/>
                </a:solidFill>
              </a:rPr>
              <a:t>Cepheid variable </a:t>
            </a:r>
            <a:r>
              <a:rPr lang="en-US" dirty="0"/>
              <a:t>stars</a:t>
            </a:r>
          </a:p>
          <a:p>
            <a:r>
              <a:rPr lang="en-US" dirty="0"/>
              <a:t>Found a spherical distribution centered in Sagittarius</a:t>
            </a:r>
          </a:p>
        </p:txBody>
      </p:sp>
    </p:spTree>
    <p:extLst>
      <p:ext uri="{BB962C8B-B14F-4D97-AF65-F5344CB8AC3E}">
        <p14:creationId xmlns:p14="http://schemas.microsoft.com/office/powerpoint/2010/main" val="39504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A1DC3-B3D0-A64E-8847-5D8A74973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7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5D8F2B-A8D5-1144-B291-E1CC7C73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566B-46F5-A445-BD03-7D7DF368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Non-Visible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82F78-9EA4-3E4B-8A97-3170C30C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Radio, IR, X-ray</a:t>
            </a:r>
          </a:p>
          <a:p>
            <a:r>
              <a:rPr lang="en-US" dirty="0"/>
              <a:t>Shows unique structure near center</a:t>
            </a:r>
          </a:p>
          <a:p>
            <a:pPr lvl="1"/>
            <a:r>
              <a:rPr lang="en-US" dirty="0"/>
              <a:t>SMBH</a:t>
            </a:r>
          </a:p>
          <a:p>
            <a:pPr lvl="1"/>
            <a:r>
              <a:rPr lang="en-US" dirty="0"/>
              <a:t>SNRs</a:t>
            </a:r>
          </a:p>
          <a:p>
            <a:pPr lvl="1"/>
            <a:r>
              <a:rPr lang="en-US" dirty="0"/>
              <a:t>X-ray emitters</a:t>
            </a:r>
          </a:p>
          <a:p>
            <a:pPr lvl="1"/>
            <a:r>
              <a:rPr lang="en-US" dirty="0" err="1"/>
              <a:t>Sgr</a:t>
            </a:r>
            <a:r>
              <a:rPr lang="en-US" dirty="0"/>
              <a:t> A*</a:t>
            </a:r>
          </a:p>
        </p:txBody>
      </p:sp>
    </p:spTree>
    <p:extLst>
      <p:ext uri="{BB962C8B-B14F-4D97-AF65-F5344CB8AC3E}">
        <p14:creationId xmlns:p14="http://schemas.microsoft.com/office/powerpoint/2010/main" val="29050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</TotalTime>
  <Words>378</Words>
  <Application>Microsoft Macintosh PowerPoint</Application>
  <PresentationFormat>On-screen Show (4:3)</PresentationFormat>
  <Paragraphs>85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ＭＳ Ｐゴシック</vt:lpstr>
      <vt:lpstr>Arial</vt:lpstr>
      <vt:lpstr>Calibri</vt:lpstr>
      <vt:lpstr>Default Design</vt:lpstr>
      <vt:lpstr>Galaxies</vt:lpstr>
      <vt:lpstr>Our Milky Way</vt:lpstr>
      <vt:lpstr>Observing the Milky Way</vt:lpstr>
      <vt:lpstr>PowerPoint Presentation</vt:lpstr>
      <vt:lpstr>Hershel’s study</vt:lpstr>
      <vt:lpstr>Shapley’s study</vt:lpstr>
      <vt:lpstr>PowerPoint Presentation</vt:lpstr>
      <vt:lpstr>PowerPoint Presentation</vt:lpstr>
      <vt:lpstr>Non-Visible Observations</vt:lpstr>
      <vt:lpstr>Multi-wavelength Images</vt:lpstr>
      <vt:lpstr>Structure of the Milky Way</vt:lpstr>
      <vt:lpstr>Structure of the Milky Way</vt:lpstr>
      <vt:lpstr>Different Stars’ Paths</vt:lpstr>
      <vt:lpstr>Large-Scale Structure</vt:lpstr>
      <vt:lpstr>Galactic Halo</vt:lpstr>
      <vt:lpstr>Streams</vt:lpstr>
      <vt:lpstr>What is the Halo like?</vt:lpstr>
      <vt:lpstr>There’s too much Gravity</vt:lpstr>
      <vt:lpstr>Galactic Rotation Curve</vt:lpstr>
      <vt:lpstr>Galaxies</vt:lpstr>
      <vt:lpstr>Shapley-Curtis Debate</vt:lpstr>
      <vt:lpstr>Later Data</vt:lpstr>
      <vt:lpstr>PowerPoint Presentation</vt:lpstr>
      <vt:lpstr>PowerPoint Presentation</vt:lpstr>
      <vt:lpstr>PowerPoint Presentation</vt:lpstr>
      <vt:lpstr>PowerPoint Presentation</vt:lpstr>
    </vt:vector>
  </TitlesOfParts>
  <Company>John Carroll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305</cp:revision>
  <cp:lastPrinted>2025-04-21T03:53:01Z</cp:lastPrinted>
  <dcterms:created xsi:type="dcterms:W3CDTF">2003-08-04T19:23:16Z</dcterms:created>
  <dcterms:modified xsi:type="dcterms:W3CDTF">2025-04-21T03:53:01Z</dcterms:modified>
</cp:coreProperties>
</file>