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7" r:id="rId2"/>
    <p:sldId id="258" r:id="rId3"/>
    <p:sldId id="281" r:id="rId4"/>
    <p:sldId id="282" r:id="rId5"/>
    <p:sldId id="283" r:id="rId6"/>
    <p:sldId id="284" r:id="rId7"/>
    <p:sldId id="285" r:id="rId8"/>
    <p:sldId id="292" r:id="rId9"/>
    <p:sldId id="286" r:id="rId10"/>
    <p:sldId id="287" r:id="rId11"/>
    <p:sldId id="288" r:id="rId12"/>
    <p:sldId id="289" r:id="rId13"/>
    <p:sldId id="290" r:id="rId14"/>
    <p:sldId id="291" r:id="rId15"/>
    <p:sldId id="293" r:id="rId16"/>
    <p:sldId id="264" r:id="rId17"/>
    <p:sldId id="265" r:id="rId18"/>
    <p:sldId id="267" r:id="rId19"/>
    <p:sldId id="271" r:id="rId20"/>
    <p:sldId id="270" r:id="rId21"/>
    <p:sldId id="272" r:id="rId22"/>
    <p:sldId id="268" r:id="rId23"/>
    <p:sldId id="273" r:id="rId24"/>
    <p:sldId id="259" r:id="rId25"/>
    <p:sldId id="274" r:id="rId26"/>
    <p:sldId id="260" r:id="rId27"/>
    <p:sldId id="275" r:id="rId28"/>
    <p:sldId id="261" r:id="rId29"/>
    <p:sldId id="276" r:id="rId30"/>
    <p:sldId id="262" r:id="rId31"/>
    <p:sldId id="263" r:id="rId32"/>
    <p:sldId id="266" r:id="rId33"/>
    <p:sldId id="277" r:id="rId34"/>
    <p:sldId id="278" r:id="rId35"/>
    <p:sldId id="294" r:id="rId36"/>
  </p:sldIdLst>
  <p:sldSz cx="9144000" cy="6858000" type="screen4x3"/>
  <p:notesSz cx="9312275" cy="70262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12">
          <p15:clr>
            <a:srgbClr val="A4A3A4"/>
          </p15:clr>
        </p15:guide>
        <p15:guide id="2" pos="293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0141"/>
    <p:restoredTop sz="93913" autoAdjust="0"/>
  </p:normalViewPr>
  <p:slideViewPr>
    <p:cSldViewPr>
      <p:cViewPr varScale="1">
        <p:scale>
          <a:sx n="76" d="100"/>
          <a:sy n="76" d="100"/>
        </p:scale>
        <p:origin x="200" y="5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3248"/>
    </p:cViewPr>
  </p:sorterViewPr>
  <p:notesViewPr>
    <p:cSldViewPr>
      <p:cViewPr varScale="1">
        <p:scale>
          <a:sx n="97" d="100"/>
          <a:sy n="97" d="100"/>
        </p:scale>
        <p:origin x="2312" y="200"/>
      </p:cViewPr>
      <p:guideLst>
        <p:guide orient="horz" pos="2212"/>
        <p:guide pos="293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BA6A1A80-3C88-F94D-B758-F0F7058AF00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312738"/>
            <a:ext cx="4033838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8" tIns="46519" rIns="93038" bIns="46519" numCol="1" anchor="t" anchorCtr="0" compatLnSpc="1">
            <a:prstTxWarp prst="textNoShape">
              <a:avLst/>
            </a:prstTxWarp>
          </a:bodyPr>
          <a:lstStyle>
            <a:lvl1pPr defTabSz="929865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A1000 L29 Black Holes</a:t>
            </a:r>
            <a:endParaRPr lang="en-US" dirty="0"/>
          </a:p>
        </p:txBody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DAF7FD79-07EF-904F-82E1-5213733CC51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75263" y="0"/>
            <a:ext cx="4035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8" tIns="46519" rIns="93038" bIns="46519" numCol="1" anchor="t" anchorCtr="0" compatLnSpc="1">
            <a:prstTxWarp prst="textNoShape">
              <a:avLst/>
            </a:prstTxWarp>
          </a:bodyPr>
          <a:lstStyle>
            <a:lvl1pPr algn="r" defTabSz="929865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2" name="Rectangle 4">
            <a:extLst>
              <a:ext uri="{FF2B5EF4-FFF2-40B4-BE49-F238E27FC236}">
                <a16:creationId xmlns:a16="http://schemas.microsoft.com/office/drawing/2014/main" id="{92CAED58-3117-FC4C-AD7C-0DB9B8225DF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72263"/>
            <a:ext cx="4033838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8" tIns="46519" rIns="93038" bIns="46519" numCol="1" anchor="b" anchorCtr="0" compatLnSpc="1">
            <a:prstTxWarp prst="textNoShape">
              <a:avLst/>
            </a:prstTxWarp>
          </a:bodyPr>
          <a:lstStyle>
            <a:lvl1pPr defTabSz="929865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3" name="Rectangle 5">
            <a:extLst>
              <a:ext uri="{FF2B5EF4-FFF2-40B4-BE49-F238E27FC236}">
                <a16:creationId xmlns:a16="http://schemas.microsoft.com/office/drawing/2014/main" id="{146EB007-85F2-5B46-A71C-6AA8A5E3861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75264" y="6408737"/>
            <a:ext cx="3876674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8" tIns="46519" rIns="93038" bIns="46519" numCol="1" anchor="b" anchorCtr="0" compatLnSpc="1">
            <a:prstTxWarp prst="textNoShape">
              <a:avLst/>
            </a:prstTxWarp>
          </a:bodyPr>
          <a:lstStyle>
            <a:lvl1pPr algn="r" defTabSz="928688" eaLnBrk="1" hangingPunct="1">
              <a:defRPr sz="1200"/>
            </a:lvl1pPr>
          </a:lstStyle>
          <a:p>
            <a:pPr>
              <a:defRPr/>
            </a:pPr>
            <a:fld id="{99E198E8-1274-AE4E-83C7-C0FE8EEEC5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8495963-331D-D744-B2D3-EA8AE071E6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88912"/>
            <a:ext cx="4035425" cy="352425"/>
          </a:xfrm>
          <a:prstGeom prst="rect">
            <a:avLst/>
          </a:prstGeom>
        </p:spPr>
        <p:txBody>
          <a:bodyPr vert="horz" lIns="92345" tIns="46173" rIns="92345" bIns="46173" rtlCol="0"/>
          <a:lstStyle>
            <a:lvl1pPr algn="l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A1000 L29 Black Holes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DF97D-D50F-FA41-B4C7-64519922F4B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275263" y="0"/>
            <a:ext cx="4035425" cy="352425"/>
          </a:xfrm>
          <a:prstGeom prst="rect">
            <a:avLst/>
          </a:prstGeom>
        </p:spPr>
        <p:txBody>
          <a:bodyPr vert="horz" wrap="square" lIns="92345" tIns="46173" rIns="92345" bIns="4617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A47F029-E024-AE4D-B9C1-272849DADF5B}" type="datetimeFigureOut">
              <a:rPr lang="en-US" altLang="en-US"/>
              <a:pPr>
                <a:defRPr/>
              </a:pPr>
              <a:t>4/13/25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8F1795D-4FE4-0C40-9273-9D3840C392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0363" y="527050"/>
            <a:ext cx="3511550" cy="2635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45" tIns="46173" rIns="92345" bIns="4617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479BC8C-F26A-2547-B4A5-5B62490A7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31863" y="3336925"/>
            <a:ext cx="7448550" cy="3162300"/>
          </a:xfrm>
          <a:prstGeom prst="rect">
            <a:avLst/>
          </a:prstGeom>
        </p:spPr>
        <p:txBody>
          <a:bodyPr vert="horz" lIns="92345" tIns="46173" rIns="92345" bIns="46173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C4E016-16E8-424F-B0BB-B25FB2B24CE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672263"/>
            <a:ext cx="4035425" cy="352425"/>
          </a:xfrm>
          <a:prstGeom prst="rect">
            <a:avLst/>
          </a:prstGeom>
        </p:spPr>
        <p:txBody>
          <a:bodyPr vert="horz" lIns="92345" tIns="46173" rIns="92345" bIns="46173" rtlCol="0" anchor="b"/>
          <a:lstStyle>
            <a:lvl1pPr algn="l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896DB-3EBE-8848-8D76-002CB33C43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275263" y="6672263"/>
            <a:ext cx="4035425" cy="352425"/>
          </a:xfrm>
          <a:prstGeom prst="rect">
            <a:avLst/>
          </a:prstGeom>
        </p:spPr>
        <p:txBody>
          <a:bodyPr vert="horz" wrap="square" lIns="92345" tIns="46173" rIns="92345" bIns="4617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1CD55FC-F6E9-AD46-90CF-9254EF4A6F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>
          <a:xfrm>
            <a:off x="0" y="112712"/>
            <a:ext cx="4035425" cy="352425"/>
          </a:xfrm>
        </p:spPr>
        <p:txBody>
          <a:bodyPr/>
          <a:lstStyle/>
          <a:p>
            <a:pPr>
              <a:defRPr/>
            </a:pPr>
            <a:r>
              <a:rPr lang="en-US"/>
              <a:t>A1000 L29 Black Holes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CD55FC-F6E9-AD46-90CF-9254EF4A6FCC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6436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>
          <a:xfrm>
            <a:off x="1" y="112458"/>
            <a:ext cx="4002404" cy="351629"/>
          </a:xfrm>
        </p:spPr>
        <p:txBody>
          <a:bodyPr/>
          <a:lstStyle/>
          <a:p>
            <a:pPr>
              <a:defRPr/>
            </a:pPr>
            <a:r>
              <a:rPr lang="en-US"/>
              <a:t>A1000 L29 Black Holes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CD55FC-F6E9-AD46-90CF-9254EF4A6FCC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4394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A1000 L29 Black Holes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CD55FC-F6E9-AD46-90CF-9254EF4A6FCC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3939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A1000 L29 Black Holes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CD55FC-F6E9-AD46-90CF-9254EF4A6FCC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2725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9BD79B-892D-F549-B370-3228401955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48DE56-8F57-0F4C-B2B6-8E31AD6F0D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D1562-5D18-534B-9DE0-3F30B66592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7645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A49F05-F266-584D-AF42-76DEC7083F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1E94B0-3CA9-904D-B520-29DD6974E9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4CC83-E323-A14E-B144-841E08185A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0586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74CD5D-0D93-0F44-B6C8-FBF5A1D081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C3489A-A6A7-EE4C-AD6E-F8DB95DEBA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D5CAF-801F-F741-98C0-716767C038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748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1E7734-EB3F-804B-94FD-15C66877E1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B52C3A-1738-6144-876D-53495290F7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B82C4-3119-4142-8EB1-0D4CE7B51E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4216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41574E-C3F4-564F-97E5-09A5971D47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4ED3A8-16F2-F84E-A5F3-767A9D6D65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C67A15-A463-024F-AB35-883CD588A8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C8A60-5EC2-4E4A-BBEE-B1906DA46A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124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8F782A-C152-4549-A26F-DC820ABC66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C06635-5146-DA43-A891-D6BA5BD2A2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8C345-A619-9E4E-B57A-7B2B03A28A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6995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DA39DC2-7935-D646-9F83-4156AEEB22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A989A0C-CA98-734F-9D66-8AE47018A9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E3EB1-E203-4841-A1E9-20CF8562B7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973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D642338-7D0D-584E-863C-982894F2BF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6E07901-93A1-614C-AD13-0AE9A0A7C7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621FA-0C91-E34C-9770-B6C2CF06EC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6266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9106D55-7245-6045-B599-B3CA02E49C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BAD8ADB-D263-D847-B7FF-D6102BCC4D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A2F27-70BA-034A-A44F-4BAF54DB97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5047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7E018E-0BA2-A04F-8EDD-7A7399709B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3227D6-7DF1-274C-859B-CE98FE8AE2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B716EB-7CDB-A84B-98A4-A71716C8BB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ECF39-C873-1144-B949-57502DF857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5757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DAC38A-8216-654F-865F-514AFD2021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06AF87-8C5E-E044-A0A1-D51C7FBC70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FF320-41B9-4045-834F-112F72C931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0128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5CE3D"/>
            </a:gs>
            <a:gs pos="100000">
              <a:srgbClr val="E8801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CCC0711-F14E-D549-BEA5-3A2800E9F3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8D1EFC7-E228-AE44-B989-431DF01C1F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8178663-978B-B843-8DB3-80843A8CD64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FAF019B-DA59-9942-B87B-CDA02FC3223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0594FB9-0124-314D-8216-C86DC39543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3366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3366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66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nasa.gov/image-article/black-holes-monsters-space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heasarc.gsfc.nasa.gov/docs/objects/heapow/archive/large_scale_structure/art-xc_survey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ubblesite.org/contents/media/images/2022/001/01FRKBDN5YKMM9ZMT5Q7TSN4RN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sahubble.org/images/dsscygx/" TargetMode="Externa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pod.nasa.gov/apod/ap030612.htm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skycenter.arizona.edu/" TargetMode="External"/><Relationship Id="rId4" Type="http://schemas.openxmlformats.org/officeDocument/2006/relationships/hyperlink" Target="https://apod.nasa.gov/apod/ap100520.html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science.nasa.gov/mission/hubble/science/explore-the-night-sky/hubble-messier-catalog/messier-87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n97-28mHeRs?si=1qLp5VnQk38JmEA4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o.org/public/images/eso1907a/" TargetMode="External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TF8THY5spmo?feature=shared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a.gov/image-article/supermassive-black-hole-sagittarius/" TargetMode="External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a.gov/image-article/sagittarius-nasa-telescopes-support-event-horizon-telescope-studying-milky-ways-black-hole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E9B3E-C069-2C42-85FC-19D5F9313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" y="0"/>
            <a:ext cx="9140099" cy="6858000"/>
          </a:xfrm>
          <a:prstGeom prst="rect">
            <a:avLst/>
          </a:prstGeom>
        </p:spPr>
      </p:pic>
      <p:sp>
        <p:nvSpPr>
          <p:cNvPr id="15361" name="Title 1">
            <a:extLst>
              <a:ext uri="{FF2B5EF4-FFF2-40B4-BE49-F238E27FC236}">
                <a16:creationId xmlns:a16="http://schemas.microsoft.com/office/drawing/2014/main" id="{82483371-E724-B849-92D7-46B364CDD97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799" y="685800"/>
            <a:ext cx="7772400" cy="1470025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Black Holes</a:t>
            </a:r>
          </a:p>
        </p:txBody>
      </p:sp>
      <p:sp>
        <p:nvSpPr>
          <p:cNvPr id="15362" name="Subtitle 2">
            <a:extLst>
              <a:ext uri="{FF2B5EF4-FFF2-40B4-BE49-F238E27FC236}">
                <a16:creationId xmlns:a16="http://schemas.microsoft.com/office/drawing/2014/main" id="{ED7BC2D4-7A49-7E4A-AC7F-6409855C30C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598" y="4953000"/>
            <a:ext cx="6400800" cy="762000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A6DF47-23E7-994B-B47C-0F014B254BA8}"/>
              </a:ext>
            </a:extLst>
          </p:cNvPr>
          <p:cNvSpPr txBox="1"/>
          <p:nvPr/>
        </p:nvSpPr>
        <p:spPr>
          <a:xfrm>
            <a:off x="544229" y="6324600"/>
            <a:ext cx="4453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5"/>
                </a:solidFill>
                <a:hlinkClick r:id="rId4"/>
              </a:rPr>
              <a:t>Image</a:t>
            </a:r>
            <a:r>
              <a:rPr lang="en-US" sz="2000" dirty="0">
                <a:solidFill>
                  <a:schemeClr val="accent5"/>
                </a:solidFill>
              </a:rPr>
              <a:t>: Artist’s conception, NASA/JPL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E841F-E250-7B49-920F-EC099A0AA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 Holes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4175E-8F42-544F-A264-A138F1450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enough mass is stuffed into a small enough space, its gravitational field will not allow even light to escape</a:t>
            </a:r>
          </a:p>
          <a:p>
            <a:r>
              <a:rPr lang="en-US" dirty="0"/>
              <a:t>How can matter become this compact?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8DBE34-6C16-E64A-89DE-B15351A5F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746291"/>
            <a:ext cx="3662042" cy="309422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23D825-E563-CD4B-9307-998F41628E11}"/>
              </a:ext>
            </a:extLst>
          </p:cNvPr>
          <p:cNvSpPr txBox="1"/>
          <p:nvPr/>
        </p:nvSpPr>
        <p:spPr>
          <a:xfrm>
            <a:off x="4589489" y="6283282"/>
            <a:ext cx="2137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Comins</a:t>
            </a:r>
            <a:r>
              <a:rPr lang="en-US" sz="2000" dirty="0"/>
              <a:t>, Fig 15-8</a:t>
            </a:r>
          </a:p>
        </p:txBody>
      </p:sp>
    </p:spTree>
    <p:extLst>
      <p:ext uri="{BB962C8B-B14F-4D97-AF65-F5344CB8AC3E}">
        <p14:creationId xmlns:p14="http://schemas.microsoft.com/office/powerpoint/2010/main" val="76205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9D7E3-B1C7-7D43-A76B-8FD733983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Collapse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7EF5D-0CC5-894A-B657-8010EE3A1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a neutron star has a mass above 3 M</a:t>
            </a:r>
            <a:r>
              <a:rPr lang="en-US" baseline="-25000" dirty="0"/>
              <a:t>⊙</a:t>
            </a:r>
            <a:r>
              <a:rPr lang="en-US" dirty="0"/>
              <a:t>, degeneracy pressure cannot support it against gravity</a:t>
            </a:r>
          </a:p>
        </p:txBody>
      </p:sp>
    </p:spTree>
    <p:extLst>
      <p:ext uri="{BB962C8B-B14F-4D97-AF65-F5344CB8AC3E}">
        <p14:creationId xmlns:p14="http://schemas.microsoft.com/office/powerpoint/2010/main" val="1777531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DE04F-E275-6649-9655-B97D8F595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Schwarzschild Radius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976832-0031-404E-B309-341E6BAD27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distance from within which light cannot escape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Directly proportional to mass</a:t>
                </a:r>
              </a:p>
              <a:p>
                <a:r>
                  <a:rPr lang="en-US" dirty="0"/>
                  <a:t>About 3 km for every M</a:t>
                </a:r>
                <a:r>
                  <a:rPr lang="en-US" baseline="-25000" dirty="0"/>
                  <a:t>⊙</a:t>
                </a:r>
              </a:p>
              <a:p>
                <a:r>
                  <a:rPr lang="en-US" dirty="0"/>
                  <a:t>Location of the </a:t>
                </a:r>
                <a:r>
                  <a:rPr lang="en-US" dirty="0">
                    <a:solidFill>
                      <a:schemeClr val="accent6"/>
                    </a:solidFill>
                  </a:rPr>
                  <a:t>event horizon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976832-0031-404E-B309-341E6BAD27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52" t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429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452EF-92E4-6446-82A0-E8CFECAAB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Preserved Properties of Matter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99158-9BAD-0946-AE72-346985282C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Mass</a:t>
            </a:r>
          </a:p>
          <a:p>
            <a:r>
              <a:rPr lang="en-US" dirty="0"/>
              <a:t>Electric charge</a:t>
            </a:r>
          </a:p>
          <a:p>
            <a:r>
              <a:rPr lang="en-US" dirty="0"/>
              <a:t>Angular momentum</a:t>
            </a:r>
          </a:p>
        </p:txBody>
      </p:sp>
    </p:spTree>
    <p:extLst>
      <p:ext uri="{BB962C8B-B14F-4D97-AF65-F5344CB8AC3E}">
        <p14:creationId xmlns:p14="http://schemas.microsoft.com/office/powerpoint/2010/main" val="4076627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DE19B-6248-E244-B310-3328485AD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Angular Momentum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2BA853-0753-EE44-B8F0-C66C623F3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spin: </a:t>
            </a:r>
            <a:r>
              <a:rPr lang="en-US" dirty="0">
                <a:solidFill>
                  <a:schemeClr val="accent2"/>
                </a:solidFill>
              </a:rPr>
              <a:t>Schwarzschild</a:t>
            </a:r>
            <a:r>
              <a:rPr lang="en-US" dirty="0"/>
              <a:t> black hole</a:t>
            </a:r>
          </a:p>
          <a:p>
            <a:r>
              <a:rPr lang="en-US" dirty="0"/>
              <a:t>Spin: </a:t>
            </a:r>
            <a:r>
              <a:rPr lang="en-US" dirty="0">
                <a:solidFill>
                  <a:schemeClr val="accent2"/>
                </a:solidFill>
              </a:rPr>
              <a:t>Kerr</a:t>
            </a:r>
            <a:r>
              <a:rPr lang="en-US" dirty="0"/>
              <a:t> black hole</a:t>
            </a:r>
          </a:p>
          <a:p>
            <a:pPr lvl="1"/>
            <a:r>
              <a:rPr lang="en-US" dirty="0"/>
              <a:t>Causes spacetime to rotate around it</a:t>
            </a:r>
          </a:p>
        </p:txBody>
      </p:sp>
    </p:spTree>
    <p:extLst>
      <p:ext uri="{BB962C8B-B14F-4D97-AF65-F5344CB8AC3E}">
        <p14:creationId xmlns:p14="http://schemas.microsoft.com/office/powerpoint/2010/main" val="290480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82483371-E724-B849-92D7-46B364CDD97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799" y="228600"/>
            <a:ext cx="7772400" cy="1470025"/>
          </a:xfrm>
        </p:spPr>
        <p:txBody>
          <a:bodyPr/>
          <a:lstStyle/>
          <a:p>
            <a:r>
              <a:rPr lang="en-US" altLang="en-US" dirty="0">
                <a:solidFill>
                  <a:schemeClr val="tx2"/>
                </a:solidFill>
                <a:ea typeface="ＭＳ Ｐゴシック" panose="020B0600070205080204" pitchFamily="34" charset="-128"/>
              </a:rPr>
              <a:t>Observing Black Holes</a:t>
            </a:r>
          </a:p>
        </p:txBody>
      </p:sp>
      <p:sp>
        <p:nvSpPr>
          <p:cNvPr id="15362" name="Subtitle 2">
            <a:extLst>
              <a:ext uri="{FF2B5EF4-FFF2-40B4-BE49-F238E27FC236}">
                <a16:creationId xmlns:a16="http://schemas.microsoft.com/office/drawing/2014/main" id="{ED7BC2D4-7A49-7E4A-AC7F-6409855C30C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598" y="4953000"/>
            <a:ext cx="6400800" cy="762000"/>
          </a:xfrm>
        </p:spPr>
        <p:txBody>
          <a:bodyPr/>
          <a:lstStyle/>
          <a:p>
            <a:endParaRPr lang="en-US" altLang="en-US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A6DF47-23E7-994B-B47C-0F014B254BA8}"/>
              </a:ext>
            </a:extLst>
          </p:cNvPr>
          <p:cNvSpPr txBox="1"/>
          <p:nvPr/>
        </p:nvSpPr>
        <p:spPr>
          <a:xfrm>
            <a:off x="544229" y="6324600"/>
            <a:ext cx="3459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5"/>
                </a:solidFill>
                <a:hlinkClick r:id="rId3"/>
              </a:rPr>
              <a:t>Image</a:t>
            </a:r>
            <a:r>
              <a:rPr lang="en-US" sz="2000" dirty="0">
                <a:solidFill>
                  <a:schemeClr val="accent5"/>
                </a:solidFill>
              </a:rPr>
              <a:t>: </a:t>
            </a:r>
            <a:r>
              <a:rPr lang="en-US" sz="2000" dirty="0">
                <a:solidFill>
                  <a:schemeClr val="tx2"/>
                </a:solidFill>
              </a:rPr>
              <a:t>SRG, 4–12 </a:t>
            </a:r>
            <a:r>
              <a:rPr lang="en-US" sz="2000" dirty="0" err="1">
                <a:solidFill>
                  <a:schemeClr val="tx2"/>
                </a:solidFill>
              </a:rPr>
              <a:t>keV</a:t>
            </a:r>
            <a:r>
              <a:rPr lang="en-US" sz="2000" dirty="0">
                <a:solidFill>
                  <a:schemeClr val="tx2"/>
                </a:solidFill>
              </a:rPr>
              <a:t> band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B95B0E-82AA-864B-B463-D56E64ADE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85109"/>
            <a:ext cx="9144000" cy="448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94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9017E-201D-5A44-B141-AD219C38B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Observing a Black Hole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07581-BF8F-D64C-8CBE-45C451020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How? </a:t>
            </a:r>
          </a:p>
          <a:p>
            <a:r>
              <a:rPr lang="en-US" dirty="0"/>
              <a:t>They don’t emit light</a:t>
            </a:r>
          </a:p>
          <a:p>
            <a:r>
              <a:rPr lang="en-US" dirty="0"/>
              <a:t>They don’t emit anything</a:t>
            </a:r>
          </a:p>
          <a:p>
            <a:pPr marL="0" indent="0">
              <a:buNone/>
            </a:pPr>
            <a:r>
              <a:rPr lang="en-US" dirty="0"/>
              <a:t>Options:</a:t>
            </a:r>
          </a:p>
          <a:p>
            <a:r>
              <a:rPr lang="en-US" dirty="0"/>
              <a:t>Gravitational lensing</a:t>
            </a:r>
          </a:p>
          <a:p>
            <a:r>
              <a:rPr lang="en-US" dirty="0"/>
              <a:t>Accretion</a:t>
            </a:r>
          </a:p>
          <a:p>
            <a:r>
              <a:rPr lang="en-US" dirty="0"/>
              <a:t>Hawking radiation</a:t>
            </a:r>
          </a:p>
        </p:txBody>
      </p:sp>
    </p:spTree>
    <p:extLst>
      <p:ext uri="{BB962C8B-B14F-4D97-AF65-F5344CB8AC3E}">
        <p14:creationId xmlns:p14="http://schemas.microsoft.com/office/powerpoint/2010/main" val="379576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8D5C1-20BF-8844-9AB8-AE09EFCC1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Hubble Hunt</a:t>
            </a:r>
            <a:r>
              <a:rPr lang="en-US"/>
              <a:t>: Lensing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77435C-9BA9-704B-9B91-39EAB545B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830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D24456-60EB-7C44-9C90-B5BD60C1A31E}"/>
              </a:ext>
            </a:extLst>
          </p:cNvPr>
          <p:cNvSpPr txBox="1"/>
          <p:nvPr/>
        </p:nvSpPr>
        <p:spPr>
          <a:xfrm>
            <a:off x="32657" y="6172200"/>
            <a:ext cx="3873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hlinkClick r:id="rId3"/>
              </a:rPr>
              <a:t>Image</a:t>
            </a:r>
            <a:r>
              <a:rPr lang="en-US" sz="2000" dirty="0">
                <a:solidFill>
                  <a:srgbClr val="FFFF00"/>
                </a:solidFill>
              </a:rPr>
              <a:t>: Joseph Olmstead, NASA</a:t>
            </a:r>
          </a:p>
        </p:txBody>
      </p:sp>
    </p:spTree>
    <p:extLst>
      <p:ext uri="{BB962C8B-B14F-4D97-AF65-F5344CB8AC3E}">
        <p14:creationId xmlns:p14="http://schemas.microsoft.com/office/powerpoint/2010/main" val="2952063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10E5A3-8C08-FD42-99B3-2E3B3A650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7E5F39-05BE-C948-AAA3-6D4C54CD3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Cygnus X-1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F2A8B8-2328-AE4D-A9EE-2EB05DFABB76}"/>
              </a:ext>
            </a:extLst>
          </p:cNvPr>
          <p:cNvSpPr txBox="1"/>
          <p:nvPr/>
        </p:nvSpPr>
        <p:spPr>
          <a:xfrm>
            <a:off x="838200" y="6019800"/>
            <a:ext cx="4857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linkClick r:id="rId3"/>
              </a:rPr>
              <a:t>Image</a:t>
            </a:r>
            <a:r>
              <a:rPr lang="en-US" sz="2000" dirty="0"/>
              <a:t>:  </a:t>
            </a:r>
            <a:r>
              <a:rPr lang="en-US" sz="2000" dirty="0">
                <a:solidFill>
                  <a:srgbClr val="FFFF00"/>
                </a:solidFill>
              </a:rPr>
              <a:t>Visible wavelengths, NASA?ESA</a:t>
            </a:r>
          </a:p>
        </p:txBody>
      </p:sp>
    </p:spTree>
    <p:extLst>
      <p:ext uri="{BB962C8B-B14F-4D97-AF65-F5344CB8AC3E}">
        <p14:creationId xmlns:p14="http://schemas.microsoft.com/office/powerpoint/2010/main" val="2699450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C8EA5-1124-9247-BC16-9969C2693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Cygnus X-1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00B38-C2E0-FD49-8F55-5DBDA5268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Brightest X-ray source in the sky</a:t>
            </a:r>
          </a:p>
          <a:p>
            <a:r>
              <a:rPr lang="en-US" dirty="0" err="1"/>
              <a:t>Bunary</a:t>
            </a:r>
            <a:r>
              <a:rPr lang="en-US" dirty="0"/>
              <a:t> companion to blue supergiant HDE226868 (30 M</a:t>
            </a:r>
            <a:r>
              <a:rPr lang="en-US" baseline="-25000" dirty="0"/>
              <a:t>⊙</a:t>
            </a:r>
            <a:r>
              <a:rPr lang="en-US" dirty="0"/>
              <a:t>)</a:t>
            </a:r>
          </a:p>
          <a:p>
            <a:r>
              <a:rPr lang="en-US" dirty="0"/>
              <a:t>Compact object 9–20 M</a:t>
            </a:r>
            <a:r>
              <a:rPr lang="en-US" baseline="-25000" dirty="0"/>
              <a:t>⊙</a:t>
            </a:r>
          </a:p>
          <a:p>
            <a:r>
              <a:rPr lang="en-US" dirty="0"/>
              <a:t>Orbit ~0.2 AU; </a:t>
            </a:r>
            <a:r>
              <a:rPr lang="en-US" i="1" dirty="0"/>
              <a:t>T</a:t>
            </a:r>
            <a:r>
              <a:rPr lang="en-US" dirty="0"/>
              <a:t> ~ 5.6 days </a:t>
            </a:r>
          </a:p>
        </p:txBody>
      </p:sp>
    </p:spTree>
    <p:extLst>
      <p:ext uri="{BB962C8B-B14F-4D97-AF65-F5344CB8AC3E}">
        <p14:creationId xmlns:p14="http://schemas.microsoft.com/office/powerpoint/2010/main" val="276756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EFA97-4728-A549-90D5-77AE2A51E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the idea arise?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7D96E-2F9D-AE4E-97BA-5C06FC957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Black holes allowed by </a:t>
            </a:r>
            <a:r>
              <a:rPr lang="en-US" dirty="0">
                <a:solidFill>
                  <a:schemeClr val="accent6"/>
                </a:solidFill>
              </a:rPr>
              <a:t>general relativity</a:t>
            </a:r>
          </a:p>
          <a:p>
            <a:pPr lvl="1"/>
            <a:r>
              <a:rPr lang="en-US" dirty="0"/>
              <a:t>(Generalization of special relativity to include acceleration)</a:t>
            </a:r>
          </a:p>
          <a:p>
            <a:r>
              <a:rPr lang="en-US" dirty="0"/>
              <a:t>Postulate of relativity:</a:t>
            </a:r>
          </a:p>
          <a:p>
            <a:pPr lvl="1"/>
            <a:r>
              <a:rPr lang="en-US" dirty="0"/>
              <a:t>The </a:t>
            </a:r>
            <a:r>
              <a:rPr lang="en-US" dirty="0">
                <a:solidFill>
                  <a:schemeClr val="accent2"/>
                </a:solidFill>
              </a:rPr>
              <a:t>laws of physics </a:t>
            </a:r>
            <a:r>
              <a:rPr lang="en-US" dirty="0"/>
              <a:t>are the </a:t>
            </a:r>
            <a:r>
              <a:rPr lang="en-US" dirty="0">
                <a:solidFill>
                  <a:schemeClr val="accent2"/>
                </a:solidFill>
              </a:rPr>
              <a:t>same</a:t>
            </a:r>
            <a:r>
              <a:rPr lang="en-US" dirty="0"/>
              <a:t> in all inertial frames of reference</a:t>
            </a:r>
          </a:p>
          <a:p>
            <a:pPr lvl="1"/>
            <a:r>
              <a:rPr lang="en-US" dirty="0"/>
              <a:t>This requires the </a:t>
            </a:r>
            <a:r>
              <a:rPr lang="en-US" dirty="0">
                <a:solidFill>
                  <a:schemeClr val="accent6"/>
                </a:solidFill>
              </a:rPr>
              <a:t>speed of light </a:t>
            </a:r>
            <a:r>
              <a:rPr lang="en-US" dirty="0"/>
              <a:t>to be the </a:t>
            </a:r>
            <a:r>
              <a:rPr lang="en-US" dirty="0">
                <a:solidFill>
                  <a:schemeClr val="accent2"/>
                </a:solidFill>
              </a:rPr>
              <a:t>same</a:t>
            </a:r>
            <a:r>
              <a:rPr lang="en-US" dirty="0"/>
              <a:t> for all observers</a:t>
            </a:r>
          </a:p>
        </p:txBody>
      </p:sp>
    </p:spTree>
    <p:extLst>
      <p:ext uri="{BB962C8B-B14F-4D97-AF65-F5344CB8AC3E}">
        <p14:creationId xmlns:p14="http://schemas.microsoft.com/office/powerpoint/2010/main" val="10672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C23721-405E-1E47-A2CF-3C9BD491F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3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E6384-F52F-164B-94C3-C17AF9990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137C5-4C85-2044-BB65-CCC459CA5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X-rays emitted by accretion disk</a:t>
            </a:r>
          </a:p>
          <a:p>
            <a:r>
              <a:rPr lang="en-US" dirty="0"/>
              <a:t>Infalling material heated to fantastic temperatures</a:t>
            </a:r>
          </a:p>
          <a:p>
            <a:r>
              <a:rPr lang="en-US" dirty="0"/>
              <a:t>Emit X-rays</a:t>
            </a:r>
          </a:p>
          <a:p>
            <a:r>
              <a:rPr lang="en-US" dirty="0"/>
              <a:t>Variability suggests small object</a:t>
            </a:r>
          </a:p>
          <a:p>
            <a:r>
              <a:rPr lang="en-US" dirty="0"/>
              <a:t>Spin may be very fast</a:t>
            </a:r>
          </a:p>
          <a:p>
            <a:r>
              <a:rPr lang="en-US" dirty="0"/>
              <a:t>“</a:t>
            </a:r>
            <a:r>
              <a:rPr lang="en-US" dirty="0">
                <a:solidFill>
                  <a:schemeClr val="accent2"/>
                </a:solidFill>
              </a:rPr>
              <a:t>Stellar mass black hole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7317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988AA2-A76E-B94E-AC42-2F12A9A28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687"/>
            <a:ext cx="9144000" cy="70113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1A794D-D47A-314A-81B5-8DE0F8C93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657" y="838200"/>
            <a:ext cx="6629400" cy="1143000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Cygnus OB Association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AD76E4-A2A0-AF40-81A8-92A1F210D0E6}"/>
              </a:ext>
            </a:extLst>
          </p:cNvPr>
          <p:cNvSpPr txBox="1"/>
          <p:nvPr/>
        </p:nvSpPr>
        <p:spPr>
          <a:xfrm>
            <a:off x="304800" y="624840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hlinkClick r:id="rId3"/>
              </a:rPr>
              <a:t>Image</a:t>
            </a:r>
            <a:r>
              <a:rPr lang="en-US" sz="2000" dirty="0">
                <a:solidFill>
                  <a:srgbClr val="FFFF00"/>
                </a:solidFill>
              </a:rPr>
              <a:t>: IAFE, via APOD</a:t>
            </a:r>
          </a:p>
        </p:txBody>
      </p:sp>
    </p:spTree>
    <p:extLst>
      <p:ext uri="{BB962C8B-B14F-4D97-AF65-F5344CB8AC3E}">
        <p14:creationId xmlns:p14="http://schemas.microsoft.com/office/powerpoint/2010/main" val="3971454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07D9B-1B68-1E4E-9311-E630C9196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Progenitor Star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E580E-ABD2-6C4C-9558-05E707049A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Probably &gt; 60 M</a:t>
            </a:r>
            <a:r>
              <a:rPr lang="en-US" baseline="-25000" dirty="0"/>
              <a:t>⊙</a:t>
            </a:r>
          </a:p>
          <a:p>
            <a:r>
              <a:rPr lang="en-US" dirty="0"/>
              <a:t>Collapsed without explosion</a:t>
            </a:r>
          </a:p>
        </p:txBody>
      </p:sp>
    </p:spTree>
    <p:extLst>
      <p:ext uri="{BB962C8B-B14F-4D97-AF65-F5344CB8AC3E}">
        <p14:creationId xmlns:p14="http://schemas.microsoft.com/office/powerpoint/2010/main" val="42748348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73B139-80A9-4E45-861D-F096F7DED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79723F6-FB62-C144-A15E-0382E99A8825}"/>
              </a:ext>
            </a:extLst>
          </p:cNvPr>
          <p:cNvGrpSpPr/>
          <p:nvPr/>
        </p:nvGrpSpPr>
        <p:grpSpPr>
          <a:xfrm>
            <a:off x="4495800" y="2602468"/>
            <a:ext cx="533400" cy="445532"/>
            <a:chOff x="4495800" y="2602468"/>
            <a:chExt cx="533400" cy="44553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22B92E7-B6C1-144E-8562-5A773405087B}"/>
                </a:ext>
              </a:extLst>
            </p:cNvPr>
            <p:cNvSpPr/>
            <p:nvPr/>
          </p:nvSpPr>
          <p:spPr>
            <a:xfrm>
              <a:off x="4495800" y="2895600"/>
              <a:ext cx="152400" cy="1524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BAE74C7-8287-244F-B56D-02F35EFD2680}"/>
                </a:ext>
              </a:extLst>
            </p:cNvPr>
            <p:cNvSpPr txBox="1"/>
            <p:nvPr/>
          </p:nvSpPr>
          <p:spPr>
            <a:xfrm>
              <a:off x="4600878" y="2602468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jet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3DA6C3C-66AA-8A46-B9AC-2E6C3D7CA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M87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475115-BD23-CF4D-B1AE-5E9DD2BF454B}"/>
              </a:ext>
            </a:extLst>
          </p:cNvPr>
          <p:cNvSpPr txBox="1"/>
          <p:nvPr/>
        </p:nvSpPr>
        <p:spPr>
          <a:xfrm>
            <a:off x="152400" y="6248400"/>
            <a:ext cx="3727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hlinkClick r:id="rId4"/>
              </a:rPr>
              <a:t>Image</a:t>
            </a:r>
            <a:r>
              <a:rPr lang="en-US" sz="2000" dirty="0">
                <a:solidFill>
                  <a:srgbClr val="FFFF00"/>
                </a:solidFill>
              </a:rPr>
              <a:t>: </a:t>
            </a:r>
            <a:r>
              <a:rPr lang="en-US" sz="2000" dirty="0">
                <a:solidFill>
                  <a:srgbClr val="FFFF00"/>
                </a:solidFill>
                <a:hlinkClick r:id="rId5"/>
              </a:rPr>
              <a:t>Mt Lemmon Sky Center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88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E18A7-3EEA-844C-BD9C-7D214E53C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M87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F69AF-A418-4A4E-A7DC-984C685B1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 elliptical galaxy in Virgo cluster</a:t>
            </a:r>
          </a:p>
          <a:p>
            <a:r>
              <a:rPr lang="en-US" dirty="0"/>
              <a:t>Supermassive galaxy</a:t>
            </a:r>
          </a:p>
          <a:p>
            <a:r>
              <a:rPr lang="en-US" dirty="0"/>
              <a:t>Lacks substantial gas or dust</a:t>
            </a:r>
          </a:p>
          <a:p>
            <a:r>
              <a:rPr lang="en-US" dirty="0"/>
              <a:t>Bright radio source</a:t>
            </a:r>
          </a:p>
          <a:p>
            <a:r>
              <a:rPr lang="en-US" dirty="0"/>
              <a:t>enigmatic </a:t>
            </a:r>
            <a:r>
              <a:rPr lang="en-US" dirty="0">
                <a:solidFill>
                  <a:schemeClr val="accent2"/>
                </a:solidFill>
              </a:rPr>
              <a:t>jet</a:t>
            </a:r>
            <a:r>
              <a:rPr lang="en-US" dirty="0"/>
              <a:t> near nucleus</a:t>
            </a:r>
          </a:p>
        </p:txBody>
      </p:sp>
    </p:spTree>
    <p:extLst>
      <p:ext uri="{BB962C8B-B14F-4D97-AF65-F5344CB8AC3E}">
        <p14:creationId xmlns:p14="http://schemas.microsoft.com/office/powerpoint/2010/main" val="128353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629626-B6BD-DA43-8C42-C7CBFB6D2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DA6C3C-66AA-8A46-B9AC-2E6C3D7CA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M87 Jet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475115-BD23-CF4D-B1AE-5E9DD2BF454B}"/>
              </a:ext>
            </a:extLst>
          </p:cNvPr>
          <p:cNvSpPr txBox="1"/>
          <p:nvPr/>
        </p:nvSpPr>
        <p:spPr>
          <a:xfrm>
            <a:off x="152400" y="6248400"/>
            <a:ext cx="2622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hlinkClick r:id="rId4"/>
              </a:rPr>
              <a:t>Image</a:t>
            </a:r>
            <a:r>
              <a:rPr lang="en-US" sz="2000" dirty="0">
                <a:solidFill>
                  <a:srgbClr val="FFFF00"/>
                </a:solidFill>
              </a:rPr>
              <a:t>: NASA/Hubble</a:t>
            </a:r>
          </a:p>
        </p:txBody>
      </p:sp>
    </p:spTree>
    <p:extLst>
      <p:ext uri="{BB962C8B-B14F-4D97-AF65-F5344CB8AC3E}">
        <p14:creationId xmlns:p14="http://schemas.microsoft.com/office/powerpoint/2010/main" val="2769162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0B191-451C-6A4A-A287-A2E8BB5AE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M87 Jet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24585-9417-9A42-94BB-6042DFB2D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Ions accelerated along axis of accretion disk</a:t>
            </a:r>
          </a:p>
          <a:p>
            <a:r>
              <a:rPr lang="en-US" dirty="0"/>
              <a:t>NASA </a:t>
            </a:r>
            <a:r>
              <a:rPr lang="en-US" dirty="0">
                <a:hlinkClick r:id="rId2"/>
              </a:rPr>
              <a:t>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88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24002D-C84E-BA48-BE9D-D542D9C10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520E90-446B-5B43-88C0-66964CD8E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M87 Nucleus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01D710-A7B1-FA40-918C-0CA7396DFFCA}"/>
              </a:ext>
            </a:extLst>
          </p:cNvPr>
          <p:cNvSpPr txBox="1"/>
          <p:nvPr/>
        </p:nvSpPr>
        <p:spPr>
          <a:xfrm>
            <a:off x="685800" y="5791200"/>
            <a:ext cx="350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Image</a:t>
            </a:r>
            <a:r>
              <a:rPr lang="en-US" dirty="0"/>
              <a:t>: </a:t>
            </a:r>
            <a:r>
              <a:rPr lang="en-US" dirty="0">
                <a:solidFill>
                  <a:srgbClr val="FFFF00"/>
                </a:solidFill>
              </a:rPr>
              <a:t>Event Horizon Telescope</a:t>
            </a:r>
          </a:p>
        </p:txBody>
      </p:sp>
    </p:spTree>
    <p:extLst>
      <p:ext uri="{BB962C8B-B14F-4D97-AF65-F5344CB8AC3E}">
        <p14:creationId xmlns:p14="http://schemas.microsoft.com/office/powerpoint/2010/main" val="15834193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198AE-4B00-33EA-E638-34AC63BD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M87’S supermassive black hole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B08CD-A3A4-51EC-9BB1-E51528D709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~6.5 billion M</a:t>
            </a:r>
            <a:r>
              <a:rPr lang="en-US" baseline="-25000" dirty="0"/>
              <a:t>⊙</a:t>
            </a:r>
            <a:r>
              <a:rPr lang="en-US" dirty="0"/>
              <a:t> </a:t>
            </a:r>
          </a:p>
          <a:p>
            <a:r>
              <a:rPr lang="en-US" dirty="0"/>
              <a:t>R</a:t>
            </a:r>
            <a:r>
              <a:rPr lang="en-US" baseline="-25000" dirty="0"/>
              <a:t>S</a:t>
            </a:r>
            <a:r>
              <a:rPr lang="en-US" dirty="0"/>
              <a:t> ~ 120 AU</a:t>
            </a:r>
          </a:p>
        </p:txBody>
      </p:sp>
    </p:spTree>
    <p:extLst>
      <p:ext uri="{BB962C8B-B14F-4D97-AF65-F5344CB8AC3E}">
        <p14:creationId xmlns:p14="http://schemas.microsoft.com/office/powerpoint/2010/main" val="288328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D7D5A-7155-F14F-9592-843F6CC6F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Gravity?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169F9-2012-7F44-BF08-C04746BB9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Einstein’s Galilean </a:t>
            </a:r>
            <a:r>
              <a:rPr lang="en-US" i="1" dirty="0" err="1"/>
              <a:t>gedanken</a:t>
            </a:r>
            <a:r>
              <a:rPr lang="en-US" dirty="0"/>
              <a:t> experiment: </a:t>
            </a:r>
          </a:p>
          <a:p>
            <a:pPr indent="0">
              <a:buNone/>
            </a:pPr>
            <a:r>
              <a:rPr lang="en-US" dirty="0"/>
              <a:t>In a sealed room, could you distinguish between gravity and a constant upward acceleration?</a:t>
            </a:r>
          </a:p>
        </p:txBody>
      </p:sp>
    </p:spTree>
    <p:extLst>
      <p:ext uri="{BB962C8B-B14F-4D97-AF65-F5344CB8AC3E}">
        <p14:creationId xmlns:p14="http://schemas.microsoft.com/office/powerpoint/2010/main" val="204529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41B01-5F11-2847-A880-4132910F4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Milky Way Galaxy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45F59-8AAC-4846-A90E-EC4E4727B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Center in Sagittarius, near Scorpius</a:t>
            </a:r>
          </a:p>
          <a:p>
            <a:r>
              <a:rPr lang="en-US" dirty="0"/>
              <a:t>Star </a:t>
            </a:r>
            <a:r>
              <a:rPr lang="en-US" dirty="0">
                <a:hlinkClick r:id="rId2"/>
              </a:rPr>
              <a:t>video</a:t>
            </a:r>
            <a:endParaRPr lang="en-US" dirty="0"/>
          </a:p>
          <a:p>
            <a:r>
              <a:rPr lang="en-US" dirty="0"/>
              <a:t>Strong radio and X-ray source</a:t>
            </a:r>
          </a:p>
        </p:txBody>
      </p:sp>
    </p:spTree>
    <p:extLst>
      <p:ext uri="{BB962C8B-B14F-4D97-AF65-F5344CB8AC3E}">
        <p14:creationId xmlns:p14="http://schemas.microsoft.com/office/powerpoint/2010/main" val="115316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BD072B-4822-0646-A349-C40C7EDBA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C24CB6-4212-5646-A12E-62A06F643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00"/>
                </a:solidFill>
              </a:rPr>
              <a:t>Sgr</a:t>
            </a:r>
            <a:r>
              <a:rPr lang="en-US" dirty="0">
                <a:solidFill>
                  <a:srgbClr val="FFFF00"/>
                </a:solidFill>
              </a:rPr>
              <a:t> A*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245EB4-3427-EC48-905A-A02AFC166284}"/>
              </a:ext>
            </a:extLst>
          </p:cNvPr>
          <p:cNvSpPr txBox="1"/>
          <p:nvPr/>
        </p:nvSpPr>
        <p:spPr>
          <a:xfrm>
            <a:off x="685800" y="6153090"/>
            <a:ext cx="601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Main</a:t>
            </a:r>
            <a:r>
              <a:rPr lang="en-US" sz="2000" dirty="0"/>
              <a:t> </a:t>
            </a:r>
            <a:r>
              <a:rPr lang="en-US" sz="2000" dirty="0">
                <a:hlinkClick r:id="rId3"/>
              </a:rPr>
              <a:t>image</a:t>
            </a:r>
            <a:r>
              <a:rPr lang="en-US" sz="2000" dirty="0"/>
              <a:t>: </a:t>
            </a:r>
            <a:r>
              <a:rPr lang="en-US" sz="2000" dirty="0">
                <a:solidFill>
                  <a:srgbClr val="FFFF00"/>
                </a:solidFill>
              </a:rPr>
              <a:t>IR,/VIS, HST;  inset x-ray, Chandra</a:t>
            </a:r>
          </a:p>
        </p:txBody>
      </p:sp>
    </p:spTree>
    <p:extLst>
      <p:ext uri="{BB962C8B-B14F-4D97-AF65-F5344CB8AC3E}">
        <p14:creationId xmlns:p14="http://schemas.microsoft.com/office/powerpoint/2010/main" val="1279103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9F2DB3-0AF6-0F4F-8CC2-78EB86521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9459CA-B0B0-7947-A44C-3D09EE44465E}"/>
              </a:ext>
            </a:extLst>
          </p:cNvPr>
          <p:cNvSpPr txBox="1"/>
          <p:nvPr/>
        </p:nvSpPr>
        <p:spPr>
          <a:xfrm>
            <a:off x="5257800" y="2499445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Insert: EHT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F5FBE-9767-8243-BE3B-449D9EE69A83}"/>
              </a:ext>
            </a:extLst>
          </p:cNvPr>
          <p:cNvSpPr txBox="1"/>
          <p:nvPr/>
        </p:nvSpPr>
        <p:spPr>
          <a:xfrm>
            <a:off x="4544523" y="6172200"/>
            <a:ext cx="3207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Multiple wavelength </a:t>
            </a:r>
            <a:r>
              <a:rPr lang="en-US" sz="2000" dirty="0">
                <a:solidFill>
                  <a:srgbClr val="FFFF00"/>
                </a:solidFill>
                <a:hlinkClick r:id="rId3"/>
              </a:rPr>
              <a:t>image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3694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820DD-5875-7C38-04E3-5B0CF27C9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Milky Way’s black hole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2764A-E402-6D72-25BD-ABAFF29CF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4.31 million M</a:t>
            </a:r>
            <a:r>
              <a:rPr lang="en-US" baseline="-25000" dirty="0"/>
              <a:t>⊙</a:t>
            </a:r>
            <a:endParaRPr lang="en-US" dirty="0"/>
          </a:p>
          <a:p>
            <a:r>
              <a:rPr lang="en-US" dirty="0"/>
              <a:t>R</a:t>
            </a:r>
            <a:r>
              <a:rPr lang="en-US" baseline="-25000" dirty="0"/>
              <a:t>S</a:t>
            </a:r>
            <a:r>
              <a:rPr lang="en-US" dirty="0"/>
              <a:t> ~ 0.08 AU</a:t>
            </a:r>
          </a:p>
        </p:txBody>
      </p:sp>
    </p:spTree>
    <p:extLst>
      <p:ext uri="{BB962C8B-B14F-4D97-AF65-F5344CB8AC3E}">
        <p14:creationId xmlns:p14="http://schemas.microsoft.com/office/powerpoint/2010/main" val="246031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8C883-958F-D04E-1187-6330D8102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Intermediate-mass black holes?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3540F-A244-1C63-A44D-869355CD44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probably exist</a:t>
            </a:r>
          </a:p>
          <a:p>
            <a:pPr lvl="1"/>
            <a:r>
              <a:rPr lang="en-US" dirty="0"/>
              <a:t>Centers of globular clusters</a:t>
            </a:r>
          </a:p>
          <a:p>
            <a:pPr lvl="1"/>
            <a:r>
              <a:rPr lang="en-US" dirty="0"/>
              <a:t>Ultra-luminous x-ray sources</a:t>
            </a:r>
          </a:p>
          <a:p>
            <a:pPr lvl="1"/>
            <a:r>
              <a:rPr lang="en-US" dirty="0"/>
              <a:t>Candidate near </a:t>
            </a:r>
            <a:r>
              <a:rPr lang="en-US" dirty="0" err="1"/>
              <a:t>Sgr</a:t>
            </a:r>
            <a:r>
              <a:rPr lang="en-US" dirty="0"/>
              <a:t> A*</a:t>
            </a:r>
          </a:p>
        </p:txBody>
      </p:sp>
    </p:spTree>
    <p:extLst>
      <p:ext uri="{BB962C8B-B14F-4D97-AF65-F5344CB8AC3E}">
        <p14:creationId xmlns:p14="http://schemas.microsoft.com/office/powerpoint/2010/main" val="204581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EFA97-4728-A549-90D5-77AE2A51E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Hawking Radiation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7D96E-2F9D-AE4E-97BA-5C06FC957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Virtual </a:t>
            </a:r>
            <a:r>
              <a:rPr lang="en-US" dirty="0">
                <a:solidFill>
                  <a:schemeClr val="accent2"/>
                </a:solidFill>
              </a:rPr>
              <a:t>particle pairs </a:t>
            </a:r>
            <a:r>
              <a:rPr lang="en-US" dirty="0"/>
              <a:t>can be created just outside event horizon</a:t>
            </a:r>
          </a:p>
          <a:p>
            <a:r>
              <a:rPr lang="en-US" dirty="0"/>
              <a:t>One returns, one </a:t>
            </a:r>
            <a:r>
              <a:rPr lang="en-US" dirty="0">
                <a:solidFill>
                  <a:schemeClr val="accent6"/>
                </a:solidFill>
              </a:rPr>
              <a:t>escapes</a:t>
            </a:r>
          </a:p>
          <a:p>
            <a:r>
              <a:rPr lang="en-US" dirty="0"/>
              <a:t>Black hole </a:t>
            </a:r>
            <a:r>
              <a:rPr lang="en-US" dirty="0">
                <a:solidFill>
                  <a:schemeClr val="accent2"/>
                </a:solidFill>
              </a:rPr>
              <a:t>loses mass </a:t>
            </a:r>
            <a:r>
              <a:rPr lang="en-US" dirty="0"/>
              <a:t>over time</a:t>
            </a:r>
          </a:p>
          <a:p>
            <a:r>
              <a:rPr lang="en-US" dirty="0"/>
              <a:t>Process gets </a:t>
            </a:r>
            <a:r>
              <a:rPr lang="en-US" dirty="0">
                <a:solidFill>
                  <a:schemeClr val="accent6"/>
                </a:solidFill>
              </a:rPr>
              <a:t>faster</a:t>
            </a:r>
            <a:r>
              <a:rPr lang="en-US" dirty="0"/>
              <a:t> as black hole becomes lighter</a:t>
            </a:r>
          </a:p>
        </p:txBody>
      </p:sp>
    </p:spTree>
    <p:extLst>
      <p:ext uri="{BB962C8B-B14F-4D97-AF65-F5344CB8AC3E}">
        <p14:creationId xmlns:p14="http://schemas.microsoft.com/office/powerpoint/2010/main" val="177398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0F41E-A378-CC40-B7CE-F4D74263D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Gravity Can Bend 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17522-9B7D-F542-8AC1-7C09A0AFB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0" y="1600200"/>
            <a:ext cx="3200400" cy="4525963"/>
          </a:xfrm>
        </p:spPr>
        <p:txBody>
          <a:bodyPr/>
          <a:lstStyle/>
          <a:p>
            <a:r>
              <a:rPr lang="en-US" dirty="0"/>
              <a:t>Because acceleration can bend light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C0C60B-6C0C-3246-94DE-7374093EC274}"/>
              </a:ext>
            </a:extLst>
          </p:cNvPr>
          <p:cNvSpPr/>
          <p:nvPr/>
        </p:nvSpPr>
        <p:spPr>
          <a:xfrm>
            <a:off x="762000" y="1676400"/>
            <a:ext cx="3962400" cy="4495800"/>
          </a:xfrm>
          <a:prstGeom prst="rect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B0FCCC-CBF3-0346-891A-33EDBC4F13F7}"/>
              </a:ext>
            </a:extLst>
          </p:cNvPr>
          <p:cNvGrpSpPr/>
          <p:nvPr/>
        </p:nvGrpSpPr>
        <p:grpSpPr>
          <a:xfrm>
            <a:off x="5029200" y="2895600"/>
            <a:ext cx="457200" cy="1143000"/>
            <a:chOff x="5638800" y="2895600"/>
            <a:chExt cx="457200" cy="1143000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DF4A371-22A3-5C4B-93E3-928AB249A0E6}"/>
                </a:ext>
              </a:extLst>
            </p:cNvPr>
            <p:cNvCxnSpPr/>
            <p:nvPr/>
          </p:nvCxnSpPr>
          <p:spPr>
            <a:xfrm flipV="1">
              <a:off x="5638800" y="2895600"/>
              <a:ext cx="0" cy="1143000"/>
            </a:xfrm>
            <a:prstGeom prst="straightConnector1">
              <a:avLst/>
            </a:prstGeom>
            <a:ln w="57150">
              <a:solidFill>
                <a:schemeClr val="accent3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06BED7-890A-5B44-A6BB-93B198410838}"/>
                </a:ext>
              </a:extLst>
            </p:cNvPr>
            <p:cNvSpPr txBox="1"/>
            <p:nvPr/>
          </p:nvSpPr>
          <p:spPr>
            <a:xfrm>
              <a:off x="5654854" y="314393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i="1" dirty="0">
                  <a:solidFill>
                    <a:schemeClr val="accent3">
                      <a:lumMod val="75000"/>
                    </a:schemeClr>
                  </a:solidFill>
                </a:rPr>
                <a:t>a</a:t>
              </a:r>
            </a:p>
          </p:txBody>
        </p:sp>
      </p:grpSp>
      <p:sp>
        <p:nvSpPr>
          <p:cNvPr id="8" name="Freeform 7">
            <a:extLst>
              <a:ext uri="{FF2B5EF4-FFF2-40B4-BE49-F238E27FC236}">
                <a16:creationId xmlns:a16="http://schemas.microsoft.com/office/drawing/2014/main" id="{3133C34D-2D71-AB4C-97B5-AE0BAC4DA059}"/>
              </a:ext>
            </a:extLst>
          </p:cNvPr>
          <p:cNvSpPr/>
          <p:nvPr/>
        </p:nvSpPr>
        <p:spPr>
          <a:xfrm>
            <a:off x="770744" y="3025272"/>
            <a:ext cx="3953656" cy="149142"/>
          </a:xfrm>
          <a:custGeom>
            <a:avLst/>
            <a:gdLst>
              <a:gd name="connsiteX0" fmla="*/ 0 w 3867463"/>
              <a:gd name="connsiteY0" fmla="*/ 0 h 89941"/>
              <a:gd name="connsiteX1" fmla="*/ 2713220 w 3867463"/>
              <a:gd name="connsiteY1" fmla="*/ 44971 h 89941"/>
              <a:gd name="connsiteX2" fmla="*/ 3867463 w 3867463"/>
              <a:gd name="connsiteY2" fmla="*/ 89941 h 89941"/>
              <a:gd name="connsiteX0" fmla="*/ 0 w 3867463"/>
              <a:gd name="connsiteY0" fmla="*/ 0 h 89941"/>
              <a:gd name="connsiteX1" fmla="*/ 2713220 w 3867463"/>
              <a:gd name="connsiteY1" fmla="*/ 44971 h 89941"/>
              <a:gd name="connsiteX2" fmla="*/ 3867463 w 3867463"/>
              <a:gd name="connsiteY2" fmla="*/ 89941 h 89941"/>
              <a:gd name="connsiteX0" fmla="*/ 0 w 3867463"/>
              <a:gd name="connsiteY0" fmla="*/ 0 h 89941"/>
              <a:gd name="connsiteX1" fmla="*/ 2713220 w 3867463"/>
              <a:gd name="connsiteY1" fmla="*/ 44971 h 89941"/>
              <a:gd name="connsiteX2" fmla="*/ 3867463 w 3867463"/>
              <a:gd name="connsiteY2" fmla="*/ 89941 h 89941"/>
              <a:gd name="connsiteX0" fmla="*/ 0 w 3867463"/>
              <a:gd name="connsiteY0" fmla="*/ 2127 h 92068"/>
              <a:gd name="connsiteX1" fmla="*/ 2713220 w 3867463"/>
              <a:gd name="connsiteY1" fmla="*/ 47098 h 92068"/>
              <a:gd name="connsiteX2" fmla="*/ 3867463 w 3867463"/>
              <a:gd name="connsiteY2" fmla="*/ 92068 h 92068"/>
              <a:gd name="connsiteX0" fmla="*/ 0 w 3867463"/>
              <a:gd name="connsiteY0" fmla="*/ 2127 h 92068"/>
              <a:gd name="connsiteX1" fmla="*/ 2713220 w 3867463"/>
              <a:gd name="connsiteY1" fmla="*/ 47098 h 92068"/>
              <a:gd name="connsiteX2" fmla="*/ 3867463 w 3867463"/>
              <a:gd name="connsiteY2" fmla="*/ 92068 h 92068"/>
              <a:gd name="connsiteX0" fmla="*/ 0 w 3867463"/>
              <a:gd name="connsiteY0" fmla="*/ 2127 h 115717"/>
              <a:gd name="connsiteX1" fmla="*/ 2713220 w 3867463"/>
              <a:gd name="connsiteY1" fmla="*/ 47098 h 115717"/>
              <a:gd name="connsiteX2" fmla="*/ 3867463 w 3867463"/>
              <a:gd name="connsiteY2" fmla="*/ 115717 h 115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67463" h="115717">
                <a:moveTo>
                  <a:pt x="0" y="2127"/>
                </a:moveTo>
                <a:cubicBezTo>
                  <a:pt x="914345" y="-6532"/>
                  <a:pt x="1818973" y="11788"/>
                  <a:pt x="2713220" y="47098"/>
                </a:cubicBezTo>
                <a:lnTo>
                  <a:pt x="3867463" y="115717"/>
                </a:lnTo>
              </a:path>
            </a:pathLst>
          </a:cu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A7A367A-23E8-FE44-AC72-6FF55573D69D}"/>
              </a:ext>
            </a:extLst>
          </p:cNvPr>
          <p:cNvSpPr/>
          <p:nvPr/>
        </p:nvSpPr>
        <p:spPr>
          <a:xfrm>
            <a:off x="762000" y="3048000"/>
            <a:ext cx="3953656" cy="327528"/>
          </a:xfrm>
          <a:custGeom>
            <a:avLst/>
            <a:gdLst>
              <a:gd name="connsiteX0" fmla="*/ 0 w 3867463"/>
              <a:gd name="connsiteY0" fmla="*/ 0 h 89941"/>
              <a:gd name="connsiteX1" fmla="*/ 2713220 w 3867463"/>
              <a:gd name="connsiteY1" fmla="*/ 44971 h 89941"/>
              <a:gd name="connsiteX2" fmla="*/ 3867463 w 3867463"/>
              <a:gd name="connsiteY2" fmla="*/ 89941 h 89941"/>
              <a:gd name="connsiteX0" fmla="*/ 0 w 3867463"/>
              <a:gd name="connsiteY0" fmla="*/ 0 h 89941"/>
              <a:gd name="connsiteX1" fmla="*/ 2713220 w 3867463"/>
              <a:gd name="connsiteY1" fmla="*/ 44971 h 89941"/>
              <a:gd name="connsiteX2" fmla="*/ 3867463 w 3867463"/>
              <a:gd name="connsiteY2" fmla="*/ 89941 h 89941"/>
              <a:gd name="connsiteX0" fmla="*/ 0 w 3867463"/>
              <a:gd name="connsiteY0" fmla="*/ 0 h 89941"/>
              <a:gd name="connsiteX1" fmla="*/ 2713220 w 3867463"/>
              <a:gd name="connsiteY1" fmla="*/ 44971 h 89941"/>
              <a:gd name="connsiteX2" fmla="*/ 3867463 w 3867463"/>
              <a:gd name="connsiteY2" fmla="*/ 89941 h 89941"/>
              <a:gd name="connsiteX0" fmla="*/ 0 w 3867463"/>
              <a:gd name="connsiteY0" fmla="*/ 2127 h 92068"/>
              <a:gd name="connsiteX1" fmla="*/ 2713220 w 3867463"/>
              <a:gd name="connsiteY1" fmla="*/ 47098 h 92068"/>
              <a:gd name="connsiteX2" fmla="*/ 3867463 w 3867463"/>
              <a:gd name="connsiteY2" fmla="*/ 92068 h 92068"/>
              <a:gd name="connsiteX0" fmla="*/ 0 w 3867463"/>
              <a:gd name="connsiteY0" fmla="*/ 2127 h 92068"/>
              <a:gd name="connsiteX1" fmla="*/ 2713220 w 3867463"/>
              <a:gd name="connsiteY1" fmla="*/ 47098 h 92068"/>
              <a:gd name="connsiteX2" fmla="*/ 3867463 w 3867463"/>
              <a:gd name="connsiteY2" fmla="*/ 92068 h 92068"/>
              <a:gd name="connsiteX0" fmla="*/ 0 w 3867463"/>
              <a:gd name="connsiteY0" fmla="*/ 2127 h 115717"/>
              <a:gd name="connsiteX1" fmla="*/ 2713220 w 3867463"/>
              <a:gd name="connsiteY1" fmla="*/ 47098 h 115717"/>
              <a:gd name="connsiteX2" fmla="*/ 3867463 w 3867463"/>
              <a:gd name="connsiteY2" fmla="*/ 115717 h 115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67463" h="115717">
                <a:moveTo>
                  <a:pt x="0" y="2127"/>
                </a:moveTo>
                <a:cubicBezTo>
                  <a:pt x="914345" y="-6532"/>
                  <a:pt x="1818973" y="11788"/>
                  <a:pt x="2713220" y="47098"/>
                </a:cubicBezTo>
                <a:lnTo>
                  <a:pt x="3867463" y="115717"/>
                </a:lnTo>
              </a:path>
            </a:pathLst>
          </a:cu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76C3012D-BAB0-174E-9F0E-5F935E58F0D9}"/>
              </a:ext>
            </a:extLst>
          </p:cNvPr>
          <p:cNvSpPr/>
          <p:nvPr/>
        </p:nvSpPr>
        <p:spPr>
          <a:xfrm>
            <a:off x="762000" y="3048000"/>
            <a:ext cx="3962400" cy="556128"/>
          </a:xfrm>
          <a:custGeom>
            <a:avLst/>
            <a:gdLst>
              <a:gd name="connsiteX0" fmla="*/ 0 w 3867463"/>
              <a:gd name="connsiteY0" fmla="*/ 0 h 89941"/>
              <a:gd name="connsiteX1" fmla="*/ 2713220 w 3867463"/>
              <a:gd name="connsiteY1" fmla="*/ 44971 h 89941"/>
              <a:gd name="connsiteX2" fmla="*/ 3867463 w 3867463"/>
              <a:gd name="connsiteY2" fmla="*/ 89941 h 89941"/>
              <a:gd name="connsiteX0" fmla="*/ 0 w 3867463"/>
              <a:gd name="connsiteY0" fmla="*/ 0 h 89941"/>
              <a:gd name="connsiteX1" fmla="*/ 2713220 w 3867463"/>
              <a:gd name="connsiteY1" fmla="*/ 44971 h 89941"/>
              <a:gd name="connsiteX2" fmla="*/ 3867463 w 3867463"/>
              <a:gd name="connsiteY2" fmla="*/ 89941 h 89941"/>
              <a:gd name="connsiteX0" fmla="*/ 0 w 3867463"/>
              <a:gd name="connsiteY0" fmla="*/ 0 h 89941"/>
              <a:gd name="connsiteX1" fmla="*/ 2713220 w 3867463"/>
              <a:gd name="connsiteY1" fmla="*/ 44971 h 89941"/>
              <a:gd name="connsiteX2" fmla="*/ 3867463 w 3867463"/>
              <a:gd name="connsiteY2" fmla="*/ 89941 h 89941"/>
              <a:gd name="connsiteX0" fmla="*/ 0 w 3867463"/>
              <a:gd name="connsiteY0" fmla="*/ 2127 h 92068"/>
              <a:gd name="connsiteX1" fmla="*/ 2713220 w 3867463"/>
              <a:gd name="connsiteY1" fmla="*/ 47098 h 92068"/>
              <a:gd name="connsiteX2" fmla="*/ 3867463 w 3867463"/>
              <a:gd name="connsiteY2" fmla="*/ 92068 h 92068"/>
              <a:gd name="connsiteX0" fmla="*/ 0 w 3867463"/>
              <a:gd name="connsiteY0" fmla="*/ 2127 h 92068"/>
              <a:gd name="connsiteX1" fmla="*/ 2713220 w 3867463"/>
              <a:gd name="connsiteY1" fmla="*/ 47098 h 92068"/>
              <a:gd name="connsiteX2" fmla="*/ 3867463 w 3867463"/>
              <a:gd name="connsiteY2" fmla="*/ 92068 h 92068"/>
              <a:gd name="connsiteX0" fmla="*/ 0 w 3867463"/>
              <a:gd name="connsiteY0" fmla="*/ 2127 h 115717"/>
              <a:gd name="connsiteX1" fmla="*/ 2713220 w 3867463"/>
              <a:gd name="connsiteY1" fmla="*/ 47098 h 115717"/>
              <a:gd name="connsiteX2" fmla="*/ 3867463 w 3867463"/>
              <a:gd name="connsiteY2" fmla="*/ 115717 h 115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67463" h="115717">
                <a:moveTo>
                  <a:pt x="0" y="2127"/>
                </a:moveTo>
                <a:cubicBezTo>
                  <a:pt x="914345" y="-6532"/>
                  <a:pt x="1818973" y="11788"/>
                  <a:pt x="2713220" y="47098"/>
                </a:cubicBezTo>
                <a:lnTo>
                  <a:pt x="3867463" y="115717"/>
                </a:lnTo>
              </a:path>
            </a:pathLst>
          </a:cu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7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C814E-85E1-A94C-AB91-25444E5C0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Matter Bends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EB242-9132-1E4D-A34B-640E54752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Light travels the straightest possible path in curved space</a:t>
            </a:r>
          </a:p>
          <a:p>
            <a:r>
              <a:rPr lang="en-US" dirty="0"/>
              <a:t>That curvature is gravity</a:t>
            </a:r>
          </a:p>
        </p:txBody>
      </p:sp>
    </p:spTree>
    <p:extLst>
      <p:ext uri="{BB962C8B-B14F-4D97-AF65-F5344CB8AC3E}">
        <p14:creationId xmlns:p14="http://schemas.microsoft.com/office/powerpoint/2010/main" val="11641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B1F13-29A5-0643-B653-0E1D21306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Predictions of General Relativity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590E2-3785-EE4F-A999-81AC16EA5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Gravity bends the path of light</a:t>
            </a:r>
          </a:p>
          <a:p>
            <a:r>
              <a:rPr lang="en-US" dirty="0"/>
              <a:t>Gravity slows time</a:t>
            </a:r>
          </a:p>
          <a:p>
            <a:r>
              <a:rPr lang="en-US" dirty="0"/>
              <a:t>Gravity reddens light</a:t>
            </a:r>
          </a:p>
          <a:p>
            <a:pPr marL="0" indent="0">
              <a:buNone/>
            </a:pPr>
            <a:r>
              <a:rPr lang="en-US" sz="2800" i="1" dirty="0">
                <a:solidFill>
                  <a:schemeClr val="accent4"/>
                </a:solidFill>
              </a:rPr>
              <a:t>All of these have been verified experimentally!</a:t>
            </a:r>
          </a:p>
        </p:txBody>
      </p:sp>
    </p:spTree>
    <p:extLst>
      <p:ext uri="{BB962C8B-B14F-4D97-AF65-F5344CB8AC3E}">
        <p14:creationId xmlns:p14="http://schemas.microsoft.com/office/powerpoint/2010/main" val="166628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68B1E-3BEE-F84A-8AA6-B05FC1AC9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Eddington’s Eclipse Observation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4E5502-EED3-754B-A3C4-A68CCB1EE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0" y="1981200"/>
            <a:ext cx="5283200" cy="367030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5FFFEA-19A1-D54F-A5C3-4FCA7146CB1D}"/>
              </a:ext>
            </a:extLst>
          </p:cNvPr>
          <p:cNvSpPr txBox="1"/>
          <p:nvPr/>
        </p:nvSpPr>
        <p:spPr>
          <a:xfrm>
            <a:off x="1981200" y="5867400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Comins</a:t>
            </a:r>
            <a:r>
              <a:rPr lang="en-US" dirty="0"/>
              <a:t>, Fig 15.5</a:t>
            </a:r>
          </a:p>
        </p:txBody>
      </p:sp>
    </p:spTree>
    <p:extLst>
      <p:ext uri="{BB962C8B-B14F-4D97-AF65-F5344CB8AC3E}">
        <p14:creationId xmlns:p14="http://schemas.microsoft.com/office/powerpoint/2010/main" val="151030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7E26F-B158-CD4A-8EA5-9AA703BC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Pound’s and </a:t>
            </a:r>
            <a:r>
              <a:rPr lang="en-US" dirty="0" err="1"/>
              <a:t>Rebka’s</a:t>
            </a:r>
            <a:r>
              <a:rPr lang="en-US" dirty="0"/>
              <a:t> Shift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B6568-7E88-6946-9A47-677F89E2A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2517" y="4002414"/>
            <a:ext cx="3616959" cy="1600200"/>
          </a:xfrm>
        </p:spPr>
        <p:txBody>
          <a:bodyPr/>
          <a:lstStyle/>
          <a:p>
            <a:r>
              <a:rPr lang="en-US" sz="2400" dirty="0"/>
              <a:t>Shifts very small </a:t>
            </a:r>
          </a:p>
          <a:p>
            <a:pPr lvl="1"/>
            <a:r>
              <a:rPr lang="en-US" sz="2400" dirty="0"/>
              <a:t>but real</a:t>
            </a:r>
          </a:p>
          <a:p>
            <a:pPr lvl="1"/>
            <a:r>
              <a:rPr lang="en-US" sz="2400" dirty="0"/>
              <a:t>accord with GR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6F0BCE52-9162-4A45-B4F7-2BD6234729B0}"/>
              </a:ext>
            </a:extLst>
          </p:cNvPr>
          <p:cNvGrpSpPr/>
          <p:nvPr/>
        </p:nvGrpSpPr>
        <p:grpSpPr>
          <a:xfrm>
            <a:off x="1447800" y="1571171"/>
            <a:ext cx="1755324" cy="4648376"/>
            <a:chOff x="1447800" y="1571171"/>
            <a:chExt cx="1755324" cy="464837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E2D11E5-14B9-0F40-A298-B7AE160CB0FC}"/>
                </a:ext>
              </a:extLst>
            </p:cNvPr>
            <p:cNvGrpSpPr/>
            <p:nvPr/>
          </p:nvGrpSpPr>
          <p:grpSpPr>
            <a:xfrm>
              <a:off x="1447800" y="5850215"/>
              <a:ext cx="1755324" cy="369332"/>
              <a:chOff x="3124200" y="5850215"/>
              <a:chExt cx="1755324" cy="369332"/>
            </a:xfrm>
          </p:grpSpPr>
          <p:sp>
            <p:nvSpPr>
              <p:cNvPr id="5" name="Sun 4">
                <a:extLst>
                  <a:ext uri="{FF2B5EF4-FFF2-40B4-BE49-F238E27FC236}">
                    <a16:creationId xmlns:a16="http://schemas.microsoft.com/office/drawing/2014/main" id="{59B58A9F-41E9-5D4D-AAEE-811BDF0AA762}"/>
                  </a:ext>
                </a:extLst>
              </p:cNvPr>
              <p:cNvSpPr/>
              <p:nvPr/>
            </p:nvSpPr>
            <p:spPr>
              <a:xfrm>
                <a:off x="3124200" y="5943600"/>
                <a:ext cx="609600" cy="182563"/>
              </a:xfrm>
              <a:prstGeom prst="sun">
                <a:avLst/>
              </a:prstGeom>
              <a:solidFill>
                <a:schemeClr val="accent3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156FF3-8E20-7D40-8401-4D1E9FC94C52}"/>
                  </a:ext>
                </a:extLst>
              </p:cNvPr>
              <p:cNvSpPr txBox="1"/>
              <p:nvPr/>
            </p:nvSpPr>
            <p:spPr>
              <a:xfrm>
                <a:off x="3810000" y="5850215"/>
                <a:ext cx="10695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Symbol" pitchFamily="2" charset="2"/>
                  </a:rPr>
                  <a:t>g</a:t>
                </a:r>
                <a:r>
                  <a:rPr lang="en-US" dirty="0"/>
                  <a:t> source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44E3DCC-FE21-9A44-AA77-40BFAA2C378F}"/>
                </a:ext>
              </a:extLst>
            </p:cNvPr>
            <p:cNvGrpSpPr/>
            <p:nvPr/>
          </p:nvGrpSpPr>
          <p:grpSpPr>
            <a:xfrm>
              <a:off x="1447800" y="1571171"/>
              <a:ext cx="1675994" cy="369332"/>
              <a:chOff x="3105559" y="1571171"/>
              <a:chExt cx="1675994" cy="369332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F99C404-0F3A-ED44-AD14-AB0D22055CCF}"/>
                  </a:ext>
                </a:extLst>
              </p:cNvPr>
              <p:cNvSpPr txBox="1"/>
              <p:nvPr/>
            </p:nvSpPr>
            <p:spPr>
              <a:xfrm>
                <a:off x="3763326" y="1571171"/>
                <a:ext cx="10182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detector</a:t>
                </a:r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6FED9318-8332-B94B-A4DF-D3BB60AA8A03}"/>
                  </a:ext>
                </a:extLst>
              </p:cNvPr>
              <p:cNvGrpSpPr/>
              <p:nvPr/>
            </p:nvGrpSpPr>
            <p:grpSpPr>
              <a:xfrm>
                <a:off x="3105559" y="1635786"/>
                <a:ext cx="624612" cy="240102"/>
                <a:chOff x="3124200" y="2057400"/>
                <a:chExt cx="624612" cy="621102"/>
              </a:xfrm>
            </p:grpSpPr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946FAD5C-EADE-8B49-8514-81C844086CB6}"/>
                    </a:ext>
                  </a:extLst>
                </p:cNvPr>
                <p:cNvSpPr/>
                <p:nvPr/>
              </p:nvSpPr>
              <p:spPr>
                <a:xfrm>
                  <a:off x="3124200" y="2057400"/>
                  <a:ext cx="609600" cy="609600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6D5D6E8D-6A77-6F47-A64E-B2BC601B725F}"/>
                    </a:ext>
                  </a:extLst>
                </p:cNvPr>
                <p:cNvGrpSpPr/>
                <p:nvPr/>
              </p:nvGrpSpPr>
              <p:grpSpPr>
                <a:xfrm>
                  <a:off x="3213474" y="2061982"/>
                  <a:ext cx="444126" cy="616520"/>
                  <a:chOff x="3213474" y="2061982"/>
                  <a:chExt cx="444126" cy="616520"/>
                </a:xfrm>
              </p:grpSpPr>
              <p:cxnSp>
                <p:nvCxnSpPr>
                  <p:cNvPr id="10" name="Straight Connector 9">
                    <a:extLst>
                      <a:ext uri="{FF2B5EF4-FFF2-40B4-BE49-F238E27FC236}">
                        <a16:creationId xmlns:a16="http://schemas.microsoft.com/office/drawing/2014/main" id="{2EB7F854-770E-B04E-A40C-ACA4805043C1}"/>
                      </a:ext>
                    </a:extLst>
                  </p:cNvPr>
                  <p:cNvCxnSpPr/>
                  <p:nvPr/>
                </p:nvCxnSpPr>
                <p:spPr>
                  <a:xfrm>
                    <a:off x="3213474" y="2150793"/>
                    <a:ext cx="0" cy="431052"/>
                  </a:xfrm>
                  <a:prstGeom prst="line">
                    <a:avLst/>
                  </a:prstGeom>
                  <a:ln w="1270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Straight Connector 10">
                    <a:extLst>
                      <a:ext uri="{FF2B5EF4-FFF2-40B4-BE49-F238E27FC236}">
                        <a16:creationId xmlns:a16="http://schemas.microsoft.com/office/drawing/2014/main" id="{0FA8378B-8A5C-9D4C-971F-CADE7A01A95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95852" y="2096219"/>
                    <a:ext cx="0" cy="524445"/>
                  </a:xfrm>
                  <a:prstGeom prst="line">
                    <a:avLst/>
                  </a:prstGeom>
                  <a:ln w="1270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Straight Connector 11">
                    <a:extLst>
                      <a:ext uri="{FF2B5EF4-FFF2-40B4-BE49-F238E27FC236}">
                        <a16:creationId xmlns:a16="http://schemas.microsoft.com/office/drawing/2014/main" id="{79754799-AA08-7A4A-8E85-8622CD96B5C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68202" y="2061982"/>
                    <a:ext cx="413" cy="616520"/>
                  </a:xfrm>
                  <a:prstGeom prst="line">
                    <a:avLst/>
                  </a:prstGeom>
                  <a:ln w="1270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Straight Connector 12">
                    <a:extLst>
                      <a:ext uri="{FF2B5EF4-FFF2-40B4-BE49-F238E27FC236}">
                        <a16:creationId xmlns:a16="http://schemas.microsoft.com/office/drawing/2014/main" id="{73B92668-8B6F-5F46-8051-15FF465F409B}"/>
                      </a:ext>
                    </a:extLst>
                  </p:cNvPr>
                  <p:cNvCxnSpPr/>
                  <p:nvPr/>
                </p:nvCxnSpPr>
                <p:spPr>
                  <a:xfrm>
                    <a:off x="3657600" y="2150793"/>
                    <a:ext cx="0" cy="431052"/>
                  </a:xfrm>
                  <a:prstGeom prst="line">
                    <a:avLst/>
                  </a:prstGeom>
                  <a:ln w="1270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Connector 13">
                    <a:extLst>
                      <a:ext uri="{FF2B5EF4-FFF2-40B4-BE49-F238E27FC236}">
                        <a16:creationId xmlns:a16="http://schemas.microsoft.com/office/drawing/2014/main" id="{3BAC2670-79B2-3149-A3DD-FAA7CD4C1577}"/>
                      </a:ext>
                    </a:extLst>
                  </p:cNvPr>
                  <p:cNvCxnSpPr>
                    <a:cxnSpLocks/>
                    <a:endCxn id="8" idx="4"/>
                  </p:cNvCxnSpPr>
                  <p:nvPr/>
                </p:nvCxnSpPr>
                <p:spPr>
                  <a:xfrm flipH="1">
                    <a:off x="3429000" y="2061982"/>
                    <a:ext cx="11552" cy="605018"/>
                  </a:xfrm>
                  <a:prstGeom prst="line">
                    <a:avLst/>
                  </a:prstGeom>
                  <a:ln w="1270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>
                    <a:extLst>
                      <a:ext uri="{FF2B5EF4-FFF2-40B4-BE49-F238E27FC236}">
                        <a16:creationId xmlns:a16="http://schemas.microsoft.com/office/drawing/2014/main" id="{028D92E8-13E1-1B4E-9D72-1655C54A227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12902" y="2070340"/>
                    <a:ext cx="0" cy="550324"/>
                  </a:xfrm>
                  <a:prstGeom prst="line">
                    <a:avLst/>
                  </a:prstGeom>
                  <a:ln w="1270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>
                    <a:extLst>
                      <a:ext uri="{FF2B5EF4-FFF2-40B4-BE49-F238E27FC236}">
                        <a16:creationId xmlns:a16="http://schemas.microsoft.com/office/drawing/2014/main" id="{68BE21C9-C700-BA46-B29D-8F47CD27D2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81400" y="2096219"/>
                    <a:ext cx="0" cy="570781"/>
                  </a:xfrm>
                  <a:prstGeom prst="line">
                    <a:avLst/>
                  </a:prstGeom>
                  <a:ln w="1270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8F2C5E11-5AA0-4341-9422-9FE40B0852F4}"/>
                    </a:ext>
                  </a:extLst>
                </p:cNvPr>
                <p:cNvGrpSpPr/>
                <p:nvPr/>
              </p:nvGrpSpPr>
              <p:grpSpPr>
                <a:xfrm rot="16200000">
                  <a:off x="3218489" y="2064596"/>
                  <a:ext cx="444126" cy="616520"/>
                  <a:chOff x="3213474" y="2061982"/>
                  <a:chExt cx="444126" cy="616520"/>
                </a:xfrm>
              </p:grpSpPr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81622138-14A6-8644-A67D-C06FC0662690}"/>
                      </a:ext>
                    </a:extLst>
                  </p:cNvPr>
                  <p:cNvCxnSpPr/>
                  <p:nvPr/>
                </p:nvCxnSpPr>
                <p:spPr>
                  <a:xfrm>
                    <a:off x="3213474" y="2150793"/>
                    <a:ext cx="0" cy="431052"/>
                  </a:xfrm>
                  <a:prstGeom prst="line">
                    <a:avLst/>
                  </a:prstGeom>
                  <a:ln w="1270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2683FB56-2A6C-7646-8B90-CFFDC297B7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95852" y="2096219"/>
                    <a:ext cx="0" cy="524445"/>
                  </a:xfrm>
                  <a:prstGeom prst="line">
                    <a:avLst/>
                  </a:prstGeom>
                  <a:ln w="1270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BC4446C8-0AA3-CC4D-B959-67D5ADAEA9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68202" y="2061982"/>
                    <a:ext cx="413" cy="616520"/>
                  </a:xfrm>
                  <a:prstGeom prst="line">
                    <a:avLst/>
                  </a:prstGeom>
                  <a:ln w="1270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9C62A8FF-18BA-0647-ACE6-DD8C261E862F}"/>
                      </a:ext>
                    </a:extLst>
                  </p:cNvPr>
                  <p:cNvCxnSpPr/>
                  <p:nvPr/>
                </p:nvCxnSpPr>
                <p:spPr>
                  <a:xfrm>
                    <a:off x="3657600" y="2150793"/>
                    <a:ext cx="0" cy="431052"/>
                  </a:xfrm>
                  <a:prstGeom prst="line">
                    <a:avLst/>
                  </a:prstGeom>
                  <a:ln w="1270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46B56DAD-C09A-0147-BE1A-C3BDEBEB178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429000" y="2061982"/>
                    <a:ext cx="11552" cy="605018"/>
                  </a:xfrm>
                  <a:prstGeom prst="line">
                    <a:avLst/>
                  </a:prstGeom>
                  <a:ln w="1270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EFD7FE4C-2D7A-E043-8EE6-25C463222E8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12902" y="2070340"/>
                    <a:ext cx="0" cy="550324"/>
                  </a:xfrm>
                  <a:prstGeom prst="line">
                    <a:avLst/>
                  </a:prstGeom>
                  <a:ln w="1270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E16E8807-6B04-6848-A39C-0110CEED9CC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81400" y="2096219"/>
                    <a:ext cx="0" cy="570781"/>
                  </a:xfrm>
                  <a:prstGeom prst="line">
                    <a:avLst/>
                  </a:prstGeom>
                  <a:ln w="1270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B71439D-B968-FC49-BEA5-1A2FA2F40A62}"/>
              </a:ext>
            </a:extLst>
          </p:cNvPr>
          <p:cNvGrpSpPr/>
          <p:nvPr/>
        </p:nvGrpSpPr>
        <p:grpSpPr>
          <a:xfrm>
            <a:off x="6169476" y="1598936"/>
            <a:ext cx="1755324" cy="4609725"/>
            <a:chOff x="6169476" y="1598936"/>
            <a:chExt cx="1755324" cy="460972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62D35DE-9302-1C48-BE9B-6780FFA68429}"/>
                </a:ext>
              </a:extLst>
            </p:cNvPr>
            <p:cNvGrpSpPr/>
            <p:nvPr/>
          </p:nvGrpSpPr>
          <p:grpSpPr>
            <a:xfrm>
              <a:off x="6169476" y="1598936"/>
              <a:ext cx="1755324" cy="369332"/>
              <a:chOff x="3124200" y="5850215"/>
              <a:chExt cx="1755324" cy="369332"/>
            </a:xfrm>
          </p:grpSpPr>
          <p:sp>
            <p:nvSpPr>
              <p:cNvPr id="43" name="Sun 42">
                <a:extLst>
                  <a:ext uri="{FF2B5EF4-FFF2-40B4-BE49-F238E27FC236}">
                    <a16:creationId xmlns:a16="http://schemas.microsoft.com/office/drawing/2014/main" id="{5D66EACD-5C75-2949-8243-8E9B8EFCEE56}"/>
                  </a:ext>
                </a:extLst>
              </p:cNvPr>
              <p:cNvSpPr/>
              <p:nvPr/>
            </p:nvSpPr>
            <p:spPr>
              <a:xfrm>
                <a:off x="3124200" y="5943600"/>
                <a:ext cx="609600" cy="182563"/>
              </a:xfrm>
              <a:prstGeom prst="sun">
                <a:avLst/>
              </a:prstGeom>
              <a:solidFill>
                <a:schemeClr val="accent3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5957A35-9137-8F46-867B-9BB9F713EEDF}"/>
                  </a:ext>
                </a:extLst>
              </p:cNvPr>
              <p:cNvSpPr txBox="1"/>
              <p:nvPr/>
            </p:nvSpPr>
            <p:spPr>
              <a:xfrm>
                <a:off x="3810000" y="5850215"/>
                <a:ext cx="10695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Symbol" pitchFamily="2" charset="2"/>
                  </a:rPr>
                  <a:t>g</a:t>
                </a:r>
                <a:r>
                  <a:rPr lang="en-US" dirty="0"/>
                  <a:t> source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5342171-9F58-E444-8B86-07929CBF2A17}"/>
                </a:ext>
              </a:extLst>
            </p:cNvPr>
            <p:cNvGrpSpPr/>
            <p:nvPr/>
          </p:nvGrpSpPr>
          <p:grpSpPr>
            <a:xfrm>
              <a:off x="6169476" y="5839329"/>
              <a:ext cx="1675994" cy="369332"/>
              <a:chOff x="3105559" y="1571171"/>
              <a:chExt cx="1675994" cy="369332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D44A1A9-CE51-4245-B41F-492FA1060A6A}"/>
                  </a:ext>
                </a:extLst>
              </p:cNvPr>
              <p:cNvSpPr txBox="1"/>
              <p:nvPr/>
            </p:nvSpPr>
            <p:spPr>
              <a:xfrm>
                <a:off x="3763326" y="1571171"/>
                <a:ext cx="10182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detector</a:t>
                </a: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FFB89139-4E0F-D242-92D2-B120C3A40901}"/>
                  </a:ext>
                </a:extLst>
              </p:cNvPr>
              <p:cNvGrpSpPr/>
              <p:nvPr/>
            </p:nvGrpSpPr>
            <p:grpSpPr>
              <a:xfrm>
                <a:off x="3105559" y="1635786"/>
                <a:ext cx="624612" cy="240102"/>
                <a:chOff x="3124200" y="2057400"/>
                <a:chExt cx="624612" cy="621102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68D7CC95-DA5A-7E4D-AD33-52FB85BB87CA}"/>
                    </a:ext>
                  </a:extLst>
                </p:cNvPr>
                <p:cNvSpPr/>
                <p:nvPr/>
              </p:nvSpPr>
              <p:spPr>
                <a:xfrm>
                  <a:off x="3124200" y="2057400"/>
                  <a:ext cx="609600" cy="609600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16DE40D9-339E-A542-A3AD-16F14C050262}"/>
                    </a:ext>
                  </a:extLst>
                </p:cNvPr>
                <p:cNvGrpSpPr/>
                <p:nvPr/>
              </p:nvGrpSpPr>
              <p:grpSpPr>
                <a:xfrm>
                  <a:off x="3213474" y="2061982"/>
                  <a:ext cx="444126" cy="616520"/>
                  <a:chOff x="3213474" y="2061982"/>
                  <a:chExt cx="444126" cy="616520"/>
                </a:xfrm>
              </p:grpSpPr>
              <p:cxnSp>
                <p:nvCxnSpPr>
                  <p:cNvPr id="58" name="Straight Connector 57">
                    <a:extLst>
                      <a:ext uri="{FF2B5EF4-FFF2-40B4-BE49-F238E27FC236}">
                        <a16:creationId xmlns:a16="http://schemas.microsoft.com/office/drawing/2014/main" id="{4771B73D-D31A-324B-A57E-CBE20348C835}"/>
                      </a:ext>
                    </a:extLst>
                  </p:cNvPr>
                  <p:cNvCxnSpPr/>
                  <p:nvPr/>
                </p:nvCxnSpPr>
                <p:spPr>
                  <a:xfrm>
                    <a:off x="3213474" y="2150793"/>
                    <a:ext cx="0" cy="431052"/>
                  </a:xfrm>
                  <a:prstGeom prst="line">
                    <a:avLst/>
                  </a:prstGeom>
                  <a:ln w="1270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2C7303CB-002C-DE4D-AC31-D800E44DE9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95852" y="2096219"/>
                    <a:ext cx="0" cy="524445"/>
                  </a:xfrm>
                  <a:prstGeom prst="line">
                    <a:avLst/>
                  </a:prstGeom>
                  <a:ln w="1270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91F25382-99B1-5E47-848C-4EF2B73E72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68202" y="2061982"/>
                    <a:ext cx="413" cy="616520"/>
                  </a:xfrm>
                  <a:prstGeom prst="line">
                    <a:avLst/>
                  </a:prstGeom>
                  <a:ln w="1270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277ECF3E-878D-C847-B578-59FB2C9CB46E}"/>
                      </a:ext>
                    </a:extLst>
                  </p:cNvPr>
                  <p:cNvCxnSpPr/>
                  <p:nvPr/>
                </p:nvCxnSpPr>
                <p:spPr>
                  <a:xfrm>
                    <a:off x="3657600" y="2150793"/>
                    <a:ext cx="0" cy="431052"/>
                  </a:xfrm>
                  <a:prstGeom prst="line">
                    <a:avLst/>
                  </a:prstGeom>
                  <a:ln w="1270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>
                    <a:extLst>
                      <a:ext uri="{FF2B5EF4-FFF2-40B4-BE49-F238E27FC236}">
                        <a16:creationId xmlns:a16="http://schemas.microsoft.com/office/drawing/2014/main" id="{454DCBAB-AB78-4B4B-B571-33AEB5167925}"/>
                      </a:ext>
                    </a:extLst>
                  </p:cNvPr>
                  <p:cNvCxnSpPr>
                    <a:cxnSpLocks/>
                    <a:endCxn id="48" idx="4"/>
                  </p:cNvCxnSpPr>
                  <p:nvPr/>
                </p:nvCxnSpPr>
                <p:spPr>
                  <a:xfrm flipH="1">
                    <a:off x="3429000" y="2061982"/>
                    <a:ext cx="11552" cy="605018"/>
                  </a:xfrm>
                  <a:prstGeom prst="line">
                    <a:avLst/>
                  </a:prstGeom>
                  <a:ln w="1270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62">
                    <a:extLst>
                      <a:ext uri="{FF2B5EF4-FFF2-40B4-BE49-F238E27FC236}">
                        <a16:creationId xmlns:a16="http://schemas.microsoft.com/office/drawing/2014/main" id="{E0A9F8B7-E5F8-2045-8792-61CE16FDF3D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12902" y="2070340"/>
                    <a:ext cx="0" cy="550324"/>
                  </a:xfrm>
                  <a:prstGeom prst="line">
                    <a:avLst/>
                  </a:prstGeom>
                  <a:ln w="1270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63">
                    <a:extLst>
                      <a:ext uri="{FF2B5EF4-FFF2-40B4-BE49-F238E27FC236}">
                        <a16:creationId xmlns:a16="http://schemas.microsoft.com/office/drawing/2014/main" id="{34BAAA9A-D642-6E41-929D-7276F156EA3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81400" y="2096219"/>
                    <a:ext cx="0" cy="570781"/>
                  </a:xfrm>
                  <a:prstGeom prst="line">
                    <a:avLst/>
                  </a:prstGeom>
                  <a:ln w="1270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59A01308-B377-F04D-B05B-64944C8A3C63}"/>
                    </a:ext>
                  </a:extLst>
                </p:cNvPr>
                <p:cNvGrpSpPr/>
                <p:nvPr/>
              </p:nvGrpSpPr>
              <p:grpSpPr>
                <a:xfrm rot="16200000">
                  <a:off x="3218489" y="2064596"/>
                  <a:ext cx="444126" cy="616520"/>
                  <a:chOff x="3213474" y="2061982"/>
                  <a:chExt cx="444126" cy="616520"/>
                </a:xfrm>
              </p:grpSpPr>
              <p:cxnSp>
                <p:nvCxnSpPr>
                  <p:cNvPr id="51" name="Straight Connector 50">
                    <a:extLst>
                      <a:ext uri="{FF2B5EF4-FFF2-40B4-BE49-F238E27FC236}">
                        <a16:creationId xmlns:a16="http://schemas.microsoft.com/office/drawing/2014/main" id="{9920380E-17D8-7B48-A90C-CD36AD880570}"/>
                      </a:ext>
                    </a:extLst>
                  </p:cNvPr>
                  <p:cNvCxnSpPr/>
                  <p:nvPr/>
                </p:nvCxnSpPr>
                <p:spPr>
                  <a:xfrm>
                    <a:off x="3213474" y="2150793"/>
                    <a:ext cx="0" cy="431052"/>
                  </a:xfrm>
                  <a:prstGeom prst="line">
                    <a:avLst/>
                  </a:prstGeom>
                  <a:ln w="1270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>
                    <a:extLst>
                      <a:ext uri="{FF2B5EF4-FFF2-40B4-BE49-F238E27FC236}">
                        <a16:creationId xmlns:a16="http://schemas.microsoft.com/office/drawing/2014/main" id="{7DA870E7-6BB8-E746-9984-564444282C3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95852" y="2096219"/>
                    <a:ext cx="0" cy="524445"/>
                  </a:xfrm>
                  <a:prstGeom prst="line">
                    <a:avLst/>
                  </a:prstGeom>
                  <a:ln w="1270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>
                    <a:extLst>
                      <a:ext uri="{FF2B5EF4-FFF2-40B4-BE49-F238E27FC236}">
                        <a16:creationId xmlns:a16="http://schemas.microsoft.com/office/drawing/2014/main" id="{26FA810D-48D4-154A-AB76-6F33F36B45B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68202" y="2061982"/>
                    <a:ext cx="413" cy="616520"/>
                  </a:xfrm>
                  <a:prstGeom prst="line">
                    <a:avLst/>
                  </a:prstGeom>
                  <a:ln w="1270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>
                    <a:extLst>
                      <a:ext uri="{FF2B5EF4-FFF2-40B4-BE49-F238E27FC236}">
                        <a16:creationId xmlns:a16="http://schemas.microsoft.com/office/drawing/2014/main" id="{43EC3369-FDC0-BB48-BFAE-BEEF0DDF14BA}"/>
                      </a:ext>
                    </a:extLst>
                  </p:cNvPr>
                  <p:cNvCxnSpPr/>
                  <p:nvPr/>
                </p:nvCxnSpPr>
                <p:spPr>
                  <a:xfrm>
                    <a:off x="3657600" y="2150793"/>
                    <a:ext cx="0" cy="431052"/>
                  </a:xfrm>
                  <a:prstGeom prst="line">
                    <a:avLst/>
                  </a:prstGeom>
                  <a:ln w="1270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>
                    <a:extLst>
                      <a:ext uri="{FF2B5EF4-FFF2-40B4-BE49-F238E27FC236}">
                        <a16:creationId xmlns:a16="http://schemas.microsoft.com/office/drawing/2014/main" id="{7700269A-00BA-8E46-BCF8-7D01A8CDBC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429000" y="2061982"/>
                    <a:ext cx="11552" cy="605018"/>
                  </a:xfrm>
                  <a:prstGeom prst="line">
                    <a:avLst/>
                  </a:prstGeom>
                  <a:ln w="1270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Connector 55">
                    <a:extLst>
                      <a:ext uri="{FF2B5EF4-FFF2-40B4-BE49-F238E27FC236}">
                        <a16:creationId xmlns:a16="http://schemas.microsoft.com/office/drawing/2014/main" id="{B34327A0-F7BF-464A-9782-1D5B85F2B7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12902" y="2070340"/>
                    <a:ext cx="0" cy="550324"/>
                  </a:xfrm>
                  <a:prstGeom prst="line">
                    <a:avLst/>
                  </a:prstGeom>
                  <a:ln w="1270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Connector 56">
                    <a:extLst>
                      <a:ext uri="{FF2B5EF4-FFF2-40B4-BE49-F238E27FC236}">
                        <a16:creationId xmlns:a16="http://schemas.microsoft.com/office/drawing/2014/main" id="{CA0B34FD-4B8D-9C4A-A4AC-DA3F926D42C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81400" y="2096219"/>
                    <a:ext cx="0" cy="570781"/>
                  </a:xfrm>
                  <a:prstGeom prst="line">
                    <a:avLst/>
                  </a:prstGeom>
                  <a:ln w="1270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82" name="Freeform 81">
            <a:extLst>
              <a:ext uri="{FF2B5EF4-FFF2-40B4-BE49-F238E27FC236}">
                <a16:creationId xmlns:a16="http://schemas.microsoft.com/office/drawing/2014/main" id="{92168C5B-2C93-8340-B814-1B5E700D9F00}"/>
              </a:ext>
            </a:extLst>
          </p:cNvPr>
          <p:cNvSpPr/>
          <p:nvPr/>
        </p:nvSpPr>
        <p:spPr>
          <a:xfrm>
            <a:off x="1618841" y="2002970"/>
            <a:ext cx="449962" cy="3876473"/>
          </a:xfrm>
          <a:custGeom>
            <a:avLst/>
            <a:gdLst>
              <a:gd name="connsiteX0" fmla="*/ 14524 w 449962"/>
              <a:gd name="connsiteY0" fmla="*/ 3730172 h 3730172"/>
              <a:gd name="connsiteX1" fmla="*/ 435438 w 449962"/>
              <a:gd name="connsiteY1" fmla="*/ 3381829 h 3730172"/>
              <a:gd name="connsiteX2" fmla="*/ 10 w 449962"/>
              <a:gd name="connsiteY2" fmla="*/ 3004458 h 3730172"/>
              <a:gd name="connsiteX3" fmla="*/ 435438 w 449962"/>
              <a:gd name="connsiteY3" fmla="*/ 2627086 h 3730172"/>
              <a:gd name="connsiteX4" fmla="*/ 14524 w 449962"/>
              <a:gd name="connsiteY4" fmla="*/ 2235200 h 3730172"/>
              <a:gd name="connsiteX5" fmla="*/ 449953 w 449962"/>
              <a:gd name="connsiteY5" fmla="*/ 1857829 h 3730172"/>
              <a:gd name="connsiteX6" fmla="*/ 14524 w 449962"/>
              <a:gd name="connsiteY6" fmla="*/ 1480458 h 3730172"/>
              <a:gd name="connsiteX7" fmla="*/ 449953 w 449962"/>
              <a:gd name="connsiteY7" fmla="*/ 1088572 h 3730172"/>
              <a:gd name="connsiteX8" fmla="*/ 10 w 449962"/>
              <a:gd name="connsiteY8" fmla="*/ 711200 h 3730172"/>
              <a:gd name="connsiteX9" fmla="*/ 435438 w 449962"/>
              <a:gd name="connsiteY9" fmla="*/ 319315 h 3730172"/>
              <a:gd name="connsiteX10" fmla="*/ 14524 w 449962"/>
              <a:gd name="connsiteY10" fmla="*/ 0 h 373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9962" h="3730172">
                <a:moveTo>
                  <a:pt x="14524" y="3730172"/>
                </a:moveTo>
                <a:cubicBezTo>
                  <a:pt x="226190" y="3616476"/>
                  <a:pt x="437857" y="3502781"/>
                  <a:pt x="435438" y="3381829"/>
                </a:cubicBezTo>
                <a:cubicBezTo>
                  <a:pt x="433019" y="3260877"/>
                  <a:pt x="10" y="3130248"/>
                  <a:pt x="10" y="3004458"/>
                </a:cubicBezTo>
                <a:cubicBezTo>
                  <a:pt x="10" y="2878668"/>
                  <a:pt x="433019" y="2755296"/>
                  <a:pt x="435438" y="2627086"/>
                </a:cubicBezTo>
                <a:cubicBezTo>
                  <a:pt x="437857" y="2498876"/>
                  <a:pt x="12105" y="2363409"/>
                  <a:pt x="14524" y="2235200"/>
                </a:cubicBezTo>
                <a:cubicBezTo>
                  <a:pt x="16943" y="2106991"/>
                  <a:pt x="449953" y="1983619"/>
                  <a:pt x="449953" y="1857829"/>
                </a:cubicBezTo>
                <a:cubicBezTo>
                  <a:pt x="449953" y="1732039"/>
                  <a:pt x="14524" y="1608667"/>
                  <a:pt x="14524" y="1480458"/>
                </a:cubicBezTo>
                <a:cubicBezTo>
                  <a:pt x="14524" y="1352249"/>
                  <a:pt x="452372" y="1216782"/>
                  <a:pt x="449953" y="1088572"/>
                </a:cubicBezTo>
                <a:cubicBezTo>
                  <a:pt x="447534" y="960362"/>
                  <a:pt x="2429" y="839409"/>
                  <a:pt x="10" y="711200"/>
                </a:cubicBezTo>
                <a:cubicBezTo>
                  <a:pt x="-2409" y="582991"/>
                  <a:pt x="433019" y="437848"/>
                  <a:pt x="435438" y="319315"/>
                </a:cubicBezTo>
                <a:cubicBezTo>
                  <a:pt x="437857" y="200782"/>
                  <a:pt x="226190" y="100391"/>
                  <a:pt x="14524" y="0"/>
                </a:cubicBezTo>
              </a:path>
            </a:pathLst>
          </a:custGeom>
          <a:noFill/>
          <a:ln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Freeform 95">
            <a:extLst>
              <a:ext uri="{FF2B5EF4-FFF2-40B4-BE49-F238E27FC236}">
                <a16:creationId xmlns:a16="http://schemas.microsoft.com/office/drawing/2014/main" id="{14567B45-5565-2740-BDDD-3728A9558143}"/>
              </a:ext>
            </a:extLst>
          </p:cNvPr>
          <p:cNvSpPr/>
          <p:nvPr/>
        </p:nvSpPr>
        <p:spPr>
          <a:xfrm flipV="1">
            <a:off x="6393930" y="2057108"/>
            <a:ext cx="449962" cy="3730172"/>
          </a:xfrm>
          <a:custGeom>
            <a:avLst/>
            <a:gdLst>
              <a:gd name="connsiteX0" fmla="*/ 14524 w 449962"/>
              <a:gd name="connsiteY0" fmla="*/ 3730172 h 3730172"/>
              <a:gd name="connsiteX1" fmla="*/ 435438 w 449962"/>
              <a:gd name="connsiteY1" fmla="*/ 3381829 h 3730172"/>
              <a:gd name="connsiteX2" fmla="*/ 10 w 449962"/>
              <a:gd name="connsiteY2" fmla="*/ 3004458 h 3730172"/>
              <a:gd name="connsiteX3" fmla="*/ 435438 w 449962"/>
              <a:gd name="connsiteY3" fmla="*/ 2627086 h 3730172"/>
              <a:gd name="connsiteX4" fmla="*/ 14524 w 449962"/>
              <a:gd name="connsiteY4" fmla="*/ 2235200 h 3730172"/>
              <a:gd name="connsiteX5" fmla="*/ 449953 w 449962"/>
              <a:gd name="connsiteY5" fmla="*/ 1857829 h 3730172"/>
              <a:gd name="connsiteX6" fmla="*/ 14524 w 449962"/>
              <a:gd name="connsiteY6" fmla="*/ 1480458 h 3730172"/>
              <a:gd name="connsiteX7" fmla="*/ 449953 w 449962"/>
              <a:gd name="connsiteY7" fmla="*/ 1088572 h 3730172"/>
              <a:gd name="connsiteX8" fmla="*/ 10 w 449962"/>
              <a:gd name="connsiteY8" fmla="*/ 711200 h 3730172"/>
              <a:gd name="connsiteX9" fmla="*/ 435438 w 449962"/>
              <a:gd name="connsiteY9" fmla="*/ 319315 h 3730172"/>
              <a:gd name="connsiteX10" fmla="*/ 14524 w 449962"/>
              <a:gd name="connsiteY10" fmla="*/ 0 h 373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9962" h="3730172">
                <a:moveTo>
                  <a:pt x="14524" y="3730172"/>
                </a:moveTo>
                <a:cubicBezTo>
                  <a:pt x="226190" y="3616476"/>
                  <a:pt x="437857" y="3502781"/>
                  <a:pt x="435438" y="3381829"/>
                </a:cubicBezTo>
                <a:cubicBezTo>
                  <a:pt x="433019" y="3260877"/>
                  <a:pt x="10" y="3130248"/>
                  <a:pt x="10" y="3004458"/>
                </a:cubicBezTo>
                <a:cubicBezTo>
                  <a:pt x="10" y="2878668"/>
                  <a:pt x="433019" y="2755296"/>
                  <a:pt x="435438" y="2627086"/>
                </a:cubicBezTo>
                <a:cubicBezTo>
                  <a:pt x="437857" y="2498876"/>
                  <a:pt x="12105" y="2363409"/>
                  <a:pt x="14524" y="2235200"/>
                </a:cubicBezTo>
                <a:cubicBezTo>
                  <a:pt x="16943" y="2106991"/>
                  <a:pt x="449953" y="1983619"/>
                  <a:pt x="449953" y="1857829"/>
                </a:cubicBezTo>
                <a:cubicBezTo>
                  <a:pt x="449953" y="1732039"/>
                  <a:pt x="14524" y="1608667"/>
                  <a:pt x="14524" y="1480458"/>
                </a:cubicBezTo>
                <a:cubicBezTo>
                  <a:pt x="14524" y="1352249"/>
                  <a:pt x="452372" y="1216782"/>
                  <a:pt x="449953" y="1088572"/>
                </a:cubicBezTo>
                <a:cubicBezTo>
                  <a:pt x="447534" y="960362"/>
                  <a:pt x="2429" y="839409"/>
                  <a:pt x="10" y="711200"/>
                </a:cubicBezTo>
                <a:cubicBezTo>
                  <a:pt x="-2409" y="582991"/>
                  <a:pt x="433019" y="437848"/>
                  <a:pt x="435438" y="319315"/>
                </a:cubicBezTo>
                <a:cubicBezTo>
                  <a:pt x="437857" y="200782"/>
                  <a:pt x="226190" y="100391"/>
                  <a:pt x="14524" y="0"/>
                </a:cubicBezTo>
              </a:path>
            </a:pathLst>
          </a:custGeom>
          <a:noFill/>
          <a:ln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D542F97-260B-194C-9E9B-7D3F17B1C7EB}"/>
              </a:ext>
            </a:extLst>
          </p:cNvPr>
          <p:cNvSpPr txBox="1"/>
          <p:nvPr/>
        </p:nvSpPr>
        <p:spPr>
          <a:xfrm>
            <a:off x="2049816" y="1965061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red shift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E932C81-EC36-0747-9A9D-55F989E06F39}"/>
              </a:ext>
            </a:extLst>
          </p:cNvPr>
          <p:cNvSpPr txBox="1"/>
          <p:nvPr/>
        </p:nvSpPr>
        <p:spPr>
          <a:xfrm>
            <a:off x="6888548" y="541794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blue shift</a:t>
            </a:r>
          </a:p>
        </p:txBody>
      </p:sp>
    </p:spTree>
    <p:extLst>
      <p:ext uri="{BB962C8B-B14F-4D97-AF65-F5344CB8AC3E}">
        <p14:creationId xmlns:p14="http://schemas.microsoft.com/office/powerpoint/2010/main" val="57961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82" grpId="0" animBg="1"/>
      <p:bldP spid="96" grpId="0" animBg="1"/>
      <p:bldP spid="97" grpId="0"/>
      <p:bldP spid="9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FFCF7-F598-404F-9732-902AC2B2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Gravitational Redshift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B73423-93D0-C240-AC04-24ECB6CB7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219200"/>
            <a:ext cx="4852215" cy="5440362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FCFDF8-6537-5C4F-90D6-16BBDD619097}"/>
              </a:ext>
            </a:extLst>
          </p:cNvPr>
          <p:cNvSpPr txBox="1"/>
          <p:nvPr/>
        </p:nvSpPr>
        <p:spPr>
          <a:xfrm>
            <a:off x="6223815" y="6290230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Comins</a:t>
            </a:r>
            <a:r>
              <a:rPr lang="en-US" dirty="0"/>
              <a:t>, Fig. 15-6</a:t>
            </a:r>
          </a:p>
        </p:txBody>
      </p:sp>
    </p:spTree>
    <p:extLst>
      <p:ext uri="{BB962C8B-B14F-4D97-AF65-F5344CB8AC3E}">
        <p14:creationId xmlns:p14="http://schemas.microsoft.com/office/powerpoint/2010/main" val="416713678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Custom 25">
      <a:dk1>
        <a:srgbClr val="000066"/>
      </a:dk1>
      <a:lt1>
        <a:srgbClr val="FFFFFF"/>
      </a:lt1>
      <a:dk2>
        <a:srgbClr val="003366"/>
      </a:dk2>
      <a:lt2>
        <a:srgbClr val="808080"/>
      </a:lt2>
      <a:accent1>
        <a:srgbClr val="BBE0E3"/>
      </a:accent1>
      <a:accent2>
        <a:srgbClr val="0000FF"/>
      </a:accent2>
      <a:accent3>
        <a:srgbClr val="FF0000"/>
      </a:accent3>
      <a:accent4>
        <a:srgbClr val="006600"/>
      </a:accent4>
      <a:accent5>
        <a:srgbClr val="00CC00"/>
      </a:accent5>
      <a:accent6>
        <a:srgbClr val="800000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3366"/>
        </a:dk1>
        <a:lt1>
          <a:srgbClr val="FFFFFF"/>
        </a:lt1>
        <a:dk2>
          <a:srgbClr val="003366"/>
        </a:dk2>
        <a:lt2>
          <a:srgbClr val="808080"/>
        </a:lt2>
        <a:accent1>
          <a:srgbClr val="BBE0E3"/>
        </a:accent1>
        <a:accent2>
          <a:srgbClr val="3333FF"/>
        </a:accent2>
        <a:accent3>
          <a:srgbClr val="FFFFFF"/>
        </a:accent3>
        <a:accent4>
          <a:srgbClr val="002A56"/>
        </a:accent4>
        <a:accent5>
          <a:srgbClr val="DAEDEF"/>
        </a:accent5>
        <a:accent6>
          <a:srgbClr val="2D2DE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3499</TotalTime>
  <Words>604</Words>
  <Application>Microsoft Macintosh PowerPoint</Application>
  <PresentationFormat>On-screen Show (4:3)</PresentationFormat>
  <Paragraphs>136</Paragraphs>
  <Slides>35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ＭＳ Ｐゴシック</vt:lpstr>
      <vt:lpstr>Arial</vt:lpstr>
      <vt:lpstr>Calibri</vt:lpstr>
      <vt:lpstr>Cambria Math</vt:lpstr>
      <vt:lpstr>Symbol</vt:lpstr>
      <vt:lpstr>Default Design</vt:lpstr>
      <vt:lpstr>Black Holes</vt:lpstr>
      <vt:lpstr>How did the idea arise?</vt:lpstr>
      <vt:lpstr>What about Gravity?</vt:lpstr>
      <vt:lpstr>Gravity Can Bend Light</vt:lpstr>
      <vt:lpstr>Matter Bends Space</vt:lpstr>
      <vt:lpstr>Predictions of General Relativity</vt:lpstr>
      <vt:lpstr>Eddington’s Eclipse Observation</vt:lpstr>
      <vt:lpstr>Pound’s and Rebka’s Shift</vt:lpstr>
      <vt:lpstr>Gravitational Redshift</vt:lpstr>
      <vt:lpstr>Black Holes</vt:lpstr>
      <vt:lpstr>Collapse</vt:lpstr>
      <vt:lpstr>Schwarzschild Radius</vt:lpstr>
      <vt:lpstr>Preserved Properties of Matter</vt:lpstr>
      <vt:lpstr>Angular Momentum</vt:lpstr>
      <vt:lpstr>Observing Black Holes</vt:lpstr>
      <vt:lpstr>Observing a Black Hole</vt:lpstr>
      <vt:lpstr>Hubble Hunt: Lensing</vt:lpstr>
      <vt:lpstr>Cygnus X-1</vt:lpstr>
      <vt:lpstr>Cygnus X-1</vt:lpstr>
      <vt:lpstr>PowerPoint Presentation</vt:lpstr>
      <vt:lpstr>X-Ray Source</vt:lpstr>
      <vt:lpstr>Cygnus OB Association</vt:lpstr>
      <vt:lpstr>Progenitor Star</vt:lpstr>
      <vt:lpstr>M87</vt:lpstr>
      <vt:lpstr>M87</vt:lpstr>
      <vt:lpstr>M87 Jet</vt:lpstr>
      <vt:lpstr>M87 Jet</vt:lpstr>
      <vt:lpstr>M87 Nucleus</vt:lpstr>
      <vt:lpstr>M87’S supermassive black hole</vt:lpstr>
      <vt:lpstr>Milky Way Galaxy</vt:lpstr>
      <vt:lpstr>Sgr A*</vt:lpstr>
      <vt:lpstr>PowerPoint Presentation</vt:lpstr>
      <vt:lpstr>Milky Way’s black hole</vt:lpstr>
      <vt:lpstr>Intermediate-mass black holes?</vt:lpstr>
      <vt:lpstr>Hawking Radiation</vt:lpstr>
    </vt:vector>
  </TitlesOfParts>
  <Manager/>
  <Company>University of Wyoming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holes</dc:title>
  <dc:subject/>
  <dc:creator>Richard Barrans</dc:creator>
  <cp:keywords/>
  <dc:description/>
  <cp:lastModifiedBy>Richard Barrans</cp:lastModifiedBy>
  <cp:revision>236</cp:revision>
  <cp:lastPrinted>2025-04-13T15:02:03Z</cp:lastPrinted>
  <dcterms:created xsi:type="dcterms:W3CDTF">2003-08-04T19:23:16Z</dcterms:created>
  <dcterms:modified xsi:type="dcterms:W3CDTF">2025-04-13T15:03:05Z</dcterms:modified>
  <cp:category/>
</cp:coreProperties>
</file>