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61" r:id="rId2"/>
    <p:sldId id="262" r:id="rId3"/>
    <p:sldId id="266" r:id="rId4"/>
    <p:sldId id="263" r:id="rId5"/>
    <p:sldId id="264" r:id="rId6"/>
    <p:sldId id="268" r:id="rId7"/>
    <p:sldId id="267" r:id="rId8"/>
    <p:sldId id="265" r:id="rId9"/>
    <p:sldId id="288" r:id="rId10"/>
    <p:sldId id="269" r:id="rId11"/>
    <p:sldId id="270" r:id="rId12"/>
    <p:sldId id="271" r:id="rId13"/>
    <p:sldId id="272" r:id="rId14"/>
    <p:sldId id="273" r:id="rId15"/>
    <p:sldId id="275" r:id="rId16"/>
    <p:sldId id="276" r:id="rId17"/>
    <p:sldId id="278" r:id="rId18"/>
    <p:sldId id="277" r:id="rId19"/>
    <p:sldId id="279" r:id="rId20"/>
    <p:sldId id="280" r:id="rId21"/>
    <p:sldId id="281" r:id="rId22"/>
    <p:sldId id="282" r:id="rId23"/>
    <p:sldId id="283" r:id="rId24"/>
    <p:sldId id="284" r:id="rId25"/>
    <p:sldId id="285" r:id="rId26"/>
    <p:sldId id="286" r:id="rId27"/>
    <p:sldId id="287" r:id="rId28"/>
  </p:sldIdLst>
  <p:sldSz cx="9144000" cy="6858000" type="screen4x3"/>
  <p:notesSz cx="9236075" cy="7010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7" userDrawn="1">
          <p15:clr>
            <a:srgbClr val="A4A3A4"/>
          </p15:clr>
        </p15:guide>
        <p15:guide id="2" pos="29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3831"/>
    <p:restoredTop sz="93651" autoAdjust="0"/>
  </p:normalViewPr>
  <p:slideViewPr>
    <p:cSldViewPr>
      <p:cViewPr varScale="1">
        <p:scale>
          <a:sx n="46" d="100"/>
          <a:sy n="46" d="100"/>
        </p:scale>
        <p:origin x="66"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3248"/>
    </p:cViewPr>
  </p:sorterViewPr>
  <p:notesViewPr>
    <p:cSldViewPr>
      <p:cViewPr varScale="1">
        <p:scale>
          <a:sx n="97" d="100"/>
          <a:sy n="97" d="100"/>
        </p:scale>
        <p:origin x="2312" y="200"/>
      </p:cViewPr>
      <p:guideLst>
        <p:guide orient="horz" pos="2207"/>
        <p:guide pos="29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BA6A1A80-3C88-F94D-B758-F0F7058AF00E}"/>
              </a:ext>
            </a:extLst>
          </p:cNvPr>
          <p:cNvSpPr>
            <a:spLocks noGrp="1" noChangeArrowheads="1"/>
          </p:cNvSpPr>
          <p:nvPr>
            <p:ph type="hdr" sz="quarter"/>
          </p:nvPr>
        </p:nvSpPr>
        <p:spPr bwMode="auto">
          <a:xfrm>
            <a:off x="0" y="312032"/>
            <a:ext cx="4000830" cy="351629"/>
          </a:xfrm>
          <a:prstGeom prst="rect">
            <a:avLst/>
          </a:prstGeom>
          <a:noFill/>
          <a:ln w="9525">
            <a:noFill/>
            <a:miter lim="800000"/>
            <a:headEnd/>
            <a:tailEnd/>
          </a:ln>
          <a:effectLst/>
        </p:spPr>
        <p:txBody>
          <a:bodyPr vert="horz" wrap="square" lIns="92508" tIns="46254" rIns="92508" bIns="46254" numCol="1" anchor="t" anchorCtr="0" compatLnSpc="1">
            <a:prstTxWarp prst="textNoShape">
              <a:avLst/>
            </a:prstTxWarp>
          </a:bodyPr>
          <a:lstStyle>
            <a:lvl1pPr defTabSz="924565" eaLnBrk="1" hangingPunct="1">
              <a:defRPr sz="1200">
                <a:latin typeface="Arial" charset="0"/>
                <a:ea typeface="+mn-ea"/>
              </a:defRPr>
            </a:lvl1pPr>
          </a:lstStyle>
          <a:p>
            <a:pPr>
              <a:defRPr/>
            </a:pPr>
            <a:r>
              <a:rPr lang="en-US"/>
              <a:t>A1000 L28 Remnants</a:t>
            </a:r>
            <a:endParaRPr lang="en-US" dirty="0"/>
          </a:p>
        </p:txBody>
      </p:sp>
      <p:sp>
        <p:nvSpPr>
          <p:cNvPr id="109571" name="Rectangle 3">
            <a:extLst>
              <a:ext uri="{FF2B5EF4-FFF2-40B4-BE49-F238E27FC236}">
                <a16:creationId xmlns:a16="http://schemas.microsoft.com/office/drawing/2014/main" id="{DAF7FD79-07EF-904F-82E1-5213733CC51C}"/>
              </a:ext>
            </a:extLst>
          </p:cNvPr>
          <p:cNvSpPr>
            <a:spLocks noGrp="1" noChangeArrowheads="1"/>
          </p:cNvSpPr>
          <p:nvPr>
            <p:ph type="dt" sz="quarter" idx="1"/>
          </p:nvPr>
        </p:nvSpPr>
        <p:spPr bwMode="auto">
          <a:xfrm>
            <a:off x="5232097" y="0"/>
            <a:ext cx="4002404" cy="351629"/>
          </a:xfrm>
          <a:prstGeom prst="rect">
            <a:avLst/>
          </a:prstGeom>
          <a:noFill/>
          <a:ln w="9525">
            <a:noFill/>
            <a:miter lim="800000"/>
            <a:headEnd/>
            <a:tailEnd/>
          </a:ln>
          <a:effectLst/>
        </p:spPr>
        <p:txBody>
          <a:bodyPr vert="horz" wrap="square" lIns="92508" tIns="46254" rIns="92508" bIns="46254" numCol="1" anchor="t" anchorCtr="0" compatLnSpc="1">
            <a:prstTxWarp prst="textNoShape">
              <a:avLst/>
            </a:prstTxWarp>
          </a:bodyPr>
          <a:lstStyle>
            <a:lvl1pPr algn="r" defTabSz="924565" eaLnBrk="1" hangingPunct="1">
              <a:defRPr sz="1200">
                <a:latin typeface="Arial" charset="0"/>
                <a:ea typeface="+mn-ea"/>
              </a:defRPr>
            </a:lvl1pPr>
          </a:lstStyle>
          <a:p>
            <a:pPr>
              <a:defRPr/>
            </a:pPr>
            <a:endParaRPr lang="en-US"/>
          </a:p>
        </p:txBody>
      </p:sp>
      <p:sp>
        <p:nvSpPr>
          <p:cNvPr id="109572" name="Rectangle 4">
            <a:extLst>
              <a:ext uri="{FF2B5EF4-FFF2-40B4-BE49-F238E27FC236}">
                <a16:creationId xmlns:a16="http://schemas.microsoft.com/office/drawing/2014/main" id="{92CAED58-3117-FC4C-AD7C-0DB9B8225DFB}"/>
              </a:ext>
            </a:extLst>
          </p:cNvPr>
          <p:cNvSpPr>
            <a:spLocks noGrp="1" noChangeArrowheads="1"/>
          </p:cNvSpPr>
          <p:nvPr>
            <p:ph type="ftr" sz="quarter" idx="2"/>
          </p:nvPr>
        </p:nvSpPr>
        <p:spPr bwMode="auto">
          <a:xfrm>
            <a:off x="0" y="6657188"/>
            <a:ext cx="4000830" cy="351629"/>
          </a:xfrm>
          <a:prstGeom prst="rect">
            <a:avLst/>
          </a:prstGeom>
          <a:noFill/>
          <a:ln w="9525">
            <a:noFill/>
            <a:miter lim="800000"/>
            <a:headEnd/>
            <a:tailEnd/>
          </a:ln>
          <a:effectLst/>
        </p:spPr>
        <p:txBody>
          <a:bodyPr vert="horz" wrap="square" lIns="92508" tIns="46254" rIns="92508" bIns="46254" numCol="1" anchor="b" anchorCtr="0" compatLnSpc="1">
            <a:prstTxWarp prst="textNoShape">
              <a:avLst/>
            </a:prstTxWarp>
          </a:bodyPr>
          <a:lstStyle>
            <a:lvl1pPr defTabSz="924565" eaLnBrk="1" hangingPunct="1">
              <a:defRPr sz="1200">
                <a:latin typeface="Arial" charset="0"/>
                <a:ea typeface="+mn-ea"/>
              </a:defRPr>
            </a:lvl1pPr>
          </a:lstStyle>
          <a:p>
            <a:pPr>
              <a:defRPr/>
            </a:pPr>
            <a:endParaRPr lang="en-US"/>
          </a:p>
        </p:txBody>
      </p:sp>
      <p:sp>
        <p:nvSpPr>
          <p:cNvPr id="109573" name="Rectangle 5">
            <a:extLst>
              <a:ext uri="{FF2B5EF4-FFF2-40B4-BE49-F238E27FC236}">
                <a16:creationId xmlns:a16="http://schemas.microsoft.com/office/drawing/2014/main" id="{146EB007-85F2-5B46-A71C-6AA8A5E38614}"/>
              </a:ext>
            </a:extLst>
          </p:cNvPr>
          <p:cNvSpPr>
            <a:spLocks noGrp="1" noChangeArrowheads="1"/>
          </p:cNvSpPr>
          <p:nvPr>
            <p:ph type="sldNum" sz="quarter" idx="3"/>
          </p:nvPr>
        </p:nvSpPr>
        <p:spPr bwMode="auto">
          <a:xfrm>
            <a:off x="5232098" y="6546313"/>
            <a:ext cx="3844952" cy="351629"/>
          </a:xfrm>
          <a:prstGeom prst="rect">
            <a:avLst/>
          </a:prstGeom>
          <a:noFill/>
          <a:ln w="9525">
            <a:noFill/>
            <a:miter lim="800000"/>
            <a:headEnd/>
            <a:tailEnd/>
          </a:ln>
          <a:effectLst/>
        </p:spPr>
        <p:txBody>
          <a:bodyPr vert="horz" wrap="square" lIns="92508" tIns="46254" rIns="92508" bIns="46254" numCol="1" anchor="b" anchorCtr="0" compatLnSpc="1">
            <a:prstTxWarp prst="textNoShape">
              <a:avLst/>
            </a:prstTxWarp>
          </a:bodyPr>
          <a:lstStyle>
            <a:lvl1pPr algn="r" defTabSz="923394" eaLnBrk="1" hangingPunct="1">
              <a:defRPr sz="1200"/>
            </a:lvl1pPr>
          </a:lstStyle>
          <a:p>
            <a:pPr>
              <a:defRPr/>
            </a:pPr>
            <a:fld id="{99E198E8-1274-AE4E-83C7-C0FE8EEEC5CC}"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8495963-331D-D744-B2D3-EA8AE071E65D}"/>
              </a:ext>
            </a:extLst>
          </p:cNvPr>
          <p:cNvSpPr>
            <a:spLocks noGrp="1"/>
          </p:cNvSpPr>
          <p:nvPr>
            <p:ph type="hdr" sz="quarter"/>
          </p:nvPr>
        </p:nvSpPr>
        <p:spPr>
          <a:xfrm>
            <a:off x="1" y="188486"/>
            <a:ext cx="4002404" cy="351629"/>
          </a:xfrm>
          <a:prstGeom prst="rect">
            <a:avLst/>
          </a:prstGeom>
        </p:spPr>
        <p:txBody>
          <a:bodyPr vert="horz" lIns="91819" tIns="45910" rIns="91819" bIns="45910" rtlCol="0"/>
          <a:lstStyle>
            <a:lvl1pPr algn="l" eaLnBrk="1" hangingPunct="1">
              <a:defRPr sz="1200">
                <a:latin typeface="Arial" charset="0"/>
                <a:ea typeface="+mn-ea"/>
              </a:defRPr>
            </a:lvl1pPr>
          </a:lstStyle>
          <a:p>
            <a:pPr>
              <a:defRPr/>
            </a:pPr>
            <a:r>
              <a:rPr lang="en-US"/>
              <a:t>A1000 L28 Remnants</a:t>
            </a:r>
            <a:endParaRPr lang="en-US" dirty="0"/>
          </a:p>
        </p:txBody>
      </p:sp>
      <p:sp>
        <p:nvSpPr>
          <p:cNvPr id="3" name="Date Placeholder 2">
            <a:extLst>
              <a:ext uri="{FF2B5EF4-FFF2-40B4-BE49-F238E27FC236}">
                <a16:creationId xmlns:a16="http://schemas.microsoft.com/office/drawing/2014/main" id="{173DF97D-D50F-FA41-B4C7-64519922F4B3}"/>
              </a:ext>
            </a:extLst>
          </p:cNvPr>
          <p:cNvSpPr>
            <a:spLocks noGrp="1"/>
          </p:cNvSpPr>
          <p:nvPr>
            <p:ph type="dt" idx="1"/>
          </p:nvPr>
        </p:nvSpPr>
        <p:spPr>
          <a:xfrm>
            <a:off x="5232097" y="0"/>
            <a:ext cx="4002404" cy="351629"/>
          </a:xfrm>
          <a:prstGeom prst="rect">
            <a:avLst/>
          </a:prstGeom>
        </p:spPr>
        <p:txBody>
          <a:bodyPr vert="horz" wrap="square" lIns="91819" tIns="45910" rIns="91819" bIns="45910" numCol="1" anchor="t" anchorCtr="0" compatLnSpc="1">
            <a:prstTxWarp prst="textNoShape">
              <a:avLst/>
            </a:prstTxWarp>
          </a:bodyPr>
          <a:lstStyle>
            <a:lvl1pPr algn="r" eaLnBrk="1" hangingPunct="1">
              <a:defRPr sz="1200">
                <a:latin typeface="Arial" pitchFamily="34" charset="0"/>
              </a:defRPr>
            </a:lvl1pPr>
          </a:lstStyle>
          <a:p>
            <a:pPr>
              <a:defRPr/>
            </a:pPr>
            <a:fld id="{EA47F029-E024-AE4D-B9C1-272849DADF5B}" type="datetimeFigureOut">
              <a:rPr lang="en-US" altLang="en-US"/>
              <a:pPr>
                <a:defRPr/>
              </a:pPr>
              <a:t>3/23/2025</a:t>
            </a:fld>
            <a:endParaRPr lang="en-US" altLang="en-US"/>
          </a:p>
        </p:txBody>
      </p:sp>
      <p:sp>
        <p:nvSpPr>
          <p:cNvPr id="4" name="Slide Image Placeholder 3">
            <a:extLst>
              <a:ext uri="{FF2B5EF4-FFF2-40B4-BE49-F238E27FC236}">
                <a16:creationId xmlns:a16="http://schemas.microsoft.com/office/drawing/2014/main" id="{98F1795D-4FE4-0C40-9273-9D3840C3921D}"/>
              </a:ext>
            </a:extLst>
          </p:cNvPr>
          <p:cNvSpPr>
            <a:spLocks noGrp="1" noRot="1" noChangeAspect="1"/>
          </p:cNvSpPr>
          <p:nvPr>
            <p:ph type="sldImg" idx="2"/>
          </p:nvPr>
        </p:nvSpPr>
        <p:spPr>
          <a:xfrm>
            <a:off x="2865438" y="525463"/>
            <a:ext cx="3505200" cy="2628900"/>
          </a:xfrm>
          <a:prstGeom prst="rect">
            <a:avLst/>
          </a:prstGeom>
          <a:noFill/>
          <a:ln w="12700">
            <a:solidFill>
              <a:prstClr val="black"/>
            </a:solidFill>
          </a:ln>
        </p:spPr>
        <p:txBody>
          <a:bodyPr vert="horz" lIns="91819" tIns="45910" rIns="91819" bIns="45910" rtlCol="0" anchor="ctr"/>
          <a:lstStyle/>
          <a:p>
            <a:pPr lvl="0"/>
            <a:endParaRPr lang="en-US" noProof="0"/>
          </a:p>
        </p:txBody>
      </p:sp>
      <p:sp>
        <p:nvSpPr>
          <p:cNvPr id="5" name="Notes Placeholder 4">
            <a:extLst>
              <a:ext uri="{FF2B5EF4-FFF2-40B4-BE49-F238E27FC236}">
                <a16:creationId xmlns:a16="http://schemas.microsoft.com/office/drawing/2014/main" id="{2479BC8C-F26A-2547-B4A5-5B62490A7803}"/>
              </a:ext>
            </a:extLst>
          </p:cNvPr>
          <p:cNvSpPr>
            <a:spLocks noGrp="1"/>
          </p:cNvSpPr>
          <p:nvPr>
            <p:ph type="body" sz="quarter" idx="3"/>
          </p:nvPr>
        </p:nvSpPr>
        <p:spPr>
          <a:xfrm>
            <a:off x="924238" y="3329386"/>
            <a:ext cx="7387600" cy="3155155"/>
          </a:xfrm>
          <a:prstGeom prst="rect">
            <a:avLst/>
          </a:prstGeom>
        </p:spPr>
        <p:txBody>
          <a:bodyPr vert="horz" lIns="91819" tIns="45910" rIns="91819" bIns="4591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0C4E016-16E8-424F-B0BB-B25FB2B24CED}"/>
              </a:ext>
            </a:extLst>
          </p:cNvPr>
          <p:cNvSpPr>
            <a:spLocks noGrp="1"/>
          </p:cNvSpPr>
          <p:nvPr>
            <p:ph type="ftr" sz="quarter" idx="4"/>
          </p:nvPr>
        </p:nvSpPr>
        <p:spPr>
          <a:xfrm>
            <a:off x="1" y="6657188"/>
            <a:ext cx="4002404" cy="351629"/>
          </a:xfrm>
          <a:prstGeom prst="rect">
            <a:avLst/>
          </a:prstGeom>
        </p:spPr>
        <p:txBody>
          <a:bodyPr vert="horz" lIns="91819" tIns="45910" rIns="91819" bIns="45910" rtlCol="0" anchor="b"/>
          <a:lstStyle>
            <a:lvl1pPr algn="l" eaLnBrk="1" hangingPunct="1">
              <a:defRPr sz="1200">
                <a:latin typeface="Arial" charset="0"/>
                <a:ea typeface="+mn-ea"/>
              </a:defRPr>
            </a:lvl1pPr>
          </a:lstStyle>
          <a:p>
            <a:pPr>
              <a:defRPr/>
            </a:pPr>
            <a:endParaRPr lang="en-US"/>
          </a:p>
        </p:txBody>
      </p:sp>
      <p:sp>
        <p:nvSpPr>
          <p:cNvPr id="7" name="Slide Number Placeholder 6">
            <a:extLst>
              <a:ext uri="{FF2B5EF4-FFF2-40B4-BE49-F238E27FC236}">
                <a16:creationId xmlns:a16="http://schemas.microsoft.com/office/drawing/2014/main" id="{B93896DB-3EBE-8848-8D76-002CB33C43A4}"/>
              </a:ext>
            </a:extLst>
          </p:cNvPr>
          <p:cNvSpPr>
            <a:spLocks noGrp="1"/>
          </p:cNvSpPr>
          <p:nvPr>
            <p:ph type="sldNum" sz="quarter" idx="5"/>
          </p:nvPr>
        </p:nvSpPr>
        <p:spPr>
          <a:xfrm>
            <a:off x="5232097" y="6657188"/>
            <a:ext cx="4002404" cy="351629"/>
          </a:xfrm>
          <a:prstGeom prst="rect">
            <a:avLst/>
          </a:prstGeom>
        </p:spPr>
        <p:txBody>
          <a:bodyPr vert="horz" wrap="square" lIns="91819" tIns="45910" rIns="91819" bIns="45910" numCol="1" anchor="b" anchorCtr="0" compatLnSpc="1">
            <a:prstTxWarp prst="textNoShape">
              <a:avLst/>
            </a:prstTxWarp>
          </a:bodyPr>
          <a:lstStyle>
            <a:lvl1pPr algn="r" eaLnBrk="1" hangingPunct="1">
              <a:defRPr sz="1200"/>
            </a:lvl1pPr>
          </a:lstStyle>
          <a:p>
            <a:pPr>
              <a:defRPr/>
            </a:pPr>
            <a:fld id="{41CD55FC-F6E9-AD46-90CF-9254EF4A6FC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29BD79B-892D-F549-B370-32284019558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748DE56-8F57-0F4C-B2B6-8E31AD6F0D11}"/>
              </a:ext>
            </a:extLst>
          </p:cNvPr>
          <p:cNvSpPr>
            <a:spLocks noGrp="1" noChangeArrowheads="1"/>
          </p:cNvSpPr>
          <p:nvPr>
            <p:ph type="sldNum" sz="quarter" idx="12"/>
          </p:nvPr>
        </p:nvSpPr>
        <p:spPr>
          <a:ln/>
        </p:spPr>
        <p:txBody>
          <a:bodyPr/>
          <a:lstStyle>
            <a:lvl1pPr>
              <a:defRPr/>
            </a:lvl1pPr>
          </a:lstStyle>
          <a:p>
            <a:pPr>
              <a:defRPr/>
            </a:pPr>
            <a:fld id="{D76D1562-5D18-534B-9DE0-3F30B6659233}" type="slidenum">
              <a:rPr lang="en-US" altLang="en-US"/>
              <a:pPr>
                <a:defRPr/>
              </a:pPr>
              <a:t>‹#›</a:t>
            </a:fld>
            <a:endParaRPr lang="en-US" altLang="en-US"/>
          </a:p>
        </p:txBody>
      </p:sp>
    </p:spTree>
    <p:extLst>
      <p:ext uri="{BB962C8B-B14F-4D97-AF65-F5344CB8AC3E}">
        <p14:creationId xmlns:p14="http://schemas.microsoft.com/office/powerpoint/2010/main" val="3827645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3A49F05-F266-584D-AF42-76DEC7083F8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C1E94B0-3CA9-904D-B520-29DD6974E974}"/>
              </a:ext>
            </a:extLst>
          </p:cNvPr>
          <p:cNvSpPr>
            <a:spLocks noGrp="1" noChangeArrowheads="1"/>
          </p:cNvSpPr>
          <p:nvPr>
            <p:ph type="sldNum" sz="quarter" idx="12"/>
          </p:nvPr>
        </p:nvSpPr>
        <p:spPr>
          <a:ln/>
        </p:spPr>
        <p:txBody>
          <a:bodyPr/>
          <a:lstStyle>
            <a:lvl1pPr>
              <a:defRPr/>
            </a:lvl1pPr>
          </a:lstStyle>
          <a:p>
            <a:pPr>
              <a:defRPr/>
            </a:pPr>
            <a:fld id="{D1A4CC83-E323-A14E-B144-841E08185A3E}" type="slidenum">
              <a:rPr lang="en-US" altLang="en-US"/>
              <a:pPr>
                <a:defRPr/>
              </a:pPr>
              <a:t>‹#›</a:t>
            </a:fld>
            <a:endParaRPr lang="en-US" altLang="en-US"/>
          </a:p>
        </p:txBody>
      </p:sp>
    </p:spTree>
    <p:extLst>
      <p:ext uri="{BB962C8B-B14F-4D97-AF65-F5344CB8AC3E}">
        <p14:creationId xmlns:p14="http://schemas.microsoft.com/office/powerpoint/2010/main" val="3290586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B74CD5D-0D93-0F44-B6C8-FBF5A1D0813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30A5865-103A-1743-A364-F91C4CB5D886}"/>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2C3489A-A6A7-EE4C-AD6E-F8DB95DEBA85}"/>
              </a:ext>
            </a:extLst>
          </p:cNvPr>
          <p:cNvSpPr>
            <a:spLocks noGrp="1" noChangeArrowheads="1"/>
          </p:cNvSpPr>
          <p:nvPr>
            <p:ph type="sldNum" sz="quarter" idx="12"/>
          </p:nvPr>
        </p:nvSpPr>
        <p:spPr>
          <a:ln/>
        </p:spPr>
        <p:txBody>
          <a:bodyPr/>
          <a:lstStyle>
            <a:lvl1pPr>
              <a:defRPr/>
            </a:lvl1pPr>
          </a:lstStyle>
          <a:p>
            <a:pPr>
              <a:defRPr/>
            </a:pPr>
            <a:fld id="{22ED5CAF-801F-F741-98C0-716767C03827}" type="slidenum">
              <a:rPr lang="en-US" altLang="en-US"/>
              <a:pPr>
                <a:defRPr/>
              </a:pPr>
              <a:t>‹#›</a:t>
            </a:fld>
            <a:endParaRPr lang="en-US" altLang="en-US"/>
          </a:p>
        </p:txBody>
      </p:sp>
    </p:spTree>
    <p:extLst>
      <p:ext uri="{BB962C8B-B14F-4D97-AF65-F5344CB8AC3E}">
        <p14:creationId xmlns:p14="http://schemas.microsoft.com/office/powerpoint/2010/main" val="3104748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4216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541574E-C3F4-564F-97E5-09A5971D470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84ED3A8-16F2-F84E-A5F3-767A9D6D65B6}"/>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2C67A15-A463-024F-AB35-883CD588A81A}"/>
              </a:ext>
            </a:extLst>
          </p:cNvPr>
          <p:cNvSpPr>
            <a:spLocks noGrp="1" noChangeArrowheads="1"/>
          </p:cNvSpPr>
          <p:nvPr>
            <p:ph type="sldNum" sz="quarter" idx="12"/>
          </p:nvPr>
        </p:nvSpPr>
        <p:spPr>
          <a:ln/>
        </p:spPr>
        <p:txBody>
          <a:bodyPr/>
          <a:lstStyle>
            <a:lvl1pPr>
              <a:defRPr/>
            </a:lvl1pPr>
          </a:lstStyle>
          <a:p>
            <a:pPr>
              <a:defRPr/>
            </a:pPr>
            <a:fld id="{2A8C8A60-5EC2-4E4A-BBEE-B1906DA46A49}" type="slidenum">
              <a:rPr lang="en-US" altLang="en-US"/>
              <a:pPr>
                <a:defRPr/>
              </a:pPr>
              <a:t>‹#›</a:t>
            </a:fld>
            <a:endParaRPr lang="en-US" altLang="en-US"/>
          </a:p>
        </p:txBody>
      </p:sp>
    </p:spTree>
    <p:extLst>
      <p:ext uri="{BB962C8B-B14F-4D97-AF65-F5344CB8AC3E}">
        <p14:creationId xmlns:p14="http://schemas.microsoft.com/office/powerpoint/2010/main" val="107124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68F782A-C152-4549-A26F-DC820ABC669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ABE4AE73-39B9-E840-BA5F-1D8261596ACF}"/>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CC06635-5146-DA43-A891-D6BA5BD2A255}"/>
              </a:ext>
            </a:extLst>
          </p:cNvPr>
          <p:cNvSpPr>
            <a:spLocks noGrp="1" noChangeArrowheads="1"/>
          </p:cNvSpPr>
          <p:nvPr>
            <p:ph type="sldNum" sz="quarter" idx="12"/>
          </p:nvPr>
        </p:nvSpPr>
        <p:spPr>
          <a:ln/>
        </p:spPr>
        <p:txBody>
          <a:bodyPr/>
          <a:lstStyle>
            <a:lvl1pPr>
              <a:defRPr/>
            </a:lvl1pPr>
          </a:lstStyle>
          <a:p>
            <a:pPr>
              <a:defRPr/>
            </a:pPr>
            <a:fld id="{6698C345-A619-9E4E-B57A-7B2B03A28AE4}" type="slidenum">
              <a:rPr lang="en-US" altLang="en-US"/>
              <a:pPr>
                <a:defRPr/>
              </a:pPr>
              <a:t>‹#›</a:t>
            </a:fld>
            <a:endParaRPr lang="en-US" altLang="en-US"/>
          </a:p>
        </p:txBody>
      </p:sp>
    </p:spTree>
    <p:extLst>
      <p:ext uri="{BB962C8B-B14F-4D97-AF65-F5344CB8AC3E}">
        <p14:creationId xmlns:p14="http://schemas.microsoft.com/office/powerpoint/2010/main" val="1346995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DA39DC2-7935-D646-9F83-4156AEEB229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C221EF0-7819-9345-BE24-395200119AA6}"/>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A989A0C-CA98-734F-9D66-8AE47018A91F}"/>
              </a:ext>
            </a:extLst>
          </p:cNvPr>
          <p:cNvSpPr>
            <a:spLocks noGrp="1" noChangeArrowheads="1"/>
          </p:cNvSpPr>
          <p:nvPr>
            <p:ph type="sldNum" sz="quarter" idx="12"/>
          </p:nvPr>
        </p:nvSpPr>
        <p:spPr>
          <a:ln/>
        </p:spPr>
        <p:txBody>
          <a:bodyPr/>
          <a:lstStyle>
            <a:lvl1pPr>
              <a:defRPr/>
            </a:lvl1pPr>
          </a:lstStyle>
          <a:p>
            <a:pPr>
              <a:defRPr/>
            </a:pPr>
            <a:fld id="{538E3EB1-E203-4841-A1E9-20CF8562B79E}" type="slidenum">
              <a:rPr lang="en-US" altLang="en-US"/>
              <a:pPr>
                <a:defRPr/>
              </a:pPr>
              <a:t>‹#›</a:t>
            </a:fld>
            <a:endParaRPr lang="en-US" altLang="en-US"/>
          </a:p>
        </p:txBody>
      </p:sp>
    </p:spTree>
    <p:extLst>
      <p:ext uri="{BB962C8B-B14F-4D97-AF65-F5344CB8AC3E}">
        <p14:creationId xmlns:p14="http://schemas.microsoft.com/office/powerpoint/2010/main" val="120973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D642338-7D0D-584E-863C-982894F2BFB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6E07901-93A1-614C-AD13-0AE9A0A7C761}"/>
              </a:ext>
            </a:extLst>
          </p:cNvPr>
          <p:cNvSpPr>
            <a:spLocks noGrp="1" noChangeArrowheads="1"/>
          </p:cNvSpPr>
          <p:nvPr>
            <p:ph type="sldNum" sz="quarter" idx="12"/>
          </p:nvPr>
        </p:nvSpPr>
        <p:spPr>
          <a:ln/>
        </p:spPr>
        <p:txBody>
          <a:bodyPr/>
          <a:lstStyle>
            <a:lvl1pPr>
              <a:defRPr/>
            </a:lvl1pPr>
          </a:lstStyle>
          <a:p>
            <a:pPr>
              <a:defRPr/>
            </a:pPr>
            <a:fld id="{3B3621FA-0C91-E34C-9770-B6C2CF06EC39}" type="slidenum">
              <a:rPr lang="en-US" altLang="en-US"/>
              <a:pPr>
                <a:defRPr/>
              </a:pPr>
              <a:t>‹#›</a:t>
            </a:fld>
            <a:endParaRPr lang="en-US" altLang="en-US"/>
          </a:p>
        </p:txBody>
      </p:sp>
    </p:spTree>
    <p:extLst>
      <p:ext uri="{BB962C8B-B14F-4D97-AF65-F5344CB8AC3E}">
        <p14:creationId xmlns:p14="http://schemas.microsoft.com/office/powerpoint/2010/main" val="2036266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9106D55-7245-6045-B599-B3CA02E49CF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BAD8ADB-D263-D847-B7FF-D6102BCC4D3D}"/>
              </a:ext>
            </a:extLst>
          </p:cNvPr>
          <p:cNvSpPr>
            <a:spLocks noGrp="1" noChangeArrowheads="1"/>
          </p:cNvSpPr>
          <p:nvPr>
            <p:ph type="sldNum" sz="quarter" idx="12"/>
          </p:nvPr>
        </p:nvSpPr>
        <p:spPr>
          <a:ln/>
        </p:spPr>
        <p:txBody>
          <a:bodyPr/>
          <a:lstStyle>
            <a:lvl1pPr>
              <a:defRPr/>
            </a:lvl1pPr>
          </a:lstStyle>
          <a:p>
            <a:pPr>
              <a:defRPr/>
            </a:pPr>
            <a:fld id="{D35A2F27-70BA-034A-A44F-4BAF54DB97DB}" type="slidenum">
              <a:rPr lang="en-US" altLang="en-US"/>
              <a:pPr>
                <a:defRPr/>
              </a:pPr>
              <a:t>‹#›</a:t>
            </a:fld>
            <a:endParaRPr lang="en-US" altLang="en-US"/>
          </a:p>
        </p:txBody>
      </p:sp>
    </p:spTree>
    <p:extLst>
      <p:ext uri="{BB962C8B-B14F-4D97-AF65-F5344CB8AC3E}">
        <p14:creationId xmlns:p14="http://schemas.microsoft.com/office/powerpoint/2010/main" val="3695047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07E018E-0BA2-A04F-8EDD-7A7399709B5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43227D6-7DF1-274C-859B-CE98FE8AE2CF}"/>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6B716EB-7CDB-A84B-98A4-A71716C8BB84}"/>
              </a:ext>
            </a:extLst>
          </p:cNvPr>
          <p:cNvSpPr>
            <a:spLocks noGrp="1" noChangeArrowheads="1"/>
          </p:cNvSpPr>
          <p:nvPr>
            <p:ph type="sldNum" sz="quarter" idx="12"/>
          </p:nvPr>
        </p:nvSpPr>
        <p:spPr>
          <a:ln/>
        </p:spPr>
        <p:txBody>
          <a:bodyPr/>
          <a:lstStyle>
            <a:lvl1pPr>
              <a:defRPr/>
            </a:lvl1pPr>
          </a:lstStyle>
          <a:p>
            <a:pPr>
              <a:defRPr/>
            </a:pPr>
            <a:fld id="{80CECF39-C873-1144-B949-57502DF85790}" type="slidenum">
              <a:rPr lang="en-US" altLang="en-US"/>
              <a:pPr>
                <a:defRPr/>
              </a:pPr>
              <a:t>‹#›</a:t>
            </a:fld>
            <a:endParaRPr lang="en-US" altLang="en-US"/>
          </a:p>
        </p:txBody>
      </p:sp>
    </p:spTree>
    <p:extLst>
      <p:ext uri="{BB962C8B-B14F-4D97-AF65-F5344CB8AC3E}">
        <p14:creationId xmlns:p14="http://schemas.microsoft.com/office/powerpoint/2010/main" val="645757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DDAC38A-8216-654F-865F-514AFD20214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63E17832-5374-5A43-99C2-1688BEBA84ED}"/>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006AF87-8C5E-E044-A0A1-D51C7FBC7016}"/>
              </a:ext>
            </a:extLst>
          </p:cNvPr>
          <p:cNvSpPr>
            <a:spLocks noGrp="1" noChangeArrowheads="1"/>
          </p:cNvSpPr>
          <p:nvPr>
            <p:ph type="sldNum" sz="quarter" idx="12"/>
          </p:nvPr>
        </p:nvSpPr>
        <p:spPr>
          <a:ln/>
        </p:spPr>
        <p:txBody>
          <a:bodyPr/>
          <a:lstStyle>
            <a:lvl1pPr>
              <a:defRPr/>
            </a:lvl1pPr>
          </a:lstStyle>
          <a:p>
            <a:pPr>
              <a:defRPr/>
            </a:pPr>
            <a:fld id="{1CDFF320-41B9-4045-834F-112F72C931A5}" type="slidenum">
              <a:rPr lang="en-US" altLang="en-US"/>
              <a:pPr>
                <a:defRPr/>
              </a:pPr>
              <a:t>‹#›</a:t>
            </a:fld>
            <a:endParaRPr lang="en-US" altLang="en-US"/>
          </a:p>
        </p:txBody>
      </p:sp>
    </p:spTree>
    <p:extLst>
      <p:ext uri="{BB962C8B-B14F-4D97-AF65-F5344CB8AC3E}">
        <p14:creationId xmlns:p14="http://schemas.microsoft.com/office/powerpoint/2010/main" val="3260128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5CE3D"/>
            </a:gs>
            <a:gs pos="100000">
              <a:srgbClr val="E88018"/>
            </a:gs>
          </a:gsLst>
          <a:lin ang="27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CCC0711-F14E-D549-BEA5-3A2800E9F3B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8D1EFC7-E228-AE44-B989-431DF01C1F0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8178663-978B-B843-8DB3-80843A8CD645}"/>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a:defRPr/>
            </a:pPr>
            <a:endParaRPr lang="en-US"/>
          </a:p>
        </p:txBody>
      </p:sp>
      <p:sp>
        <p:nvSpPr>
          <p:cNvPr id="1030" name="Rectangle 6">
            <a:extLst>
              <a:ext uri="{FF2B5EF4-FFF2-40B4-BE49-F238E27FC236}">
                <a16:creationId xmlns:a16="http://schemas.microsoft.com/office/drawing/2014/main" id="{1FAF019B-DA59-9942-B87B-CDA02FC32238}"/>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0594FB9-0124-314D-8216-C86DC395433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spcBef>
          <a:spcPct val="0"/>
        </a:spcBef>
        <a:spcAft>
          <a:spcPct val="0"/>
        </a:spcAft>
        <a:defRPr sz="4400">
          <a:solidFill>
            <a:srgbClr val="003366"/>
          </a:solidFill>
          <a:latin typeface="+mj-lt"/>
          <a:ea typeface="ＭＳ Ｐゴシック" charset="0"/>
          <a:cs typeface="+mj-cs"/>
        </a:defRPr>
      </a:lvl1pPr>
      <a:lvl2pPr algn="ctr" rtl="0" eaLnBrk="0" fontAlgn="base" hangingPunct="0">
        <a:spcBef>
          <a:spcPct val="0"/>
        </a:spcBef>
        <a:spcAft>
          <a:spcPct val="0"/>
        </a:spcAft>
        <a:defRPr sz="4400">
          <a:solidFill>
            <a:srgbClr val="003366"/>
          </a:solidFill>
          <a:latin typeface="Arial" charset="0"/>
          <a:ea typeface="ＭＳ Ｐゴシック" charset="0"/>
        </a:defRPr>
      </a:lvl2pPr>
      <a:lvl3pPr algn="ctr" rtl="0" eaLnBrk="0" fontAlgn="base" hangingPunct="0">
        <a:spcBef>
          <a:spcPct val="0"/>
        </a:spcBef>
        <a:spcAft>
          <a:spcPct val="0"/>
        </a:spcAft>
        <a:defRPr sz="4400">
          <a:solidFill>
            <a:srgbClr val="003366"/>
          </a:solidFill>
          <a:latin typeface="Arial" charset="0"/>
          <a:ea typeface="ＭＳ Ｐゴシック" charset="0"/>
        </a:defRPr>
      </a:lvl3pPr>
      <a:lvl4pPr algn="ctr" rtl="0" eaLnBrk="0" fontAlgn="base" hangingPunct="0">
        <a:spcBef>
          <a:spcPct val="0"/>
        </a:spcBef>
        <a:spcAft>
          <a:spcPct val="0"/>
        </a:spcAft>
        <a:defRPr sz="4400">
          <a:solidFill>
            <a:srgbClr val="003366"/>
          </a:solidFill>
          <a:latin typeface="Arial" charset="0"/>
          <a:ea typeface="ＭＳ Ｐゴシック" charset="0"/>
        </a:defRPr>
      </a:lvl4pPr>
      <a:lvl5pPr algn="ctr" rtl="0" eaLnBrk="0" fontAlgn="base" hangingPunct="0">
        <a:spcBef>
          <a:spcPct val="0"/>
        </a:spcBef>
        <a:spcAft>
          <a:spcPct val="0"/>
        </a:spcAft>
        <a:defRPr sz="4400">
          <a:solidFill>
            <a:srgbClr val="003366"/>
          </a:solidFill>
          <a:latin typeface="Arial" charset="0"/>
          <a:ea typeface="ＭＳ Ｐゴシック"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p:titleStyle>
    <p:bodyStyle>
      <a:lvl1pPr marL="342900" indent="-342900" algn="l" rtl="0" eaLnBrk="0" fontAlgn="base" hangingPunct="0">
        <a:spcBef>
          <a:spcPct val="20000"/>
        </a:spcBef>
        <a:spcAft>
          <a:spcPct val="0"/>
        </a:spcAft>
        <a:buChar char="•"/>
        <a:defRPr sz="3200">
          <a:solidFill>
            <a:srgbClr val="003366"/>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rgbClr val="003366"/>
          </a:solidFill>
          <a:latin typeface="+mn-lt"/>
          <a:ea typeface="ＭＳ Ｐゴシック" charset="0"/>
        </a:defRPr>
      </a:lvl2pPr>
      <a:lvl3pPr marL="1143000" indent="-228600" algn="l" rtl="0" eaLnBrk="0" fontAlgn="base" hangingPunct="0">
        <a:spcBef>
          <a:spcPct val="20000"/>
        </a:spcBef>
        <a:spcAft>
          <a:spcPct val="0"/>
        </a:spcAft>
        <a:buChar char="•"/>
        <a:defRPr sz="2400">
          <a:solidFill>
            <a:srgbClr val="003366"/>
          </a:solidFill>
          <a:latin typeface="+mn-lt"/>
          <a:ea typeface="ＭＳ Ｐゴシック" charset="0"/>
        </a:defRPr>
      </a:lvl3pPr>
      <a:lvl4pPr marL="1600200" indent="-228600" algn="l" rtl="0" eaLnBrk="0" fontAlgn="base" hangingPunct="0">
        <a:spcBef>
          <a:spcPct val="20000"/>
        </a:spcBef>
        <a:spcAft>
          <a:spcPct val="0"/>
        </a:spcAft>
        <a:buChar char="–"/>
        <a:defRPr sz="2000">
          <a:solidFill>
            <a:srgbClr val="003366"/>
          </a:solidFill>
          <a:latin typeface="+mn-lt"/>
          <a:ea typeface="ＭＳ Ｐゴシック" charset="0"/>
        </a:defRPr>
      </a:lvl4pPr>
      <a:lvl5pPr marL="2057400" indent="-228600" algn="l" rtl="0" eaLnBrk="0" fontAlgn="base" hangingPunct="0">
        <a:spcBef>
          <a:spcPct val="20000"/>
        </a:spcBef>
        <a:spcAft>
          <a:spcPct val="0"/>
        </a:spcAft>
        <a:buChar char="»"/>
        <a:defRPr sz="2000">
          <a:solidFill>
            <a:srgbClr val="003366"/>
          </a:solidFill>
          <a:latin typeface="+mn-lt"/>
          <a:ea typeface="ＭＳ Ｐゴシック" charset="0"/>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od.nasa.gov/apod/ap240723.html" TargetMode="External"/><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astro.wsu.edu/worthey/astro/html/lec-wdns.html"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astro.wsu.edu/worthey/"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astro.wsu.edu/worthey/astro/html/lec-wdns.html"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astro.wsu.edu/worthey/"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apod.nasa.gov/apod/ap080617.html" TargetMode="External"/><Relationship Id="rId2" Type="http://schemas.openxmlformats.org/officeDocument/2006/relationships/image" Target="../media/image12.tif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skyandtelescope.org/astronomy-news/moon-size-white-dwarf-is-the-smallest-ever-found-possibly-near-collapse/"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space.com/23756-white-dwarf-stars.html" TargetMode="External"/><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9E6765-6B70-C34D-8686-F8B175393B73}"/>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DCA41F76-5DA4-3C4E-83F7-41EA0B3275EE}"/>
              </a:ext>
            </a:extLst>
          </p:cNvPr>
          <p:cNvSpPr>
            <a:spLocks noGrp="1"/>
          </p:cNvSpPr>
          <p:nvPr>
            <p:ph type="ctrTitle"/>
          </p:nvPr>
        </p:nvSpPr>
        <p:spPr>
          <a:xfrm>
            <a:off x="685800" y="457200"/>
            <a:ext cx="7772400" cy="1470025"/>
          </a:xfrm>
        </p:spPr>
        <p:txBody>
          <a:bodyPr/>
          <a:lstStyle/>
          <a:p>
            <a:r>
              <a:rPr lang="en-US" dirty="0">
                <a:solidFill>
                  <a:srgbClr val="FFFF00"/>
                </a:solidFill>
              </a:rPr>
              <a:t>Stellar Remnants</a:t>
            </a:r>
          </a:p>
        </p:txBody>
      </p:sp>
      <p:sp>
        <p:nvSpPr>
          <p:cNvPr id="3" name="Subtitle 2">
            <a:extLst>
              <a:ext uri="{FF2B5EF4-FFF2-40B4-BE49-F238E27FC236}">
                <a16:creationId xmlns:a16="http://schemas.microsoft.com/office/drawing/2014/main" id="{70A23E81-9AA6-F14F-8008-A839F2B0C3A7}"/>
              </a:ext>
            </a:extLst>
          </p:cNvPr>
          <p:cNvSpPr>
            <a:spLocks noGrp="1"/>
          </p:cNvSpPr>
          <p:nvPr>
            <p:ph type="subTitle" idx="1"/>
          </p:nvPr>
        </p:nvSpPr>
        <p:spPr>
          <a:xfrm>
            <a:off x="1447800" y="5486400"/>
            <a:ext cx="6400800" cy="762000"/>
          </a:xfrm>
        </p:spPr>
        <p:txBody>
          <a:bodyPr/>
          <a:lstStyle/>
          <a:p>
            <a:r>
              <a:rPr lang="en-US" dirty="0">
                <a:solidFill>
                  <a:schemeClr val="accent5"/>
                </a:solidFill>
              </a:rPr>
              <a:t>After fusion ceases</a:t>
            </a:r>
          </a:p>
        </p:txBody>
      </p:sp>
      <p:sp>
        <p:nvSpPr>
          <p:cNvPr id="6" name="TextBox 5">
            <a:extLst>
              <a:ext uri="{FF2B5EF4-FFF2-40B4-BE49-F238E27FC236}">
                <a16:creationId xmlns:a16="http://schemas.microsoft.com/office/drawing/2014/main" id="{CD52F539-A98A-2C4C-84E0-084084DDF4BA}"/>
              </a:ext>
            </a:extLst>
          </p:cNvPr>
          <p:cNvSpPr txBox="1"/>
          <p:nvPr/>
        </p:nvSpPr>
        <p:spPr>
          <a:xfrm>
            <a:off x="152400" y="6412468"/>
            <a:ext cx="6750694" cy="369332"/>
          </a:xfrm>
          <a:prstGeom prst="rect">
            <a:avLst/>
          </a:prstGeom>
          <a:noFill/>
        </p:spPr>
        <p:txBody>
          <a:bodyPr wrap="none" rtlCol="0">
            <a:spAutoFit/>
          </a:bodyPr>
          <a:lstStyle/>
          <a:p>
            <a:r>
              <a:rPr lang="en-US" dirty="0">
                <a:solidFill>
                  <a:srgbClr val="FFFF00"/>
                </a:solidFill>
              </a:rPr>
              <a:t>Crab nebula, multi-wavelength composite. NASA/ESA via </a:t>
            </a:r>
            <a:r>
              <a:rPr lang="en-US" dirty="0">
                <a:solidFill>
                  <a:srgbClr val="FFFF00"/>
                </a:solidFill>
                <a:hlinkClick r:id="rId3"/>
              </a:rPr>
              <a:t>APOD</a:t>
            </a:r>
            <a:endParaRPr lang="en-US" dirty="0">
              <a:solidFill>
                <a:srgbClr val="FFFF00"/>
              </a:solidFill>
            </a:endParaRPr>
          </a:p>
        </p:txBody>
      </p:sp>
    </p:spTree>
    <p:extLst>
      <p:ext uri="{BB962C8B-B14F-4D97-AF65-F5344CB8AC3E}">
        <p14:creationId xmlns:p14="http://schemas.microsoft.com/office/powerpoint/2010/main" val="748351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92ED5-41BF-FA40-897C-026B05AF1D04}"/>
              </a:ext>
            </a:extLst>
          </p:cNvPr>
          <p:cNvSpPr>
            <a:spLocks noGrp="1"/>
          </p:cNvSpPr>
          <p:nvPr>
            <p:ph type="title"/>
          </p:nvPr>
        </p:nvSpPr>
        <p:spPr/>
        <p:txBody>
          <a:bodyPr/>
          <a:lstStyle/>
          <a:p>
            <a:r>
              <a:rPr lang="en-US"/>
              <a:t>Supernova Type </a:t>
            </a:r>
            <a:r>
              <a:rPr lang="en-US" dirty="0" err="1"/>
              <a:t>Ia</a:t>
            </a:r>
            <a:endParaRPr lang="en-US" dirty="0"/>
          </a:p>
        </p:txBody>
      </p:sp>
      <p:pic>
        <p:nvPicPr>
          <p:cNvPr id="6" name="Picture 5">
            <a:extLst>
              <a:ext uri="{FF2B5EF4-FFF2-40B4-BE49-F238E27FC236}">
                <a16:creationId xmlns:a16="http://schemas.microsoft.com/office/drawing/2014/main" id="{42FA2F11-812D-C744-9283-0EC8F803F4F6}"/>
              </a:ext>
            </a:extLst>
          </p:cNvPr>
          <p:cNvPicPr>
            <a:picLocks noChangeAspect="1"/>
          </p:cNvPicPr>
          <p:nvPr/>
        </p:nvPicPr>
        <p:blipFill>
          <a:blip r:embed="rId2"/>
          <a:stretch>
            <a:fillRect/>
          </a:stretch>
        </p:blipFill>
        <p:spPr>
          <a:xfrm>
            <a:off x="1924050" y="1651000"/>
            <a:ext cx="5295900" cy="4216400"/>
          </a:xfrm>
          <a:prstGeom prst="rect">
            <a:avLst/>
          </a:prstGeom>
          <a:ln w="28575">
            <a:solidFill>
              <a:schemeClr val="tx2"/>
            </a:solidFill>
          </a:ln>
        </p:spPr>
      </p:pic>
      <p:sp>
        <p:nvSpPr>
          <p:cNvPr id="7" name="TextBox 6">
            <a:extLst>
              <a:ext uri="{FF2B5EF4-FFF2-40B4-BE49-F238E27FC236}">
                <a16:creationId xmlns:a16="http://schemas.microsoft.com/office/drawing/2014/main" id="{67C9CF21-D4A8-6B44-B1CB-0A73F30C4D30}"/>
              </a:ext>
            </a:extLst>
          </p:cNvPr>
          <p:cNvSpPr txBox="1"/>
          <p:nvPr/>
        </p:nvSpPr>
        <p:spPr>
          <a:xfrm>
            <a:off x="1981200" y="6172200"/>
            <a:ext cx="2193229" cy="400110"/>
          </a:xfrm>
          <a:prstGeom prst="rect">
            <a:avLst/>
          </a:prstGeom>
          <a:noFill/>
        </p:spPr>
        <p:txBody>
          <a:bodyPr wrap="none" rtlCol="0">
            <a:spAutoFit/>
          </a:bodyPr>
          <a:lstStyle/>
          <a:p>
            <a:r>
              <a:rPr lang="en-US" sz="2000" dirty="0" err="1"/>
              <a:t>Comins</a:t>
            </a:r>
            <a:r>
              <a:rPr lang="en-US" sz="2000" dirty="0"/>
              <a:t>, Fig, 14.9</a:t>
            </a:r>
          </a:p>
        </p:txBody>
      </p:sp>
    </p:spTree>
    <p:extLst>
      <p:ext uri="{BB962C8B-B14F-4D97-AF65-F5344CB8AC3E}">
        <p14:creationId xmlns:p14="http://schemas.microsoft.com/office/powerpoint/2010/main" val="86736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92ED5-41BF-FA40-897C-026B05AF1D04}"/>
              </a:ext>
            </a:extLst>
          </p:cNvPr>
          <p:cNvSpPr>
            <a:spLocks noGrp="1"/>
          </p:cNvSpPr>
          <p:nvPr>
            <p:ph type="title"/>
          </p:nvPr>
        </p:nvSpPr>
        <p:spPr/>
        <p:txBody>
          <a:bodyPr/>
          <a:lstStyle/>
          <a:p>
            <a:r>
              <a:rPr lang="en-US" dirty="0"/>
              <a:t>Supernova Type </a:t>
            </a:r>
            <a:r>
              <a:rPr lang="en-US" dirty="0" err="1"/>
              <a:t>Ia</a:t>
            </a:r>
            <a:endParaRPr lang="en-US" dirty="0"/>
          </a:p>
        </p:txBody>
      </p:sp>
      <p:sp>
        <p:nvSpPr>
          <p:cNvPr id="3" name="Content Placeholder 2">
            <a:extLst>
              <a:ext uri="{FF2B5EF4-FFF2-40B4-BE49-F238E27FC236}">
                <a16:creationId xmlns:a16="http://schemas.microsoft.com/office/drawing/2014/main" id="{B8F0DA47-5264-514A-8F0E-3F058E8E7BAF}"/>
              </a:ext>
            </a:extLst>
          </p:cNvPr>
          <p:cNvSpPr>
            <a:spLocks noGrp="1"/>
          </p:cNvSpPr>
          <p:nvPr>
            <p:ph idx="1"/>
          </p:nvPr>
        </p:nvSpPr>
        <p:spPr/>
        <p:txBody>
          <a:bodyPr/>
          <a:lstStyle/>
          <a:p>
            <a:r>
              <a:rPr lang="en-US" dirty="0"/>
              <a:t>Used as “standard candle” for extreme distances</a:t>
            </a:r>
          </a:p>
          <a:p>
            <a:pPr lvl="1"/>
            <a:r>
              <a:rPr lang="en-US" dirty="0"/>
              <a:t>fusion initiates at a consistent mass</a:t>
            </a:r>
          </a:p>
          <a:p>
            <a:r>
              <a:rPr lang="en-US" dirty="0"/>
              <a:t>Luminosity 5×10</a:t>
            </a:r>
            <a:r>
              <a:rPr lang="en-US" baseline="30000" dirty="0"/>
              <a:t>9</a:t>
            </a:r>
            <a:r>
              <a:rPr lang="en-US" dirty="0"/>
              <a:t> M</a:t>
            </a:r>
            <a:r>
              <a:rPr lang="en-US" baseline="-25000" dirty="0"/>
              <a:t>⊙</a:t>
            </a:r>
          </a:p>
          <a:p>
            <a:r>
              <a:rPr lang="en-US" dirty="0"/>
              <a:t>Recent evidence suggests origin in white dwarf mergers</a:t>
            </a:r>
          </a:p>
          <a:p>
            <a:pPr lvl="1"/>
            <a:r>
              <a:rPr lang="en-US" dirty="0"/>
              <a:t>e.g. dearth of H, He in spectrum</a:t>
            </a:r>
          </a:p>
        </p:txBody>
      </p:sp>
    </p:spTree>
    <p:extLst>
      <p:ext uri="{BB962C8B-B14F-4D97-AF65-F5344CB8AC3E}">
        <p14:creationId xmlns:p14="http://schemas.microsoft.com/office/powerpoint/2010/main" val="259512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FF677-7C88-614F-95B6-266B55E10F2D}"/>
              </a:ext>
            </a:extLst>
          </p:cNvPr>
          <p:cNvSpPr>
            <a:spLocks noGrp="1"/>
          </p:cNvSpPr>
          <p:nvPr>
            <p:ph type="title"/>
          </p:nvPr>
        </p:nvSpPr>
        <p:spPr/>
        <p:txBody>
          <a:bodyPr/>
          <a:lstStyle/>
          <a:p>
            <a:r>
              <a:rPr lang="en-US" dirty="0"/>
              <a:t>White dwarf mergers</a:t>
            </a:r>
          </a:p>
        </p:txBody>
      </p:sp>
      <p:sp>
        <p:nvSpPr>
          <p:cNvPr id="3" name="Content Placeholder 2">
            <a:extLst>
              <a:ext uri="{FF2B5EF4-FFF2-40B4-BE49-F238E27FC236}">
                <a16:creationId xmlns:a16="http://schemas.microsoft.com/office/drawing/2014/main" id="{95F8A94C-1397-DB48-9A57-069C1BB4049D}"/>
              </a:ext>
            </a:extLst>
          </p:cNvPr>
          <p:cNvSpPr>
            <a:spLocks noGrp="1"/>
          </p:cNvSpPr>
          <p:nvPr>
            <p:ph idx="1"/>
          </p:nvPr>
        </p:nvSpPr>
        <p:spPr/>
        <p:txBody>
          <a:bodyPr/>
          <a:lstStyle/>
          <a:p>
            <a:r>
              <a:rPr lang="en-US" dirty="0"/>
              <a:t>tight </a:t>
            </a:r>
            <a:r>
              <a:rPr lang="en-US" dirty="0" err="1"/>
              <a:t>wd</a:t>
            </a:r>
            <a:r>
              <a:rPr lang="en-US" dirty="0"/>
              <a:t> binaries lose orbital energy by gravity wave emission and magnetic braking</a:t>
            </a:r>
          </a:p>
          <a:p>
            <a:r>
              <a:rPr lang="en-US" dirty="0"/>
              <a:t>Merge to form</a:t>
            </a:r>
          </a:p>
          <a:p>
            <a:pPr lvl="1"/>
            <a:r>
              <a:rPr lang="en-US" dirty="0"/>
              <a:t>heavier </a:t>
            </a:r>
            <a:r>
              <a:rPr lang="en-US" dirty="0" err="1"/>
              <a:t>wd</a:t>
            </a:r>
            <a:endParaRPr lang="en-US" dirty="0"/>
          </a:p>
          <a:p>
            <a:pPr lvl="1"/>
            <a:r>
              <a:rPr lang="en-US" dirty="0"/>
              <a:t>neutron star</a:t>
            </a:r>
          </a:p>
          <a:p>
            <a:pPr lvl="1"/>
            <a:r>
              <a:rPr lang="en-US" dirty="0"/>
              <a:t>supernova</a:t>
            </a:r>
          </a:p>
        </p:txBody>
      </p:sp>
    </p:spTree>
    <p:extLst>
      <p:ext uri="{BB962C8B-B14F-4D97-AF65-F5344CB8AC3E}">
        <p14:creationId xmlns:p14="http://schemas.microsoft.com/office/powerpoint/2010/main" val="249148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8B6A7-28E0-B746-B0EB-FEC9142CB5D9}"/>
              </a:ext>
            </a:extLst>
          </p:cNvPr>
          <p:cNvSpPr>
            <a:spLocks noGrp="1"/>
          </p:cNvSpPr>
          <p:nvPr>
            <p:ph type="ctrTitle"/>
          </p:nvPr>
        </p:nvSpPr>
        <p:spPr/>
        <p:txBody>
          <a:bodyPr/>
          <a:lstStyle/>
          <a:p>
            <a:r>
              <a:rPr lang="en-US" dirty="0"/>
              <a:t>Neutron Stars</a:t>
            </a:r>
          </a:p>
        </p:txBody>
      </p:sp>
      <p:sp>
        <p:nvSpPr>
          <p:cNvPr id="3" name="Subtitle 2">
            <a:extLst>
              <a:ext uri="{FF2B5EF4-FFF2-40B4-BE49-F238E27FC236}">
                <a16:creationId xmlns:a16="http://schemas.microsoft.com/office/drawing/2014/main" id="{69C10450-5C8C-E34D-8E7F-FF1BFA625E8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67099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59C92-5323-ED4C-A922-ABB46D049231}"/>
              </a:ext>
            </a:extLst>
          </p:cNvPr>
          <p:cNvSpPr>
            <a:spLocks noGrp="1"/>
          </p:cNvSpPr>
          <p:nvPr>
            <p:ph type="title"/>
          </p:nvPr>
        </p:nvSpPr>
        <p:spPr/>
        <p:txBody>
          <a:bodyPr/>
          <a:lstStyle/>
          <a:p>
            <a:r>
              <a:rPr lang="en-US" dirty="0"/>
              <a:t>Neutron Stars</a:t>
            </a:r>
          </a:p>
        </p:txBody>
      </p:sp>
      <p:sp>
        <p:nvSpPr>
          <p:cNvPr id="3" name="Content Placeholder 2">
            <a:extLst>
              <a:ext uri="{FF2B5EF4-FFF2-40B4-BE49-F238E27FC236}">
                <a16:creationId xmlns:a16="http://schemas.microsoft.com/office/drawing/2014/main" id="{0AB1C883-8E87-E94F-9188-0B7D68B102AD}"/>
              </a:ext>
            </a:extLst>
          </p:cNvPr>
          <p:cNvSpPr>
            <a:spLocks noGrp="1"/>
          </p:cNvSpPr>
          <p:nvPr>
            <p:ph idx="1"/>
          </p:nvPr>
        </p:nvSpPr>
        <p:spPr/>
        <p:txBody>
          <a:bodyPr/>
          <a:lstStyle/>
          <a:p>
            <a:r>
              <a:rPr lang="en-US" dirty="0"/>
              <a:t>First proposed in 1933 by Fritz Zwicky and Walter Baade</a:t>
            </a:r>
          </a:p>
          <a:p>
            <a:pPr lvl="1"/>
            <a:r>
              <a:rPr lang="en-US" dirty="0"/>
              <a:t>along with supernovae as a cosmic ray source</a:t>
            </a:r>
          </a:p>
          <a:p>
            <a:r>
              <a:rPr lang="en-US" dirty="0"/>
              <a:t>Collapsed material, degenerate neutrons</a:t>
            </a:r>
          </a:p>
          <a:p>
            <a:r>
              <a:rPr lang="en-US" dirty="0"/>
              <a:t>Nuclear density, 10</a:t>
            </a:r>
            <a:r>
              <a:rPr lang="en-US" baseline="30000" dirty="0"/>
              <a:t>17</a:t>
            </a:r>
            <a:r>
              <a:rPr lang="en-US" dirty="0"/>
              <a:t> kg/m</a:t>
            </a:r>
            <a:r>
              <a:rPr lang="en-US" baseline="30000" dirty="0"/>
              <a:t>3</a:t>
            </a:r>
          </a:p>
          <a:p>
            <a:r>
              <a:rPr lang="en-US" dirty="0"/>
              <a:t>Not taken seriously until pulsar discovery</a:t>
            </a:r>
          </a:p>
        </p:txBody>
      </p:sp>
    </p:spTree>
    <p:extLst>
      <p:ext uri="{BB962C8B-B14F-4D97-AF65-F5344CB8AC3E}">
        <p14:creationId xmlns:p14="http://schemas.microsoft.com/office/powerpoint/2010/main" val="289460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9BC66-C4CF-F741-A240-F231758C045A}"/>
              </a:ext>
            </a:extLst>
          </p:cNvPr>
          <p:cNvSpPr>
            <a:spLocks noGrp="1"/>
          </p:cNvSpPr>
          <p:nvPr>
            <p:ph type="title"/>
          </p:nvPr>
        </p:nvSpPr>
        <p:spPr/>
        <p:txBody>
          <a:bodyPr/>
          <a:lstStyle/>
          <a:p>
            <a:r>
              <a:rPr lang="en-US" dirty="0"/>
              <a:t>Purported structure</a:t>
            </a:r>
          </a:p>
        </p:txBody>
      </p:sp>
      <p:sp>
        <p:nvSpPr>
          <p:cNvPr id="3" name="Content Placeholder 2">
            <a:extLst>
              <a:ext uri="{FF2B5EF4-FFF2-40B4-BE49-F238E27FC236}">
                <a16:creationId xmlns:a16="http://schemas.microsoft.com/office/drawing/2014/main" id="{986E10D5-85A2-5A49-85BB-AE23466457F5}"/>
              </a:ext>
            </a:extLst>
          </p:cNvPr>
          <p:cNvSpPr>
            <a:spLocks noGrp="1"/>
          </p:cNvSpPr>
          <p:nvPr>
            <p:ph idx="1"/>
          </p:nvPr>
        </p:nvSpPr>
        <p:spPr>
          <a:xfrm>
            <a:off x="457200" y="1600200"/>
            <a:ext cx="3505200" cy="4525963"/>
          </a:xfrm>
        </p:spPr>
        <p:txBody>
          <a:bodyPr/>
          <a:lstStyle/>
          <a:p>
            <a:r>
              <a:rPr lang="en-US" dirty="0" err="1"/>
              <a:t>Behvior</a:t>
            </a:r>
            <a:r>
              <a:rPr lang="en-US" dirty="0"/>
              <a:t> of neutrons under these conditions not known experimentally</a:t>
            </a:r>
          </a:p>
        </p:txBody>
      </p:sp>
      <p:pic>
        <p:nvPicPr>
          <p:cNvPr id="4" name="Picture 3">
            <a:extLst>
              <a:ext uri="{FF2B5EF4-FFF2-40B4-BE49-F238E27FC236}">
                <a16:creationId xmlns:a16="http://schemas.microsoft.com/office/drawing/2014/main" id="{BB08EB1E-C868-DC43-9874-864DDAD247C3}"/>
              </a:ext>
            </a:extLst>
          </p:cNvPr>
          <p:cNvPicPr>
            <a:picLocks noChangeAspect="1"/>
          </p:cNvPicPr>
          <p:nvPr/>
        </p:nvPicPr>
        <p:blipFill>
          <a:blip r:embed="rId2"/>
          <a:stretch>
            <a:fillRect/>
          </a:stretch>
        </p:blipFill>
        <p:spPr>
          <a:xfrm>
            <a:off x="4114800" y="1828800"/>
            <a:ext cx="4229100" cy="3860800"/>
          </a:xfrm>
          <a:prstGeom prst="rect">
            <a:avLst/>
          </a:prstGeom>
          <a:ln w="28575">
            <a:solidFill>
              <a:schemeClr val="tx2"/>
            </a:solidFill>
          </a:ln>
        </p:spPr>
      </p:pic>
      <p:sp>
        <p:nvSpPr>
          <p:cNvPr id="5" name="TextBox 4">
            <a:extLst>
              <a:ext uri="{FF2B5EF4-FFF2-40B4-BE49-F238E27FC236}">
                <a16:creationId xmlns:a16="http://schemas.microsoft.com/office/drawing/2014/main" id="{185C3C57-7276-574E-B3C0-6F4C1AD72240}"/>
              </a:ext>
            </a:extLst>
          </p:cNvPr>
          <p:cNvSpPr txBox="1"/>
          <p:nvPr/>
        </p:nvSpPr>
        <p:spPr>
          <a:xfrm>
            <a:off x="4419600" y="5791200"/>
            <a:ext cx="3360856" cy="369332"/>
          </a:xfrm>
          <a:prstGeom prst="rect">
            <a:avLst/>
          </a:prstGeom>
          <a:noFill/>
        </p:spPr>
        <p:txBody>
          <a:bodyPr wrap="none" rtlCol="0">
            <a:spAutoFit/>
          </a:bodyPr>
          <a:lstStyle/>
          <a:p>
            <a:r>
              <a:rPr lang="en-US" dirty="0">
                <a:hlinkClick r:id="rId3"/>
              </a:rPr>
              <a:t>Image</a:t>
            </a:r>
            <a:r>
              <a:rPr lang="en-US" dirty="0"/>
              <a:t>: </a:t>
            </a:r>
            <a:r>
              <a:rPr lang="en-US" dirty="0">
                <a:hlinkClick r:id="rId4"/>
              </a:rPr>
              <a:t>Guy Worthey</a:t>
            </a:r>
            <a:r>
              <a:rPr lang="en-US" dirty="0"/>
              <a:t>, WA State</a:t>
            </a:r>
          </a:p>
        </p:txBody>
      </p:sp>
    </p:spTree>
    <p:extLst>
      <p:ext uri="{BB962C8B-B14F-4D97-AF65-F5344CB8AC3E}">
        <p14:creationId xmlns:p14="http://schemas.microsoft.com/office/powerpoint/2010/main" val="3355587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970E2-53C8-674C-A8E2-405A311A64D3}"/>
              </a:ext>
            </a:extLst>
          </p:cNvPr>
          <p:cNvSpPr>
            <a:spLocks noGrp="1"/>
          </p:cNvSpPr>
          <p:nvPr>
            <p:ph type="title"/>
          </p:nvPr>
        </p:nvSpPr>
        <p:spPr/>
        <p:txBody>
          <a:bodyPr/>
          <a:lstStyle/>
          <a:p>
            <a:r>
              <a:rPr lang="en-US" dirty="0"/>
              <a:t>Pulsars</a:t>
            </a:r>
          </a:p>
        </p:txBody>
      </p:sp>
      <p:sp>
        <p:nvSpPr>
          <p:cNvPr id="3" name="Content Placeholder 2">
            <a:extLst>
              <a:ext uri="{FF2B5EF4-FFF2-40B4-BE49-F238E27FC236}">
                <a16:creationId xmlns:a16="http://schemas.microsoft.com/office/drawing/2014/main" id="{279CE06F-3E01-D249-BC19-5E74D2D12545}"/>
              </a:ext>
            </a:extLst>
          </p:cNvPr>
          <p:cNvSpPr>
            <a:spLocks noGrp="1"/>
          </p:cNvSpPr>
          <p:nvPr>
            <p:ph idx="1"/>
          </p:nvPr>
        </p:nvSpPr>
        <p:spPr/>
        <p:txBody>
          <a:bodyPr/>
          <a:lstStyle/>
          <a:p>
            <a:r>
              <a:rPr lang="en-US" dirty="0"/>
              <a:t>Discovery by then- graduate student Jocelyn Bell</a:t>
            </a:r>
          </a:p>
          <a:p>
            <a:r>
              <a:rPr lang="en-US" dirty="0"/>
              <a:t>Pulsating radio sources</a:t>
            </a:r>
          </a:p>
          <a:p>
            <a:r>
              <a:rPr lang="en-US" dirty="0"/>
              <a:t>Short period</a:t>
            </a:r>
          </a:p>
          <a:p>
            <a:r>
              <a:rPr lang="en-US" dirty="0"/>
              <a:t>Slight slowing implicated single object</a:t>
            </a:r>
          </a:p>
          <a:p>
            <a:r>
              <a:rPr lang="en-US" dirty="0"/>
              <a:t>Period required small diameter</a:t>
            </a:r>
          </a:p>
          <a:p>
            <a:r>
              <a:rPr lang="en-US" dirty="0"/>
              <a:t>Conclusion: </a:t>
            </a:r>
            <a:r>
              <a:rPr lang="en-US" dirty="0">
                <a:solidFill>
                  <a:schemeClr val="accent2"/>
                </a:solidFill>
              </a:rPr>
              <a:t>neutron star</a:t>
            </a:r>
          </a:p>
        </p:txBody>
      </p:sp>
    </p:spTree>
    <p:extLst>
      <p:ext uri="{BB962C8B-B14F-4D97-AF65-F5344CB8AC3E}">
        <p14:creationId xmlns:p14="http://schemas.microsoft.com/office/powerpoint/2010/main" val="130493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9B0D4-05DE-044E-9537-04F292045F09}"/>
              </a:ext>
            </a:extLst>
          </p:cNvPr>
          <p:cNvSpPr>
            <a:spLocks noGrp="1"/>
          </p:cNvSpPr>
          <p:nvPr>
            <p:ph type="title"/>
          </p:nvPr>
        </p:nvSpPr>
        <p:spPr/>
        <p:txBody>
          <a:bodyPr/>
          <a:lstStyle/>
          <a:p>
            <a:r>
              <a:rPr lang="en-US" dirty="0" err="1"/>
              <a:t>Pulssar</a:t>
            </a:r>
            <a:endParaRPr lang="en-US" dirty="0"/>
          </a:p>
        </p:txBody>
      </p:sp>
      <p:sp>
        <p:nvSpPr>
          <p:cNvPr id="3" name="Content Placeholder 2">
            <a:extLst>
              <a:ext uri="{FF2B5EF4-FFF2-40B4-BE49-F238E27FC236}">
                <a16:creationId xmlns:a16="http://schemas.microsoft.com/office/drawing/2014/main" id="{F387304B-352C-8B41-A27E-5F7BB2F287D5}"/>
              </a:ext>
            </a:extLst>
          </p:cNvPr>
          <p:cNvSpPr>
            <a:spLocks noGrp="1"/>
          </p:cNvSpPr>
          <p:nvPr>
            <p:ph idx="1"/>
          </p:nvPr>
        </p:nvSpPr>
        <p:spPr>
          <a:xfrm>
            <a:off x="457200" y="1600201"/>
            <a:ext cx="8229600" cy="1219200"/>
          </a:xfrm>
        </p:spPr>
        <p:txBody>
          <a:bodyPr/>
          <a:lstStyle/>
          <a:p>
            <a:r>
              <a:rPr lang="en-US" dirty="0"/>
              <a:t>Extremely regular period</a:t>
            </a:r>
          </a:p>
          <a:p>
            <a:r>
              <a:rPr lang="en-US" dirty="0"/>
              <a:t>Sometimes variable intensity</a:t>
            </a:r>
          </a:p>
        </p:txBody>
      </p:sp>
      <p:pic>
        <p:nvPicPr>
          <p:cNvPr id="4" name="Picture 3">
            <a:extLst>
              <a:ext uri="{FF2B5EF4-FFF2-40B4-BE49-F238E27FC236}">
                <a16:creationId xmlns:a16="http://schemas.microsoft.com/office/drawing/2014/main" id="{2A689FAE-1681-5C47-9269-12816069CB2A}"/>
              </a:ext>
            </a:extLst>
          </p:cNvPr>
          <p:cNvPicPr>
            <a:picLocks noChangeAspect="1"/>
          </p:cNvPicPr>
          <p:nvPr/>
        </p:nvPicPr>
        <p:blipFill>
          <a:blip r:embed="rId2"/>
          <a:stretch>
            <a:fillRect/>
          </a:stretch>
        </p:blipFill>
        <p:spPr>
          <a:xfrm>
            <a:off x="1911350" y="3810000"/>
            <a:ext cx="5321300" cy="2171700"/>
          </a:xfrm>
          <a:prstGeom prst="rect">
            <a:avLst/>
          </a:prstGeom>
          <a:ln w="28575">
            <a:solidFill>
              <a:schemeClr val="tx2"/>
            </a:solidFill>
          </a:ln>
        </p:spPr>
      </p:pic>
      <p:sp>
        <p:nvSpPr>
          <p:cNvPr id="5" name="TextBox 4">
            <a:extLst>
              <a:ext uri="{FF2B5EF4-FFF2-40B4-BE49-F238E27FC236}">
                <a16:creationId xmlns:a16="http://schemas.microsoft.com/office/drawing/2014/main" id="{3889998F-74C8-054C-82C1-FE4F1B47CA84}"/>
              </a:ext>
            </a:extLst>
          </p:cNvPr>
          <p:cNvSpPr txBox="1"/>
          <p:nvPr/>
        </p:nvSpPr>
        <p:spPr>
          <a:xfrm>
            <a:off x="1981200" y="6172200"/>
            <a:ext cx="2350323" cy="400110"/>
          </a:xfrm>
          <a:prstGeom prst="rect">
            <a:avLst/>
          </a:prstGeom>
          <a:noFill/>
        </p:spPr>
        <p:txBody>
          <a:bodyPr wrap="none" rtlCol="0">
            <a:spAutoFit/>
          </a:bodyPr>
          <a:lstStyle/>
          <a:p>
            <a:r>
              <a:rPr lang="en-US" sz="2000" dirty="0" err="1"/>
              <a:t>Comins</a:t>
            </a:r>
            <a:r>
              <a:rPr lang="en-US" sz="2000" dirty="0"/>
              <a:t>, Fig, 14-17</a:t>
            </a:r>
          </a:p>
        </p:txBody>
      </p:sp>
    </p:spTree>
    <p:extLst>
      <p:ext uri="{BB962C8B-B14F-4D97-AF65-F5344CB8AC3E}">
        <p14:creationId xmlns:p14="http://schemas.microsoft.com/office/powerpoint/2010/main" val="3630340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3C7D9-5A48-5F49-BADA-63AEF328D317}"/>
              </a:ext>
            </a:extLst>
          </p:cNvPr>
          <p:cNvSpPr>
            <a:spLocks noGrp="1"/>
          </p:cNvSpPr>
          <p:nvPr>
            <p:ph type="title"/>
          </p:nvPr>
        </p:nvSpPr>
        <p:spPr/>
        <p:txBody>
          <a:bodyPr/>
          <a:lstStyle/>
          <a:p>
            <a:r>
              <a:rPr lang="en-US" dirty="0"/>
              <a:t>Pulsar model</a:t>
            </a:r>
          </a:p>
        </p:txBody>
      </p:sp>
      <p:pic>
        <p:nvPicPr>
          <p:cNvPr id="3" name="Picture 2" descr="A figure shows two illustrations depicting a rotating, magnetized neutron star.  The neutron star is depicted in the figure with charged particles accelerated near its magnetic poles. Two oppositely directed beams of radiation are also seen along the magnetic axis. The axis of rotation is shown moving anti-clockwise.&#10;&#10;The first illustration shows the direction of one of the beams aimed toward earth. The second illustration shows the direction of the beams not aimed toward earth after half a rotation.">
            <a:extLst>
              <a:ext uri="{FF2B5EF4-FFF2-40B4-BE49-F238E27FC236}">
                <a16:creationId xmlns:a16="http://schemas.microsoft.com/office/drawing/2014/main" id="{4503309D-CB19-6D46-A358-6B1B585EFDA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5724" y="1399735"/>
            <a:ext cx="8112552" cy="5153465"/>
          </a:xfrm>
          <a:prstGeom prst="rect">
            <a:avLst/>
          </a:prstGeom>
          <a:noFill/>
          <a:ln w="28575">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748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E5A64-76F3-B344-8B08-78602BEC9876}"/>
              </a:ext>
            </a:extLst>
          </p:cNvPr>
          <p:cNvSpPr>
            <a:spLocks noGrp="1"/>
          </p:cNvSpPr>
          <p:nvPr>
            <p:ph type="title"/>
          </p:nvPr>
        </p:nvSpPr>
        <p:spPr/>
        <p:txBody>
          <a:bodyPr/>
          <a:lstStyle/>
          <a:p>
            <a:r>
              <a:rPr lang="en-US" dirty="0"/>
              <a:t>Pulsar “glitch”</a:t>
            </a:r>
          </a:p>
        </p:txBody>
      </p:sp>
      <p:sp>
        <p:nvSpPr>
          <p:cNvPr id="3" name="Content Placeholder 2">
            <a:extLst>
              <a:ext uri="{FF2B5EF4-FFF2-40B4-BE49-F238E27FC236}">
                <a16:creationId xmlns:a16="http://schemas.microsoft.com/office/drawing/2014/main" id="{8AF085A9-19B4-C94B-A4E0-B8104AEC777B}"/>
              </a:ext>
            </a:extLst>
          </p:cNvPr>
          <p:cNvSpPr>
            <a:spLocks noGrp="1"/>
          </p:cNvSpPr>
          <p:nvPr>
            <p:ph idx="1"/>
          </p:nvPr>
        </p:nvSpPr>
        <p:spPr>
          <a:xfrm>
            <a:off x="457200" y="1600201"/>
            <a:ext cx="8229600" cy="2209800"/>
          </a:xfrm>
        </p:spPr>
        <p:txBody>
          <a:bodyPr/>
          <a:lstStyle/>
          <a:p>
            <a:r>
              <a:rPr lang="en-US" dirty="0"/>
              <a:t>Temporary sudden frequency increase</a:t>
            </a:r>
          </a:p>
          <a:p>
            <a:r>
              <a:rPr lang="en-US" dirty="0"/>
              <a:t>Not fully understood</a:t>
            </a:r>
          </a:p>
          <a:p>
            <a:pPr lvl="1"/>
            <a:r>
              <a:rPr lang="en-US" dirty="0"/>
              <a:t>diameter decrease</a:t>
            </a:r>
          </a:p>
          <a:p>
            <a:pPr lvl="1"/>
            <a:r>
              <a:rPr lang="en-US" dirty="0"/>
              <a:t>recrystallization?</a:t>
            </a:r>
          </a:p>
        </p:txBody>
      </p:sp>
      <p:pic>
        <p:nvPicPr>
          <p:cNvPr id="4" name="Picture 3">
            <a:extLst>
              <a:ext uri="{FF2B5EF4-FFF2-40B4-BE49-F238E27FC236}">
                <a16:creationId xmlns:a16="http://schemas.microsoft.com/office/drawing/2014/main" id="{5862FA2A-C7B9-594B-B9A0-53E21813DADA}"/>
              </a:ext>
            </a:extLst>
          </p:cNvPr>
          <p:cNvPicPr>
            <a:picLocks noChangeAspect="1"/>
          </p:cNvPicPr>
          <p:nvPr/>
        </p:nvPicPr>
        <p:blipFill>
          <a:blip r:embed="rId2"/>
          <a:stretch>
            <a:fillRect/>
          </a:stretch>
        </p:blipFill>
        <p:spPr>
          <a:xfrm>
            <a:off x="4402726" y="2966976"/>
            <a:ext cx="4588874" cy="3186114"/>
          </a:xfrm>
          <a:prstGeom prst="rect">
            <a:avLst/>
          </a:prstGeom>
          <a:ln w="28575">
            <a:solidFill>
              <a:schemeClr val="tx2"/>
            </a:solidFill>
          </a:ln>
        </p:spPr>
      </p:pic>
      <p:sp>
        <p:nvSpPr>
          <p:cNvPr id="5" name="TextBox 4">
            <a:extLst>
              <a:ext uri="{FF2B5EF4-FFF2-40B4-BE49-F238E27FC236}">
                <a16:creationId xmlns:a16="http://schemas.microsoft.com/office/drawing/2014/main" id="{47A3879C-9A03-5D49-91E9-B1F09CB629D0}"/>
              </a:ext>
            </a:extLst>
          </p:cNvPr>
          <p:cNvSpPr txBox="1"/>
          <p:nvPr/>
        </p:nvSpPr>
        <p:spPr>
          <a:xfrm>
            <a:off x="4346840" y="6153090"/>
            <a:ext cx="2350323" cy="400110"/>
          </a:xfrm>
          <a:prstGeom prst="rect">
            <a:avLst/>
          </a:prstGeom>
          <a:noFill/>
        </p:spPr>
        <p:txBody>
          <a:bodyPr wrap="none" rtlCol="0">
            <a:spAutoFit/>
          </a:bodyPr>
          <a:lstStyle/>
          <a:p>
            <a:r>
              <a:rPr lang="en-US" sz="2000" dirty="0" err="1"/>
              <a:t>Comins</a:t>
            </a:r>
            <a:r>
              <a:rPr lang="en-US" sz="2000" dirty="0"/>
              <a:t>, Fig, 14-22</a:t>
            </a:r>
          </a:p>
        </p:txBody>
      </p:sp>
    </p:spTree>
    <p:extLst>
      <p:ext uri="{BB962C8B-B14F-4D97-AF65-F5344CB8AC3E}">
        <p14:creationId xmlns:p14="http://schemas.microsoft.com/office/powerpoint/2010/main" val="259354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85FF1-D988-2F42-B46D-45BFD572C6C0}"/>
              </a:ext>
            </a:extLst>
          </p:cNvPr>
          <p:cNvSpPr>
            <a:spLocks noGrp="1"/>
          </p:cNvSpPr>
          <p:nvPr>
            <p:ph type="title"/>
          </p:nvPr>
        </p:nvSpPr>
        <p:spPr/>
        <p:txBody>
          <a:bodyPr/>
          <a:lstStyle/>
          <a:p>
            <a:r>
              <a:rPr lang="en-US" dirty="0"/>
              <a:t>White dwarfs</a:t>
            </a:r>
          </a:p>
        </p:txBody>
      </p:sp>
      <p:sp>
        <p:nvSpPr>
          <p:cNvPr id="3" name="Content Placeholder 2">
            <a:extLst>
              <a:ext uri="{FF2B5EF4-FFF2-40B4-BE49-F238E27FC236}">
                <a16:creationId xmlns:a16="http://schemas.microsoft.com/office/drawing/2014/main" id="{A12D56E0-B9DD-5D4D-ABB1-5D7359EC4C3A}"/>
              </a:ext>
            </a:extLst>
          </p:cNvPr>
          <p:cNvSpPr>
            <a:spLocks noGrp="1"/>
          </p:cNvSpPr>
          <p:nvPr>
            <p:ph idx="1"/>
          </p:nvPr>
        </p:nvSpPr>
        <p:spPr>
          <a:xfrm>
            <a:off x="457200" y="1600200"/>
            <a:ext cx="4648200" cy="4648200"/>
          </a:xfrm>
        </p:spPr>
        <p:txBody>
          <a:bodyPr/>
          <a:lstStyle/>
          <a:p>
            <a:r>
              <a:rPr lang="en-US" dirty="0"/>
              <a:t>Layered structure</a:t>
            </a:r>
          </a:p>
          <a:p>
            <a:r>
              <a:rPr lang="en-US" dirty="0"/>
              <a:t>H/He mesosphere</a:t>
            </a:r>
          </a:p>
          <a:p>
            <a:r>
              <a:rPr lang="en-US" dirty="0"/>
              <a:t>Degenerate core</a:t>
            </a:r>
          </a:p>
          <a:p>
            <a:r>
              <a:rPr lang="en-US" dirty="0"/>
              <a:t>Density increases toward center</a:t>
            </a:r>
          </a:p>
          <a:p>
            <a:r>
              <a:rPr lang="en-US" dirty="0"/>
              <a:t>Maximum mass 1.4 M</a:t>
            </a:r>
            <a:r>
              <a:rPr lang="en-US" baseline="-25000" dirty="0"/>
              <a:t>⊙</a:t>
            </a:r>
          </a:p>
        </p:txBody>
      </p:sp>
      <p:pic>
        <p:nvPicPr>
          <p:cNvPr id="4" name="Picture 3">
            <a:extLst>
              <a:ext uri="{FF2B5EF4-FFF2-40B4-BE49-F238E27FC236}">
                <a16:creationId xmlns:a16="http://schemas.microsoft.com/office/drawing/2014/main" id="{82AA456C-08E1-9F4D-BB40-728156680BFF}"/>
              </a:ext>
            </a:extLst>
          </p:cNvPr>
          <p:cNvPicPr>
            <a:picLocks noChangeAspect="1"/>
          </p:cNvPicPr>
          <p:nvPr/>
        </p:nvPicPr>
        <p:blipFill>
          <a:blip r:embed="rId2"/>
          <a:stretch>
            <a:fillRect/>
          </a:stretch>
        </p:blipFill>
        <p:spPr>
          <a:xfrm>
            <a:off x="4849091" y="1752600"/>
            <a:ext cx="3810000" cy="3721100"/>
          </a:xfrm>
          <a:prstGeom prst="rect">
            <a:avLst/>
          </a:prstGeom>
          <a:ln w="28575">
            <a:solidFill>
              <a:schemeClr val="tx2"/>
            </a:solidFill>
          </a:ln>
        </p:spPr>
      </p:pic>
      <p:sp>
        <p:nvSpPr>
          <p:cNvPr id="5" name="TextBox 4">
            <a:extLst>
              <a:ext uri="{FF2B5EF4-FFF2-40B4-BE49-F238E27FC236}">
                <a16:creationId xmlns:a16="http://schemas.microsoft.com/office/drawing/2014/main" id="{404473A6-CA51-554C-9505-449AE35FCBB6}"/>
              </a:ext>
            </a:extLst>
          </p:cNvPr>
          <p:cNvSpPr txBox="1"/>
          <p:nvPr/>
        </p:nvSpPr>
        <p:spPr>
          <a:xfrm>
            <a:off x="5105400" y="5791200"/>
            <a:ext cx="3360856" cy="369332"/>
          </a:xfrm>
          <a:prstGeom prst="rect">
            <a:avLst/>
          </a:prstGeom>
          <a:noFill/>
        </p:spPr>
        <p:txBody>
          <a:bodyPr wrap="none" rtlCol="0">
            <a:spAutoFit/>
          </a:bodyPr>
          <a:lstStyle/>
          <a:p>
            <a:r>
              <a:rPr lang="en-US" dirty="0">
                <a:hlinkClick r:id="rId3"/>
              </a:rPr>
              <a:t>Image</a:t>
            </a:r>
            <a:r>
              <a:rPr lang="en-US" dirty="0"/>
              <a:t>: </a:t>
            </a:r>
            <a:r>
              <a:rPr lang="en-US" dirty="0">
                <a:hlinkClick r:id="rId4"/>
              </a:rPr>
              <a:t>Guy Worthey</a:t>
            </a:r>
            <a:r>
              <a:rPr lang="en-US" dirty="0"/>
              <a:t>, WA State</a:t>
            </a:r>
          </a:p>
        </p:txBody>
      </p:sp>
    </p:spTree>
    <p:extLst>
      <p:ext uri="{BB962C8B-B14F-4D97-AF65-F5344CB8AC3E}">
        <p14:creationId xmlns:p14="http://schemas.microsoft.com/office/powerpoint/2010/main" val="305905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80A26-353E-7540-AC00-B6E64A3D7F44}"/>
              </a:ext>
            </a:extLst>
          </p:cNvPr>
          <p:cNvSpPr>
            <a:spLocks noGrp="1"/>
          </p:cNvSpPr>
          <p:nvPr>
            <p:ph type="title"/>
          </p:nvPr>
        </p:nvSpPr>
        <p:spPr/>
        <p:txBody>
          <a:bodyPr/>
          <a:lstStyle/>
          <a:p>
            <a:r>
              <a:rPr lang="en-US" dirty="0"/>
              <a:t>Neutron star theory</a:t>
            </a:r>
          </a:p>
        </p:txBody>
      </p:sp>
      <p:sp>
        <p:nvSpPr>
          <p:cNvPr id="3" name="Content Placeholder 2">
            <a:extLst>
              <a:ext uri="{FF2B5EF4-FFF2-40B4-BE49-F238E27FC236}">
                <a16:creationId xmlns:a16="http://schemas.microsoft.com/office/drawing/2014/main" id="{A752F649-F0F2-4F41-A556-459FE6BA8129}"/>
              </a:ext>
            </a:extLst>
          </p:cNvPr>
          <p:cNvSpPr>
            <a:spLocks noGrp="1"/>
          </p:cNvSpPr>
          <p:nvPr>
            <p:ph idx="1"/>
          </p:nvPr>
        </p:nvSpPr>
        <p:spPr/>
        <p:txBody>
          <a:bodyPr/>
          <a:lstStyle/>
          <a:p>
            <a:r>
              <a:rPr lang="en-US" dirty="0"/>
              <a:t>Created with high angular momentum</a:t>
            </a:r>
          </a:p>
          <a:p>
            <a:r>
              <a:rPr lang="en-US" dirty="0"/>
              <a:t>High magnetic field</a:t>
            </a:r>
          </a:p>
          <a:p>
            <a:r>
              <a:rPr lang="en-US" dirty="0"/>
              <a:t>Particles funneled into axial beams</a:t>
            </a:r>
          </a:p>
          <a:p>
            <a:r>
              <a:rPr lang="en-US" dirty="0"/>
              <a:t>Acceleration creates EM radiation</a:t>
            </a:r>
          </a:p>
          <a:p>
            <a:r>
              <a:rPr lang="en-US" dirty="0"/>
              <a:t>Rotation causes “light house” effect</a:t>
            </a:r>
          </a:p>
        </p:txBody>
      </p:sp>
    </p:spTree>
    <p:extLst>
      <p:ext uri="{BB962C8B-B14F-4D97-AF65-F5344CB8AC3E}">
        <p14:creationId xmlns:p14="http://schemas.microsoft.com/office/powerpoint/2010/main" val="8303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00017-49BB-BF4F-8DF2-41B94A1022F3}"/>
              </a:ext>
            </a:extLst>
          </p:cNvPr>
          <p:cNvSpPr>
            <a:spLocks noGrp="1"/>
          </p:cNvSpPr>
          <p:nvPr>
            <p:ph type="title"/>
          </p:nvPr>
        </p:nvSpPr>
        <p:spPr/>
        <p:txBody>
          <a:bodyPr/>
          <a:lstStyle/>
          <a:p>
            <a:r>
              <a:rPr lang="en-US" dirty="0"/>
              <a:t>Magnetars</a:t>
            </a:r>
          </a:p>
        </p:txBody>
      </p:sp>
      <p:sp>
        <p:nvSpPr>
          <p:cNvPr id="3" name="Content Placeholder 2">
            <a:extLst>
              <a:ext uri="{FF2B5EF4-FFF2-40B4-BE49-F238E27FC236}">
                <a16:creationId xmlns:a16="http://schemas.microsoft.com/office/drawing/2014/main" id="{A7AC854E-7E2A-7547-9795-920C3D005212}"/>
              </a:ext>
            </a:extLst>
          </p:cNvPr>
          <p:cNvSpPr>
            <a:spLocks noGrp="1"/>
          </p:cNvSpPr>
          <p:nvPr>
            <p:ph idx="1"/>
          </p:nvPr>
        </p:nvSpPr>
        <p:spPr/>
        <p:txBody>
          <a:bodyPr/>
          <a:lstStyle/>
          <a:p>
            <a:r>
              <a:rPr lang="en-US" dirty="0"/>
              <a:t>Neutron stars with extra magnetic field</a:t>
            </a:r>
          </a:p>
          <a:p>
            <a:pPr lvl="1"/>
            <a:r>
              <a:rPr lang="en-US" dirty="0"/>
              <a:t>high spin rate, convection of conducting material</a:t>
            </a:r>
          </a:p>
          <a:p>
            <a:r>
              <a:rPr lang="en-US" dirty="0"/>
              <a:t>Credited as soft gamma ray repeaters</a:t>
            </a:r>
          </a:p>
        </p:txBody>
      </p:sp>
    </p:spTree>
    <p:extLst>
      <p:ext uri="{BB962C8B-B14F-4D97-AF65-F5344CB8AC3E}">
        <p14:creationId xmlns:p14="http://schemas.microsoft.com/office/powerpoint/2010/main" val="171389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DC079-32DD-DA46-930A-F9E10BF0111E}"/>
              </a:ext>
            </a:extLst>
          </p:cNvPr>
          <p:cNvSpPr>
            <a:spLocks noGrp="1"/>
          </p:cNvSpPr>
          <p:nvPr>
            <p:ph type="title"/>
          </p:nvPr>
        </p:nvSpPr>
        <p:spPr/>
        <p:txBody>
          <a:bodyPr/>
          <a:lstStyle/>
          <a:p>
            <a:r>
              <a:rPr lang="en-US" dirty="0"/>
              <a:t>Pulsars in binaries</a:t>
            </a:r>
          </a:p>
        </p:txBody>
      </p:sp>
      <p:sp>
        <p:nvSpPr>
          <p:cNvPr id="3" name="Content Placeholder 2">
            <a:extLst>
              <a:ext uri="{FF2B5EF4-FFF2-40B4-BE49-F238E27FC236}">
                <a16:creationId xmlns:a16="http://schemas.microsoft.com/office/drawing/2014/main" id="{FFF3D535-FA3C-5E41-B598-8599EA2F1BF4}"/>
              </a:ext>
            </a:extLst>
          </p:cNvPr>
          <p:cNvSpPr>
            <a:spLocks noGrp="1"/>
          </p:cNvSpPr>
          <p:nvPr>
            <p:ph idx="1"/>
          </p:nvPr>
        </p:nvSpPr>
        <p:spPr/>
        <p:txBody>
          <a:bodyPr/>
          <a:lstStyle/>
          <a:p>
            <a:r>
              <a:rPr lang="en-US" dirty="0"/>
              <a:t>Accretion can cause spin to speed up</a:t>
            </a:r>
          </a:p>
          <a:p>
            <a:pPr lvl="1"/>
            <a:r>
              <a:rPr lang="en-US" dirty="0"/>
              <a:t>millisecond pulsars</a:t>
            </a:r>
          </a:p>
          <a:p>
            <a:r>
              <a:rPr lang="en-US" dirty="0"/>
              <a:t>Can change companion’s evolution</a:t>
            </a:r>
          </a:p>
          <a:p>
            <a:pPr lvl="1"/>
            <a:r>
              <a:rPr lang="en-US" dirty="0"/>
              <a:t>strip matter</a:t>
            </a:r>
          </a:p>
        </p:txBody>
      </p:sp>
    </p:spTree>
    <p:extLst>
      <p:ext uri="{BB962C8B-B14F-4D97-AF65-F5344CB8AC3E}">
        <p14:creationId xmlns:p14="http://schemas.microsoft.com/office/powerpoint/2010/main" val="386870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649A5-8600-EB47-9125-BAA9F65C5E1D}"/>
              </a:ext>
            </a:extLst>
          </p:cNvPr>
          <p:cNvSpPr>
            <a:spLocks noGrp="1"/>
          </p:cNvSpPr>
          <p:nvPr>
            <p:ph type="title"/>
          </p:nvPr>
        </p:nvSpPr>
        <p:spPr/>
        <p:txBody>
          <a:bodyPr/>
          <a:lstStyle/>
          <a:p>
            <a:r>
              <a:rPr lang="en-US" dirty="0"/>
              <a:t>X-ray </a:t>
            </a:r>
            <a:r>
              <a:rPr lang="en-US" dirty="0" err="1"/>
              <a:t>burster</a:t>
            </a:r>
            <a:endParaRPr lang="en-US" dirty="0"/>
          </a:p>
        </p:txBody>
      </p:sp>
      <p:pic>
        <p:nvPicPr>
          <p:cNvPr id="3" name="Picture 2">
            <a:extLst>
              <a:ext uri="{FF2B5EF4-FFF2-40B4-BE49-F238E27FC236}">
                <a16:creationId xmlns:a16="http://schemas.microsoft.com/office/drawing/2014/main" id="{F04E17C6-C2AD-6B4D-B9BF-2908B5833402}"/>
              </a:ext>
            </a:extLst>
          </p:cNvPr>
          <p:cNvPicPr>
            <a:picLocks noChangeAspect="1"/>
          </p:cNvPicPr>
          <p:nvPr/>
        </p:nvPicPr>
        <p:blipFill>
          <a:blip r:embed="rId2"/>
          <a:stretch>
            <a:fillRect/>
          </a:stretch>
        </p:blipFill>
        <p:spPr>
          <a:xfrm>
            <a:off x="1949450" y="1988314"/>
            <a:ext cx="5245100" cy="3594100"/>
          </a:xfrm>
          <a:prstGeom prst="rect">
            <a:avLst/>
          </a:prstGeom>
          <a:ln w="28575">
            <a:solidFill>
              <a:schemeClr val="tx2"/>
            </a:solidFill>
          </a:ln>
        </p:spPr>
      </p:pic>
      <p:sp>
        <p:nvSpPr>
          <p:cNvPr id="5" name="TextBox 4">
            <a:extLst>
              <a:ext uri="{FF2B5EF4-FFF2-40B4-BE49-F238E27FC236}">
                <a16:creationId xmlns:a16="http://schemas.microsoft.com/office/drawing/2014/main" id="{CA4542E3-F2DE-CC43-BC98-08A1287387E8}"/>
              </a:ext>
            </a:extLst>
          </p:cNvPr>
          <p:cNvSpPr txBox="1"/>
          <p:nvPr/>
        </p:nvSpPr>
        <p:spPr>
          <a:xfrm>
            <a:off x="4346840" y="6153090"/>
            <a:ext cx="2350323" cy="400110"/>
          </a:xfrm>
          <a:prstGeom prst="rect">
            <a:avLst/>
          </a:prstGeom>
          <a:noFill/>
        </p:spPr>
        <p:txBody>
          <a:bodyPr wrap="none" rtlCol="0">
            <a:spAutoFit/>
          </a:bodyPr>
          <a:lstStyle/>
          <a:p>
            <a:r>
              <a:rPr lang="en-US" sz="2000" dirty="0" err="1"/>
              <a:t>Comins</a:t>
            </a:r>
            <a:r>
              <a:rPr lang="en-US" sz="2000" dirty="0"/>
              <a:t>, Fig, 14-29</a:t>
            </a:r>
          </a:p>
        </p:txBody>
      </p:sp>
    </p:spTree>
    <p:extLst>
      <p:ext uri="{BB962C8B-B14F-4D97-AF65-F5344CB8AC3E}">
        <p14:creationId xmlns:p14="http://schemas.microsoft.com/office/powerpoint/2010/main" val="1166381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5799D-01F3-7449-82DC-AECB416AFE0C}"/>
              </a:ext>
            </a:extLst>
          </p:cNvPr>
          <p:cNvSpPr>
            <a:spLocks noGrp="1"/>
          </p:cNvSpPr>
          <p:nvPr>
            <p:ph type="title"/>
          </p:nvPr>
        </p:nvSpPr>
        <p:spPr/>
        <p:txBody>
          <a:bodyPr/>
          <a:lstStyle/>
          <a:p>
            <a:r>
              <a:rPr lang="en-US" dirty="0"/>
              <a:t>Really big Core Collapse</a:t>
            </a:r>
          </a:p>
        </p:txBody>
      </p:sp>
      <p:sp>
        <p:nvSpPr>
          <p:cNvPr id="3" name="Content Placeholder 2">
            <a:extLst>
              <a:ext uri="{FF2B5EF4-FFF2-40B4-BE49-F238E27FC236}">
                <a16:creationId xmlns:a16="http://schemas.microsoft.com/office/drawing/2014/main" id="{CD4AF766-A7CC-5B40-AAF1-68C67880AC51}"/>
              </a:ext>
            </a:extLst>
          </p:cNvPr>
          <p:cNvSpPr>
            <a:spLocks noGrp="1"/>
          </p:cNvSpPr>
          <p:nvPr>
            <p:ph idx="1"/>
          </p:nvPr>
        </p:nvSpPr>
        <p:spPr/>
        <p:txBody>
          <a:bodyPr/>
          <a:lstStyle/>
          <a:p>
            <a:pPr>
              <a:buClr>
                <a:schemeClr val="tx2"/>
              </a:buClr>
            </a:pPr>
            <a:r>
              <a:rPr lang="en-US" dirty="0"/>
              <a:t>Star &gt; 25 M</a:t>
            </a:r>
            <a:r>
              <a:rPr lang="en-US" baseline="-25000" dirty="0"/>
              <a:t>⊙</a:t>
            </a:r>
          </a:p>
          <a:p>
            <a:pPr>
              <a:buClr>
                <a:schemeClr val="tx2"/>
              </a:buClr>
            </a:pPr>
            <a:r>
              <a:rPr lang="en-US" dirty="0"/>
              <a:t>Remnant too massive for neutron degeneracy pressure to support</a:t>
            </a:r>
          </a:p>
          <a:p>
            <a:pPr>
              <a:buClr>
                <a:schemeClr val="tx2"/>
              </a:buClr>
            </a:pPr>
            <a:r>
              <a:rPr lang="en-US" dirty="0">
                <a:solidFill>
                  <a:srgbClr val="000000"/>
                </a:solidFill>
              </a:rPr>
              <a:t>Black hole?</a:t>
            </a:r>
          </a:p>
        </p:txBody>
      </p:sp>
    </p:spTree>
    <p:extLst>
      <p:ext uri="{BB962C8B-B14F-4D97-AF65-F5344CB8AC3E}">
        <p14:creationId xmlns:p14="http://schemas.microsoft.com/office/powerpoint/2010/main" val="3366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A420C-460E-A441-88FE-BBD9D8FF24FE}"/>
              </a:ext>
            </a:extLst>
          </p:cNvPr>
          <p:cNvSpPr>
            <a:spLocks noGrp="1"/>
          </p:cNvSpPr>
          <p:nvPr>
            <p:ph type="title"/>
          </p:nvPr>
        </p:nvSpPr>
        <p:spPr/>
        <p:txBody>
          <a:bodyPr/>
          <a:lstStyle/>
          <a:p>
            <a:r>
              <a:rPr lang="en-US" dirty="0" err="1"/>
              <a:t>Hypernovae</a:t>
            </a:r>
            <a:endParaRPr lang="en-US" dirty="0"/>
          </a:p>
        </p:txBody>
      </p:sp>
      <p:sp>
        <p:nvSpPr>
          <p:cNvPr id="3" name="Content Placeholder 2">
            <a:extLst>
              <a:ext uri="{FF2B5EF4-FFF2-40B4-BE49-F238E27FC236}">
                <a16:creationId xmlns:a16="http://schemas.microsoft.com/office/drawing/2014/main" id="{BFF94334-3C24-6749-9943-9191C91D321E}"/>
              </a:ext>
            </a:extLst>
          </p:cNvPr>
          <p:cNvSpPr>
            <a:spLocks noGrp="1"/>
          </p:cNvSpPr>
          <p:nvPr>
            <p:ph idx="1"/>
          </p:nvPr>
        </p:nvSpPr>
        <p:spPr/>
        <p:txBody>
          <a:bodyPr/>
          <a:lstStyle/>
          <a:p>
            <a:r>
              <a:rPr lang="en-US" dirty="0"/>
              <a:t>Thought to be core-collapse of &gt; 30 M</a:t>
            </a:r>
            <a:r>
              <a:rPr lang="en-US" baseline="-25000" dirty="0"/>
              <a:t>⊙</a:t>
            </a:r>
            <a:r>
              <a:rPr lang="en-US" dirty="0"/>
              <a:t> stars</a:t>
            </a:r>
          </a:p>
        </p:txBody>
      </p:sp>
    </p:spTree>
    <p:extLst>
      <p:ext uri="{BB962C8B-B14F-4D97-AF65-F5344CB8AC3E}">
        <p14:creationId xmlns:p14="http://schemas.microsoft.com/office/powerpoint/2010/main" val="640709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8F47C-664E-1C47-ABCF-1F5D4CAF1FAB}"/>
              </a:ext>
            </a:extLst>
          </p:cNvPr>
          <p:cNvSpPr>
            <a:spLocks noGrp="1"/>
          </p:cNvSpPr>
          <p:nvPr>
            <p:ph type="title"/>
          </p:nvPr>
        </p:nvSpPr>
        <p:spPr/>
        <p:txBody>
          <a:bodyPr/>
          <a:lstStyle/>
          <a:p>
            <a:r>
              <a:rPr lang="en-US" dirty="0"/>
              <a:t>Supernova Impostors</a:t>
            </a:r>
          </a:p>
        </p:txBody>
      </p:sp>
      <p:sp>
        <p:nvSpPr>
          <p:cNvPr id="3" name="Content Placeholder 2">
            <a:extLst>
              <a:ext uri="{FF2B5EF4-FFF2-40B4-BE49-F238E27FC236}">
                <a16:creationId xmlns:a16="http://schemas.microsoft.com/office/drawing/2014/main" id="{4348260D-927D-EA47-9B36-44B3E74B738B}"/>
              </a:ext>
            </a:extLst>
          </p:cNvPr>
          <p:cNvSpPr>
            <a:spLocks noGrp="1"/>
          </p:cNvSpPr>
          <p:nvPr>
            <p:ph idx="1"/>
          </p:nvPr>
        </p:nvSpPr>
        <p:spPr/>
        <p:txBody>
          <a:bodyPr/>
          <a:lstStyle/>
          <a:p>
            <a:r>
              <a:rPr lang="en-US" dirty="0"/>
              <a:t>Most famously </a:t>
            </a:r>
            <a:r>
              <a:rPr lang="en-US" dirty="0">
                <a:latin typeface="Symbol" pitchFamily="2" charset="2"/>
              </a:rPr>
              <a:t>h</a:t>
            </a:r>
            <a:r>
              <a:rPr lang="en-US" dirty="0"/>
              <a:t>-Car</a:t>
            </a:r>
          </a:p>
          <a:p>
            <a:r>
              <a:rPr lang="en-US" dirty="0"/>
              <a:t>Supernova-bright outburst, but star endures</a:t>
            </a:r>
          </a:p>
        </p:txBody>
      </p:sp>
    </p:spTree>
    <p:extLst>
      <p:ext uri="{BB962C8B-B14F-4D97-AF65-F5344CB8AC3E}">
        <p14:creationId xmlns:p14="http://schemas.microsoft.com/office/powerpoint/2010/main" val="248345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3BBB5D-2458-7142-8A1D-96B7840723FD}"/>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B6CF554E-9304-E844-8D0D-504AB39CD601}"/>
              </a:ext>
            </a:extLst>
          </p:cNvPr>
          <p:cNvSpPr>
            <a:spLocks noGrp="1"/>
          </p:cNvSpPr>
          <p:nvPr>
            <p:ph type="title"/>
          </p:nvPr>
        </p:nvSpPr>
        <p:spPr>
          <a:xfrm>
            <a:off x="457200" y="0"/>
            <a:ext cx="8229600" cy="1143000"/>
          </a:xfrm>
        </p:spPr>
        <p:txBody>
          <a:bodyPr/>
          <a:lstStyle/>
          <a:p>
            <a:r>
              <a:rPr lang="en-US" dirty="0" err="1">
                <a:solidFill>
                  <a:srgbClr val="FFC000"/>
                </a:solidFill>
              </a:rPr>
              <a:t>Homonculus</a:t>
            </a:r>
            <a:r>
              <a:rPr lang="en-US" dirty="0">
                <a:solidFill>
                  <a:srgbClr val="FFC000"/>
                </a:solidFill>
              </a:rPr>
              <a:t> Nebula</a:t>
            </a:r>
          </a:p>
        </p:txBody>
      </p:sp>
      <p:sp>
        <p:nvSpPr>
          <p:cNvPr id="4" name="TextBox 3">
            <a:extLst>
              <a:ext uri="{FF2B5EF4-FFF2-40B4-BE49-F238E27FC236}">
                <a16:creationId xmlns:a16="http://schemas.microsoft.com/office/drawing/2014/main" id="{D73ED4F9-156C-5646-B7FA-7E09BC285E3B}"/>
              </a:ext>
            </a:extLst>
          </p:cNvPr>
          <p:cNvSpPr txBox="1"/>
          <p:nvPr/>
        </p:nvSpPr>
        <p:spPr>
          <a:xfrm>
            <a:off x="2355578" y="6412468"/>
            <a:ext cx="6712222" cy="369332"/>
          </a:xfrm>
          <a:prstGeom prst="rect">
            <a:avLst/>
          </a:prstGeom>
          <a:noFill/>
        </p:spPr>
        <p:txBody>
          <a:bodyPr wrap="none" rtlCol="0">
            <a:spAutoFit/>
          </a:bodyPr>
          <a:lstStyle/>
          <a:p>
            <a:r>
              <a:rPr lang="en-US" dirty="0">
                <a:solidFill>
                  <a:srgbClr val="FFFF00"/>
                </a:solidFill>
                <a:hlinkClick r:id="rId3"/>
              </a:rPr>
              <a:t>Image</a:t>
            </a:r>
            <a:r>
              <a:rPr lang="en-US" dirty="0">
                <a:solidFill>
                  <a:srgbClr val="FFFF00"/>
                </a:solidFill>
              </a:rPr>
              <a:t>: multi-wavelength composite, NASA (J. Morse) via APOD</a:t>
            </a:r>
          </a:p>
        </p:txBody>
      </p:sp>
    </p:spTree>
    <p:extLst>
      <p:ext uri="{BB962C8B-B14F-4D97-AF65-F5344CB8AC3E}">
        <p14:creationId xmlns:p14="http://schemas.microsoft.com/office/powerpoint/2010/main" val="514959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156E2-1E57-9044-AD1C-B00EF8A60A49}"/>
              </a:ext>
            </a:extLst>
          </p:cNvPr>
          <p:cNvSpPr>
            <a:spLocks noGrp="1"/>
          </p:cNvSpPr>
          <p:nvPr>
            <p:ph type="title"/>
          </p:nvPr>
        </p:nvSpPr>
        <p:spPr/>
        <p:txBody>
          <a:bodyPr/>
          <a:lstStyle/>
          <a:p>
            <a:r>
              <a:rPr lang="en-US" dirty="0"/>
              <a:t>White dwarfs</a:t>
            </a:r>
          </a:p>
        </p:txBody>
      </p:sp>
      <p:sp>
        <p:nvSpPr>
          <p:cNvPr id="3" name="Content Placeholder 2">
            <a:extLst>
              <a:ext uri="{FF2B5EF4-FFF2-40B4-BE49-F238E27FC236}">
                <a16:creationId xmlns:a16="http://schemas.microsoft.com/office/drawing/2014/main" id="{7EDB776C-B022-8B4F-8686-F004E2C9847F}"/>
              </a:ext>
            </a:extLst>
          </p:cNvPr>
          <p:cNvSpPr>
            <a:spLocks noGrp="1"/>
          </p:cNvSpPr>
          <p:nvPr>
            <p:ph idx="1"/>
          </p:nvPr>
        </p:nvSpPr>
        <p:spPr>
          <a:xfrm>
            <a:off x="457200" y="1600200"/>
            <a:ext cx="3124200" cy="4525963"/>
          </a:xfrm>
        </p:spPr>
        <p:txBody>
          <a:bodyPr/>
          <a:lstStyle/>
          <a:p>
            <a:r>
              <a:rPr lang="en-US" dirty="0"/>
              <a:t>Greater mass gives smaller radius</a:t>
            </a:r>
          </a:p>
          <a:p>
            <a:r>
              <a:rPr lang="en-US" dirty="0"/>
              <a:t>Theoretical smallest size ~ Moon</a:t>
            </a:r>
          </a:p>
        </p:txBody>
      </p:sp>
      <p:pic>
        <p:nvPicPr>
          <p:cNvPr id="5" name="Picture 4">
            <a:extLst>
              <a:ext uri="{FF2B5EF4-FFF2-40B4-BE49-F238E27FC236}">
                <a16:creationId xmlns:a16="http://schemas.microsoft.com/office/drawing/2014/main" id="{7CAE7280-E848-FE45-A276-654602B69368}"/>
              </a:ext>
            </a:extLst>
          </p:cNvPr>
          <p:cNvPicPr>
            <a:picLocks noChangeAspect="1"/>
          </p:cNvPicPr>
          <p:nvPr/>
        </p:nvPicPr>
        <p:blipFill>
          <a:blip r:embed="rId2"/>
          <a:stretch>
            <a:fillRect/>
          </a:stretch>
        </p:blipFill>
        <p:spPr>
          <a:xfrm>
            <a:off x="3762834" y="1417638"/>
            <a:ext cx="4923965" cy="4821382"/>
          </a:xfrm>
          <a:prstGeom prst="rect">
            <a:avLst/>
          </a:prstGeom>
          <a:ln w="28575">
            <a:solidFill>
              <a:schemeClr val="tx2"/>
            </a:solidFill>
          </a:ln>
        </p:spPr>
      </p:pic>
      <p:sp>
        <p:nvSpPr>
          <p:cNvPr id="6" name="TextBox 5">
            <a:extLst>
              <a:ext uri="{FF2B5EF4-FFF2-40B4-BE49-F238E27FC236}">
                <a16:creationId xmlns:a16="http://schemas.microsoft.com/office/drawing/2014/main" id="{A7FFD62A-CC57-2D42-AD40-DFCF4183EEFE}"/>
              </a:ext>
            </a:extLst>
          </p:cNvPr>
          <p:cNvSpPr txBox="1"/>
          <p:nvPr/>
        </p:nvSpPr>
        <p:spPr>
          <a:xfrm>
            <a:off x="3762833" y="6239020"/>
            <a:ext cx="4378635" cy="400110"/>
          </a:xfrm>
          <a:prstGeom prst="rect">
            <a:avLst/>
          </a:prstGeom>
          <a:noFill/>
        </p:spPr>
        <p:txBody>
          <a:bodyPr wrap="none" rtlCol="0">
            <a:spAutoFit/>
          </a:bodyPr>
          <a:lstStyle/>
          <a:p>
            <a:r>
              <a:rPr lang="en-US" sz="2000" dirty="0">
                <a:hlinkClick r:id="rId3"/>
              </a:rPr>
              <a:t>Image</a:t>
            </a:r>
            <a:r>
              <a:rPr lang="en-US" sz="2000" dirty="0"/>
              <a:t>: Bob King, </a:t>
            </a:r>
            <a:r>
              <a:rPr lang="en-US" sz="2000" i="1" dirty="0"/>
              <a:t>Sky and Telescope</a:t>
            </a:r>
          </a:p>
        </p:txBody>
      </p:sp>
    </p:spTree>
    <p:extLst>
      <p:ext uri="{BB962C8B-B14F-4D97-AF65-F5344CB8AC3E}">
        <p14:creationId xmlns:p14="http://schemas.microsoft.com/office/powerpoint/2010/main" val="336817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E404AC-97C5-8E41-9A40-0437BEF5E8B4}"/>
              </a:ext>
            </a:extLst>
          </p:cNvPr>
          <p:cNvPicPr>
            <a:picLocks noChangeAspect="1"/>
          </p:cNvPicPr>
          <p:nvPr/>
        </p:nvPicPr>
        <p:blipFill>
          <a:blip r:embed="rId2"/>
          <a:stretch>
            <a:fillRect/>
          </a:stretch>
        </p:blipFill>
        <p:spPr>
          <a:xfrm>
            <a:off x="0" y="1217"/>
            <a:ext cx="9144000" cy="6855565"/>
          </a:xfrm>
          <a:prstGeom prst="rect">
            <a:avLst/>
          </a:prstGeom>
        </p:spPr>
      </p:pic>
      <p:sp>
        <p:nvSpPr>
          <p:cNvPr id="2" name="Title 1">
            <a:extLst>
              <a:ext uri="{FF2B5EF4-FFF2-40B4-BE49-F238E27FC236}">
                <a16:creationId xmlns:a16="http://schemas.microsoft.com/office/drawing/2014/main" id="{FB36ADBC-F34C-614A-8553-64FD7B982FDF}"/>
              </a:ext>
            </a:extLst>
          </p:cNvPr>
          <p:cNvSpPr>
            <a:spLocks noGrp="1"/>
          </p:cNvSpPr>
          <p:nvPr>
            <p:ph type="title"/>
          </p:nvPr>
        </p:nvSpPr>
        <p:spPr/>
        <p:txBody>
          <a:bodyPr/>
          <a:lstStyle/>
          <a:p>
            <a:r>
              <a:rPr lang="en-US" dirty="0">
                <a:solidFill>
                  <a:srgbClr val="FFC000"/>
                </a:solidFill>
              </a:rPr>
              <a:t>Accreting from a companion</a:t>
            </a:r>
          </a:p>
        </p:txBody>
      </p:sp>
      <p:sp>
        <p:nvSpPr>
          <p:cNvPr id="5" name="TextBox 4">
            <a:extLst>
              <a:ext uri="{FF2B5EF4-FFF2-40B4-BE49-F238E27FC236}">
                <a16:creationId xmlns:a16="http://schemas.microsoft.com/office/drawing/2014/main" id="{C04D15D2-4FB6-B646-AFF6-3742154AB066}"/>
              </a:ext>
            </a:extLst>
          </p:cNvPr>
          <p:cNvSpPr txBox="1"/>
          <p:nvPr/>
        </p:nvSpPr>
        <p:spPr>
          <a:xfrm>
            <a:off x="6781800" y="4724400"/>
            <a:ext cx="2514600" cy="1938992"/>
          </a:xfrm>
          <a:prstGeom prst="rect">
            <a:avLst/>
          </a:prstGeom>
          <a:noFill/>
        </p:spPr>
        <p:txBody>
          <a:bodyPr wrap="square" rtlCol="0">
            <a:spAutoFit/>
          </a:bodyPr>
          <a:lstStyle/>
          <a:p>
            <a:r>
              <a:rPr lang="en-US" sz="2400" dirty="0">
                <a:solidFill>
                  <a:srgbClr val="FFC000"/>
                </a:solidFill>
                <a:hlinkClick r:id="rId3"/>
              </a:rPr>
              <a:t>Image</a:t>
            </a:r>
            <a:r>
              <a:rPr lang="en-US" sz="2400" dirty="0">
                <a:solidFill>
                  <a:srgbClr val="FFC000"/>
                </a:solidFill>
              </a:rPr>
              <a:t>: NASA/JPL, via </a:t>
            </a:r>
            <a:r>
              <a:rPr lang="en-US" sz="2400" dirty="0" err="1">
                <a:solidFill>
                  <a:srgbClr val="FFC000"/>
                </a:solidFill>
              </a:rPr>
              <a:t>space.com</a:t>
            </a:r>
            <a:r>
              <a:rPr lang="en-US" sz="2400" dirty="0">
                <a:solidFill>
                  <a:srgbClr val="FFC000"/>
                </a:solidFill>
              </a:rPr>
              <a:t>.  Artist’s conception,</a:t>
            </a:r>
          </a:p>
        </p:txBody>
      </p:sp>
    </p:spTree>
    <p:extLst>
      <p:ext uri="{BB962C8B-B14F-4D97-AF65-F5344CB8AC3E}">
        <p14:creationId xmlns:p14="http://schemas.microsoft.com/office/powerpoint/2010/main" val="4064123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C85B-8BF4-0B4B-A438-1ED4CDCE72B3}"/>
              </a:ext>
            </a:extLst>
          </p:cNvPr>
          <p:cNvSpPr>
            <a:spLocks noGrp="1"/>
          </p:cNvSpPr>
          <p:nvPr>
            <p:ph type="title"/>
          </p:nvPr>
        </p:nvSpPr>
        <p:spPr/>
        <p:txBody>
          <a:bodyPr/>
          <a:lstStyle/>
          <a:p>
            <a:r>
              <a:rPr lang="en-US" dirty="0"/>
              <a:t>Cataclysmic Variables (Novae)</a:t>
            </a:r>
          </a:p>
        </p:txBody>
      </p:sp>
      <p:sp>
        <p:nvSpPr>
          <p:cNvPr id="3" name="Content Placeholder 2">
            <a:extLst>
              <a:ext uri="{FF2B5EF4-FFF2-40B4-BE49-F238E27FC236}">
                <a16:creationId xmlns:a16="http://schemas.microsoft.com/office/drawing/2014/main" id="{A7D281DD-78A8-DF4B-9F49-BEE531B58730}"/>
              </a:ext>
            </a:extLst>
          </p:cNvPr>
          <p:cNvSpPr>
            <a:spLocks noGrp="1"/>
          </p:cNvSpPr>
          <p:nvPr>
            <p:ph idx="1"/>
          </p:nvPr>
        </p:nvSpPr>
        <p:spPr>
          <a:xfrm>
            <a:off x="457200" y="1600201"/>
            <a:ext cx="2893291" cy="4140200"/>
          </a:xfrm>
        </p:spPr>
        <p:txBody>
          <a:bodyPr/>
          <a:lstStyle/>
          <a:p>
            <a:r>
              <a:rPr lang="en-US" dirty="0"/>
              <a:t>H builds in shell</a:t>
            </a:r>
          </a:p>
          <a:p>
            <a:r>
              <a:rPr lang="en-US" dirty="0"/>
              <a:t>shell H flash when hot, dense enough</a:t>
            </a:r>
          </a:p>
          <a:p>
            <a:r>
              <a:rPr lang="en-US" dirty="0"/>
              <a:t>Explodes and fades</a:t>
            </a:r>
          </a:p>
        </p:txBody>
      </p:sp>
      <p:pic>
        <p:nvPicPr>
          <p:cNvPr id="4" name="Picture 3">
            <a:extLst>
              <a:ext uri="{FF2B5EF4-FFF2-40B4-BE49-F238E27FC236}">
                <a16:creationId xmlns:a16="http://schemas.microsoft.com/office/drawing/2014/main" id="{B62E18B5-318D-A045-ADBE-1ACAC0EB3D2A}"/>
              </a:ext>
            </a:extLst>
          </p:cNvPr>
          <p:cNvPicPr>
            <a:picLocks noChangeAspect="1"/>
          </p:cNvPicPr>
          <p:nvPr/>
        </p:nvPicPr>
        <p:blipFill>
          <a:blip r:embed="rId2"/>
          <a:stretch>
            <a:fillRect/>
          </a:stretch>
        </p:blipFill>
        <p:spPr>
          <a:xfrm>
            <a:off x="3350491" y="2209801"/>
            <a:ext cx="5308600" cy="3530600"/>
          </a:xfrm>
          <a:prstGeom prst="rect">
            <a:avLst/>
          </a:prstGeom>
          <a:ln w="28575">
            <a:solidFill>
              <a:schemeClr val="tx2"/>
            </a:solidFill>
          </a:ln>
        </p:spPr>
      </p:pic>
      <p:sp>
        <p:nvSpPr>
          <p:cNvPr id="5" name="TextBox 4">
            <a:extLst>
              <a:ext uri="{FF2B5EF4-FFF2-40B4-BE49-F238E27FC236}">
                <a16:creationId xmlns:a16="http://schemas.microsoft.com/office/drawing/2014/main" id="{22426D7C-3363-4B45-B061-4E2B56ED8AB6}"/>
              </a:ext>
            </a:extLst>
          </p:cNvPr>
          <p:cNvSpPr txBox="1"/>
          <p:nvPr/>
        </p:nvSpPr>
        <p:spPr>
          <a:xfrm>
            <a:off x="3505200" y="5867400"/>
            <a:ext cx="2193229" cy="400110"/>
          </a:xfrm>
          <a:prstGeom prst="rect">
            <a:avLst/>
          </a:prstGeom>
          <a:noFill/>
        </p:spPr>
        <p:txBody>
          <a:bodyPr wrap="none" rtlCol="0">
            <a:spAutoFit/>
          </a:bodyPr>
          <a:lstStyle/>
          <a:p>
            <a:r>
              <a:rPr lang="en-US" sz="2000" dirty="0" err="1"/>
              <a:t>Comins</a:t>
            </a:r>
            <a:r>
              <a:rPr lang="en-US" sz="2000" dirty="0"/>
              <a:t>, Fig. 14.8</a:t>
            </a:r>
          </a:p>
        </p:txBody>
      </p:sp>
    </p:spTree>
    <p:extLst>
      <p:ext uri="{BB962C8B-B14F-4D97-AF65-F5344CB8AC3E}">
        <p14:creationId xmlns:p14="http://schemas.microsoft.com/office/powerpoint/2010/main" val="278374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9B714-D546-4B42-8DB5-EC0E19738579}"/>
              </a:ext>
            </a:extLst>
          </p:cNvPr>
          <p:cNvSpPr>
            <a:spLocks noGrp="1"/>
          </p:cNvSpPr>
          <p:nvPr>
            <p:ph type="title"/>
          </p:nvPr>
        </p:nvSpPr>
        <p:spPr/>
        <p:txBody>
          <a:bodyPr/>
          <a:lstStyle/>
          <a:p>
            <a:r>
              <a:rPr lang="en-US" dirty="0"/>
              <a:t>T Cor </a:t>
            </a:r>
            <a:r>
              <a:rPr lang="en-US" dirty="0" err="1"/>
              <a:t>Bor</a:t>
            </a:r>
            <a:endParaRPr lang="en-US" dirty="0"/>
          </a:p>
        </p:txBody>
      </p:sp>
      <p:sp>
        <p:nvSpPr>
          <p:cNvPr id="3" name="Content Placeholder 2">
            <a:extLst>
              <a:ext uri="{FF2B5EF4-FFF2-40B4-BE49-F238E27FC236}">
                <a16:creationId xmlns:a16="http://schemas.microsoft.com/office/drawing/2014/main" id="{8927BE7C-05F8-C542-AB2B-50F8E31545BA}"/>
              </a:ext>
            </a:extLst>
          </p:cNvPr>
          <p:cNvSpPr>
            <a:spLocks noGrp="1"/>
          </p:cNvSpPr>
          <p:nvPr>
            <p:ph idx="1"/>
          </p:nvPr>
        </p:nvSpPr>
        <p:spPr/>
        <p:txBody>
          <a:bodyPr/>
          <a:lstStyle/>
          <a:p>
            <a:r>
              <a:rPr lang="en-US" dirty="0"/>
              <a:t>Recurrent Nova</a:t>
            </a:r>
          </a:p>
          <a:p>
            <a:r>
              <a:rPr lang="en-US" dirty="0"/>
              <a:t>Period ~ 80y</a:t>
            </a:r>
          </a:p>
          <a:p>
            <a:r>
              <a:rPr lang="en-US" dirty="0"/>
              <a:t>Last seen 1946</a:t>
            </a:r>
          </a:p>
          <a:p>
            <a:r>
              <a:rPr lang="en-US" dirty="0"/>
              <a:t>Normally </a:t>
            </a:r>
            <a:r>
              <a:rPr lang="en-US" i="1" dirty="0"/>
              <a:t>m</a:t>
            </a:r>
            <a:r>
              <a:rPr lang="en-US" dirty="0"/>
              <a:t> = 10, bursts to </a:t>
            </a:r>
            <a:r>
              <a:rPr lang="en-US" i="1" dirty="0"/>
              <a:t>m</a:t>
            </a:r>
            <a:r>
              <a:rPr lang="en-US" dirty="0"/>
              <a:t> = 2</a:t>
            </a:r>
          </a:p>
          <a:p>
            <a:r>
              <a:rPr lang="en-US" dirty="0"/>
              <a:t>Duration ~½ day</a:t>
            </a:r>
          </a:p>
          <a:p>
            <a:r>
              <a:rPr lang="en-US" dirty="0"/>
              <a:t>Predicted for Summer 2024</a:t>
            </a:r>
          </a:p>
          <a:p>
            <a:r>
              <a:rPr lang="en-US" dirty="0"/>
              <a:t>Could go any minute</a:t>
            </a:r>
          </a:p>
        </p:txBody>
      </p:sp>
    </p:spTree>
    <p:extLst>
      <p:ext uri="{BB962C8B-B14F-4D97-AF65-F5344CB8AC3E}">
        <p14:creationId xmlns:p14="http://schemas.microsoft.com/office/powerpoint/2010/main" val="139074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4406B-FCAB-8A4D-A908-5D898E7BE73B}"/>
              </a:ext>
            </a:extLst>
          </p:cNvPr>
          <p:cNvSpPr>
            <a:spLocks noGrp="1"/>
          </p:cNvSpPr>
          <p:nvPr>
            <p:ph type="title"/>
          </p:nvPr>
        </p:nvSpPr>
        <p:spPr/>
        <p:txBody>
          <a:bodyPr/>
          <a:lstStyle/>
          <a:p>
            <a:r>
              <a:rPr lang="en-US" dirty="0"/>
              <a:t>Chandrasekhar Limit</a:t>
            </a:r>
          </a:p>
        </p:txBody>
      </p:sp>
      <p:sp>
        <p:nvSpPr>
          <p:cNvPr id="3" name="Content Placeholder 2">
            <a:extLst>
              <a:ext uri="{FF2B5EF4-FFF2-40B4-BE49-F238E27FC236}">
                <a16:creationId xmlns:a16="http://schemas.microsoft.com/office/drawing/2014/main" id="{E0F1C327-7157-2F49-A9A6-374CCAAC200A}"/>
              </a:ext>
            </a:extLst>
          </p:cNvPr>
          <p:cNvSpPr>
            <a:spLocks noGrp="1"/>
          </p:cNvSpPr>
          <p:nvPr>
            <p:ph idx="1"/>
          </p:nvPr>
        </p:nvSpPr>
        <p:spPr/>
        <p:txBody>
          <a:bodyPr/>
          <a:lstStyle/>
          <a:p>
            <a:r>
              <a:rPr lang="en-US" dirty="0"/>
              <a:t>Electron degeneracy can only withstand pressure from mass up to 1.4 M⊙</a:t>
            </a:r>
          </a:p>
          <a:p>
            <a:endParaRPr lang="en-US" dirty="0"/>
          </a:p>
        </p:txBody>
      </p:sp>
    </p:spTree>
    <p:extLst>
      <p:ext uri="{BB962C8B-B14F-4D97-AF65-F5344CB8AC3E}">
        <p14:creationId xmlns:p14="http://schemas.microsoft.com/office/powerpoint/2010/main" val="4058341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92ED5-41BF-FA40-897C-026B05AF1D04}"/>
              </a:ext>
            </a:extLst>
          </p:cNvPr>
          <p:cNvSpPr>
            <a:spLocks noGrp="1"/>
          </p:cNvSpPr>
          <p:nvPr>
            <p:ph type="title"/>
          </p:nvPr>
        </p:nvSpPr>
        <p:spPr/>
        <p:txBody>
          <a:bodyPr/>
          <a:lstStyle/>
          <a:p>
            <a:r>
              <a:rPr lang="en-US" dirty="0"/>
              <a:t>Supernova Type </a:t>
            </a:r>
            <a:r>
              <a:rPr lang="en-US" dirty="0" err="1"/>
              <a:t>Ia</a:t>
            </a:r>
            <a:endParaRPr lang="en-US" dirty="0"/>
          </a:p>
        </p:txBody>
      </p:sp>
      <p:sp>
        <p:nvSpPr>
          <p:cNvPr id="3" name="Content Placeholder 2">
            <a:extLst>
              <a:ext uri="{FF2B5EF4-FFF2-40B4-BE49-F238E27FC236}">
                <a16:creationId xmlns:a16="http://schemas.microsoft.com/office/drawing/2014/main" id="{B8F0DA47-5264-514A-8F0E-3F058E8E7BAF}"/>
              </a:ext>
            </a:extLst>
          </p:cNvPr>
          <p:cNvSpPr>
            <a:spLocks noGrp="1"/>
          </p:cNvSpPr>
          <p:nvPr>
            <p:ph idx="1"/>
          </p:nvPr>
        </p:nvSpPr>
        <p:spPr/>
        <p:txBody>
          <a:bodyPr/>
          <a:lstStyle/>
          <a:p>
            <a:r>
              <a:rPr lang="en-US" dirty="0"/>
              <a:t>White dwarf accretes enough mass to exceed Chandrasekhar limit</a:t>
            </a:r>
          </a:p>
          <a:p>
            <a:r>
              <a:rPr lang="en-US" dirty="0"/>
              <a:t>Core compresses, runaway fusion ensues</a:t>
            </a:r>
          </a:p>
          <a:p>
            <a:r>
              <a:rPr lang="en-US" dirty="0"/>
              <a:t>Entire star explodes</a:t>
            </a:r>
          </a:p>
        </p:txBody>
      </p:sp>
    </p:spTree>
    <p:extLst>
      <p:ext uri="{BB962C8B-B14F-4D97-AF65-F5344CB8AC3E}">
        <p14:creationId xmlns:p14="http://schemas.microsoft.com/office/powerpoint/2010/main" val="3327456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4ED01-C4C8-E150-050A-365ADC8B4466}"/>
              </a:ext>
            </a:extLst>
          </p:cNvPr>
          <p:cNvSpPr>
            <a:spLocks noGrp="1"/>
          </p:cNvSpPr>
          <p:nvPr>
            <p:ph type="title"/>
          </p:nvPr>
        </p:nvSpPr>
        <p:spPr/>
        <p:txBody>
          <a:bodyPr/>
          <a:lstStyle/>
          <a:p>
            <a:r>
              <a:rPr lang="en-US" dirty="0"/>
              <a:t>Will this happen to Sirius?</a:t>
            </a:r>
          </a:p>
        </p:txBody>
      </p:sp>
      <p:sp>
        <p:nvSpPr>
          <p:cNvPr id="3" name="Content Placeholder 2">
            <a:extLst>
              <a:ext uri="{FF2B5EF4-FFF2-40B4-BE49-F238E27FC236}">
                <a16:creationId xmlns:a16="http://schemas.microsoft.com/office/drawing/2014/main" id="{49ADC1BA-3996-087F-ACA6-EC3E9F53650C}"/>
              </a:ext>
            </a:extLst>
          </p:cNvPr>
          <p:cNvSpPr>
            <a:spLocks noGrp="1"/>
          </p:cNvSpPr>
          <p:nvPr>
            <p:ph idx="1"/>
          </p:nvPr>
        </p:nvSpPr>
        <p:spPr/>
        <p:txBody>
          <a:bodyPr/>
          <a:lstStyle/>
          <a:p>
            <a:r>
              <a:rPr lang="en-US" dirty="0"/>
              <a:t>Sirius B is the heaviest wd measured</a:t>
            </a:r>
          </a:p>
          <a:p>
            <a:pPr lvl="1"/>
            <a:r>
              <a:rPr lang="en-US" dirty="0"/>
              <a:t>close to Chandrasekhar limit</a:t>
            </a:r>
          </a:p>
          <a:p>
            <a:r>
              <a:rPr lang="en-US" dirty="0"/>
              <a:t>When Sirius A goes giant, will B accrete its envelope?</a:t>
            </a:r>
          </a:p>
          <a:p>
            <a:r>
              <a:rPr lang="en-US" dirty="0"/>
              <a:t>Probably not</a:t>
            </a:r>
          </a:p>
          <a:p>
            <a:pPr lvl="1"/>
            <a:r>
              <a:rPr lang="en-US" dirty="0"/>
              <a:t>Least separation 8 AU</a:t>
            </a:r>
          </a:p>
        </p:txBody>
      </p:sp>
    </p:spTree>
    <p:extLst>
      <p:ext uri="{BB962C8B-B14F-4D97-AF65-F5344CB8AC3E}">
        <p14:creationId xmlns:p14="http://schemas.microsoft.com/office/powerpoint/2010/main" val="182190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efault Design">
  <a:themeElements>
    <a:clrScheme name="Custom 25">
      <a:dk1>
        <a:srgbClr val="000066"/>
      </a:dk1>
      <a:lt1>
        <a:srgbClr val="FFFFFF"/>
      </a:lt1>
      <a:dk2>
        <a:srgbClr val="003366"/>
      </a:dk2>
      <a:lt2>
        <a:srgbClr val="808080"/>
      </a:lt2>
      <a:accent1>
        <a:srgbClr val="BBE0E3"/>
      </a:accent1>
      <a:accent2>
        <a:srgbClr val="0000FF"/>
      </a:accent2>
      <a:accent3>
        <a:srgbClr val="FF0000"/>
      </a:accent3>
      <a:accent4>
        <a:srgbClr val="006600"/>
      </a:accent4>
      <a:accent5>
        <a:srgbClr val="00CC00"/>
      </a:accent5>
      <a:accent6>
        <a:srgbClr val="800000"/>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3366"/>
        </a:dk1>
        <a:lt1>
          <a:srgbClr val="FFFFFF"/>
        </a:lt1>
        <a:dk2>
          <a:srgbClr val="003366"/>
        </a:dk2>
        <a:lt2>
          <a:srgbClr val="808080"/>
        </a:lt2>
        <a:accent1>
          <a:srgbClr val="BBE0E3"/>
        </a:accent1>
        <a:accent2>
          <a:srgbClr val="3333FF"/>
        </a:accent2>
        <a:accent3>
          <a:srgbClr val="FFFFFF"/>
        </a:accent3>
        <a:accent4>
          <a:srgbClr val="002A56"/>
        </a:accent4>
        <a:accent5>
          <a:srgbClr val="DAEDEF"/>
        </a:accent5>
        <a:accent6>
          <a:srgbClr val="2D2D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3817</TotalTime>
  <Words>530</Words>
  <Application>Microsoft Office PowerPoint</Application>
  <PresentationFormat>On-screen Show (4:3)</PresentationFormat>
  <Paragraphs>111</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Symbol</vt:lpstr>
      <vt:lpstr>Default Design</vt:lpstr>
      <vt:lpstr>Stellar Remnants</vt:lpstr>
      <vt:lpstr>White dwarfs</vt:lpstr>
      <vt:lpstr>White dwarfs</vt:lpstr>
      <vt:lpstr>Accreting from a companion</vt:lpstr>
      <vt:lpstr>Cataclysmic Variables (Novae)</vt:lpstr>
      <vt:lpstr>T Cor Bor</vt:lpstr>
      <vt:lpstr>Chandrasekhar Limit</vt:lpstr>
      <vt:lpstr>Supernova Type Ia</vt:lpstr>
      <vt:lpstr>Will this happen to Sirius?</vt:lpstr>
      <vt:lpstr>Supernova Type Ia</vt:lpstr>
      <vt:lpstr>Supernova Type Ia</vt:lpstr>
      <vt:lpstr>White dwarf mergers</vt:lpstr>
      <vt:lpstr>Neutron Stars</vt:lpstr>
      <vt:lpstr>Neutron Stars</vt:lpstr>
      <vt:lpstr>Purported structure</vt:lpstr>
      <vt:lpstr>Pulsars</vt:lpstr>
      <vt:lpstr>Pulssar</vt:lpstr>
      <vt:lpstr>Pulsar model</vt:lpstr>
      <vt:lpstr>Pulsar “glitch”</vt:lpstr>
      <vt:lpstr>Neutron star theory</vt:lpstr>
      <vt:lpstr>Magnetars</vt:lpstr>
      <vt:lpstr>Pulsars in binaries</vt:lpstr>
      <vt:lpstr>X-ray burster</vt:lpstr>
      <vt:lpstr>Really big Core Collapse</vt:lpstr>
      <vt:lpstr>Hypernovae</vt:lpstr>
      <vt:lpstr>Supernova Impostors</vt:lpstr>
      <vt:lpstr>Homonculus Nebula</vt:lpstr>
    </vt:vector>
  </TitlesOfParts>
  <Company>John Carroll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Balloon Animals</dc:title>
  <dc:creator>joe</dc:creator>
  <cp:lastModifiedBy>Richard Barrans</cp:lastModifiedBy>
  <cp:revision>293</cp:revision>
  <cp:lastPrinted>2024-11-04T15:53:56Z</cp:lastPrinted>
  <dcterms:created xsi:type="dcterms:W3CDTF">2003-08-04T19:23:16Z</dcterms:created>
  <dcterms:modified xsi:type="dcterms:W3CDTF">2025-03-23T16:17:33Z</dcterms:modified>
</cp:coreProperties>
</file>