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275" r:id="rId4"/>
    <p:sldId id="535" r:id="rId5"/>
    <p:sldId id="536" r:id="rId6"/>
    <p:sldId id="538" r:id="rId7"/>
    <p:sldId id="539" r:id="rId8"/>
    <p:sldId id="537" r:id="rId9"/>
    <p:sldId id="540" r:id="rId10"/>
    <p:sldId id="541" r:id="rId11"/>
    <p:sldId id="542" r:id="rId12"/>
    <p:sldId id="543" r:id="rId13"/>
    <p:sldId id="544" r:id="rId14"/>
  </p:sldIdLst>
  <p:sldSz cx="9144000" cy="6858000" type="screen4x3"/>
  <p:notesSz cx="9312275" cy="7026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3913" autoAdjust="0"/>
  </p:normalViewPr>
  <p:slideViewPr>
    <p:cSldViewPr>
      <p:cViewPr varScale="1">
        <p:scale>
          <a:sx n="51" d="100"/>
          <a:sy n="51" d="100"/>
        </p:scale>
        <p:origin x="7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12"/>
        <p:guide pos="29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738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L27 Large Stars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5263" y="0"/>
            <a:ext cx="4035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t" anchorCtr="0" compatLnSpc="1">
            <a:prstTxWarp prst="textNoShape">
              <a:avLst/>
            </a:prstTxWarp>
          </a:bodyPr>
          <a:lstStyle>
            <a:lvl1pPr algn="r"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2263"/>
            <a:ext cx="403383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defTabSz="9298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5264" y="6561137"/>
            <a:ext cx="3876674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8" tIns="46519" rIns="93038" bIns="4651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88912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A1000 L27 Large Stars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3/23/2025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11550" cy="2635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5" tIns="46173" rIns="92345" bIns="461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1863" y="3336925"/>
            <a:ext cx="7448550" cy="3162300"/>
          </a:xfrm>
          <a:prstGeom prst="rect">
            <a:avLst/>
          </a:prstGeom>
        </p:spPr>
        <p:txBody>
          <a:bodyPr vert="horz" lIns="92345" tIns="46173" rIns="92345" bIns="4617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72263"/>
            <a:ext cx="4035425" cy="352425"/>
          </a:xfrm>
          <a:prstGeom prst="rect">
            <a:avLst/>
          </a:prstGeom>
        </p:spPr>
        <p:txBody>
          <a:bodyPr vert="horz" lIns="92345" tIns="46173" rIns="92345" bIns="46173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75263" y="6672263"/>
            <a:ext cx="4035425" cy="352425"/>
          </a:xfrm>
          <a:prstGeom prst="rect">
            <a:avLst/>
          </a:prstGeom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od.nasa.gov/apod/ap170606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nucene/nucbi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ky.org/todays-image/photo-extragalactic-supernova-sn2018iq-ngc-2746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E09065-BDF6-FD4B-B8A1-457ED182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1F76-5DA4-3C4E-83F7-41EA0B327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8106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How Large Stars Die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23E81-9AA6-F14F-8008-A839F2B0C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Some with a bang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some with a whimper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2F539-A98A-2C4C-84E0-084084DDF4BA}"/>
              </a:ext>
            </a:extLst>
          </p:cNvPr>
          <p:cNvSpPr txBox="1"/>
          <p:nvPr/>
        </p:nvSpPr>
        <p:spPr>
          <a:xfrm>
            <a:off x="304800" y="6172200"/>
            <a:ext cx="588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SN1987A remnant, false color Near IR, Webb telescope</a:t>
            </a:r>
          </a:p>
        </p:txBody>
      </p:sp>
    </p:spTree>
    <p:extLst>
      <p:ext uri="{BB962C8B-B14F-4D97-AF65-F5344CB8AC3E}">
        <p14:creationId xmlns:p14="http://schemas.microsoft.com/office/powerpoint/2010/main" val="748351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28C0-9121-444B-9CA6-40E633E6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1987A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98ED-6EB3-014E-AD7F-3782CC6C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Large </a:t>
            </a:r>
            <a:r>
              <a:rPr lang="en-US" dirty="0" err="1"/>
              <a:t>Magellanic</a:t>
            </a:r>
            <a:r>
              <a:rPr lang="en-US" dirty="0"/>
              <a:t> Cloud</a:t>
            </a:r>
          </a:p>
          <a:p>
            <a:r>
              <a:rPr lang="en-US" dirty="0"/>
              <a:t>Feb 24, 1987</a:t>
            </a:r>
          </a:p>
          <a:p>
            <a:r>
              <a:rPr lang="en-US" dirty="0"/>
              <a:t>peak </a:t>
            </a:r>
            <a:r>
              <a:rPr lang="en-US" i="1" dirty="0"/>
              <a:t>m</a:t>
            </a:r>
            <a:r>
              <a:rPr lang="en-US" dirty="0"/>
              <a:t> = 2.9</a:t>
            </a:r>
          </a:p>
          <a:p>
            <a:r>
              <a:rPr lang="en-US" dirty="0"/>
              <a:t>progenitor star B supergiant</a:t>
            </a:r>
          </a:p>
          <a:p>
            <a:r>
              <a:rPr lang="en-US" dirty="0"/>
              <a:t>13-second neutrino burst</a:t>
            </a:r>
          </a:p>
          <a:p>
            <a:pPr lvl="1"/>
            <a:r>
              <a:rPr lang="en-US" dirty="0"/>
              <a:t>12 events at </a:t>
            </a:r>
            <a:r>
              <a:rPr lang="en-US" dirty="0" err="1"/>
              <a:t>Kamiokande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5 at </a:t>
            </a:r>
            <a:r>
              <a:rPr lang="en-US" dirty="0" err="1"/>
              <a:t>Baksan</a:t>
            </a:r>
            <a:endParaRPr lang="en-US" dirty="0"/>
          </a:p>
          <a:p>
            <a:pPr lvl="1"/>
            <a:r>
              <a:rPr lang="en-US" dirty="0"/>
              <a:t>8 at IMB</a:t>
            </a:r>
          </a:p>
        </p:txBody>
      </p:sp>
    </p:spTree>
    <p:extLst>
      <p:ext uri="{BB962C8B-B14F-4D97-AF65-F5344CB8AC3E}">
        <p14:creationId xmlns:p14="http://schemas.microsoft.com/office/powerpoint/2010/main" val="30784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7E54-BDF6-CFAD-069D-0087C246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without Supernova?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027C-A9D6-D381-4812-E7A069F5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star is massive enough, can it overcome a rebound?</a:t>
            </a:r>
          </a:p>
        </p:txBody>
      </p:sp>
    </p:spTree>
    <p:extLst>
      <p:ext uri="{BB962C8B-B14F-4D97-AF65-F5344CB8AC3E}">
        <p14:creationId xmlns:p14="http://schemas.microsoft.com/office/powerpoint/2010/main" val="154286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7E71-96FE-1AD2-4685-90521664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Star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B255F6-BCC5-8BDA-7A9C-C36F5161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573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9AEF4-B8CC-0D37-8C7E-91539DF2925C}"/>
              </a:ext>
            </a:extLst>
          </p:cNvPr>
          <p:cNvSpPr txBox="1"/>
          <p:nvPr/>
        </p:nvSpPr>
        <p:spPr>
          <a:xfrm>
            <a:off x="838200" y="63246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hlinkClick r:id="rId3"/>
              </a:rPr>
              <a:t>Image</a:t>
            </a:r>
            <a:r>
              <a:rPr lang="en-US" dirty="0">
                <a:solidFill>
                  <a:srgbClr val="FFFF00"/>
                </a:solidFill>
              </a:rPr>
              <a:t>: NASA, ESA, Hubble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76645-0E55-9898-21B9-0B3EB6CFB122}"/>
              </a:ext>
            </a:extLst>
          </p:cNvPr>
          <p:cNvSpPr txBox="1"/>
          <p:nvPr/>
        </p:nvSpPr>
        <p:spPr>
          <a:xfrm flipH="1">
            <a:off x="6522718" y="5257800"/>
            <a:ext cx="17830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N6946-BH1</a:t>
            </a:r>
          </a:p>
          <a:p>
            <a:r>
              <a:rPr lang="en-US" dirty="0"/>
              <a:t>disappeared between 2009 2015</a:t>
            </a:r>
          </a:p>
        </p:txBody>
      </p:sp>
    </p:spTree>
    <p:extLst>
      <p:ext uri="{BB962C8B-B14F-4D97-AF65-F5344CB8AC3E}">
        <p14:creationId xmlns:p14="http://schemas.microsoft.com/office/powerpoint/2010/main" val="15006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4AFE-D27B-4943-E8BF-AEEF47EA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Cygnus X-1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854EB-5363-9998-8626-34DF7DDF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338433" cy="4190999"/>
          </a:xfrm>
        </p:spPr>
        <p:txBody>
          <a:bodyPr/>
          <a:lstStyle/>
          <a:p>
            <a:r>
              <a:rPr lang="en-US" dirty="0"/>
              <a:t>Bright X-ray source</a:t>
            </a:r>
          </a:p>
          <a:p>
            <a:r>
              <a:rPr lang="en-US" dirty="0"/>
              <a:t>Luminous supergiant (20 M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) orbits unseen companion (10 M</a:t>
            </a:r>
            <a:r>
              <a:rPr lang="en-US" dirty="0">
                <a:sym typeface="Symbol" panose="05050102010706020507" pitchFamily="18" charset="2"/>
              </a:rPr>
              <a:t></a:t>
            </a:r>
            <a:r>
              <a:rPr lang="en-US" dirty="0"/>
              <a:t>)</a:t>
            </a:r>
          </a:p>
          <a:p>
            <a:r>
              <a:rPr lang="en-US" dirty="0"/>
              <a:t>Would they stay together after a supernova?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A668C4D-9B59-D669-5748-BDBC63E9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1DBC3B-28E6-C002-8C5A-2AFDBAAC9207}"/>
              </a:ext>
            </a:extLst>
          </p:cNvPr>
          <p:cNvSpPr txBox="1"/>
          <p:nvPr/>
        </p:nvSpPr>
        <p:spPr>
          <a:xfrm>
            <a:off x="4608343" y="5468033"/>
            <a:ext cx="449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Image: Cygnus X-1 in X-ray. NASA ,High Energy Replicated Objects project</a:t>
            </a:r>
          </a:p>
        </p:txBody>
      </p:sp>
    </p:spTree>
    <p:extLst>
      <p:ext uri="{BB962C8B-B14F-4D97-AF65-F5344CB8AC3E}">
        <p14:creationId xmlns:p14="http://schemas.microsoft.com/office/powerpoint/2010/main" val="23754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011-F36E-0140-9562-3C78416BB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Stars’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B6A7-E4FC-6B45-8FA2-9E287797C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&lt; </a:t>
            </a:r>
            <a:r>
              <a:rPr lang="en-US" dirty="0">
                <a:solidFill>
                  <a:schemeClr val="accent2"/>
                </a:solidFill>
              </a:rPr>
              <a:t>0.4 M</a:t>
            </a:r>
            <a:r>
              <a:rPr lang="en-US" baseline="-25000" dirty="0">
                <a:solidFill>
                  <a:schemeClr val="accent2"/>
                </a:solidFill>
              </a:rPr>
              <a:t>⊙</a:t>
            </a:r>
            <a:r>
              <a:rPr lang="en-US" dirty="0"/>
              <a:t>: fade away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0.4–8 M</a:t>
            </a:r>
            <a:r>
              <a:rPr lang="en-US" baseline="-25000" dirty="0">
                <a:solidFill>
                  <a:schemeClr val="accent2"/>
                </a:solidFill>
              </a:rPr>
              <a:t>⊙</a:t>
            </a:r>
            <a:r>
              <a:rPr lang="en-US" dirty="0"/>
              <a:t>: white dwarf</a:t>
            </a:r>
          </a:p>
          <a:p>
            <a:pPr>
              <a:buClr>
                <a:schemeClr val="tx2"/>
              </a:buClr>
            </a:pP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8 M</a:t>
            </a:r>
            <a:r>
              <a:rPr lang="en-US" baseline="-25000" dirty="0">
                <a:solidFill>
                  <a:schemeClr val="accent2"/>
                </a:solidFill>
              </a:rPr>
              <a:t>⊙</a:t>
            </a:r>
            <a:r>
              <a:rPr lang="en-US" dirty="0"/>
              <a:t>: core collapse</a:t>
            </a:r>
          </a:p>
        </p:txBody>
      </p:sp>
    </p:spTree>
    <p:extLst>
      <p:ext uri="{BB962C8B-B14F-4D97-AF65-F5344CB8AC3E}">
        <p14:creationId xmlns:p14="http://schemas.microsoft.com/office/powerpoint/2010/main" val="18872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B580-19FA-6446-9BD5-A1803A06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Stars over 8 M</a:t>
            </a:r>
            <a:r>
              <a:rPr lang="en-US" baseline="-25000" dirty="0"/>
              <a:t>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DE4EA-692C-764D-9C82-3A11C07A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Core He fusion to C, O</a:t>
            </a:r>
          </a:p>
          <a:p>
            <a:r>
              <a:rPr lang="en-US" dirty="0"/>
              <a:t>C fusion to Ne, Mg</a:t>
            </a:r>
          </a:p>
          <a:p>
            <a:r>
              <a:rPr lang="en-US" dirty="0"/>
              <a:t>O fusion to S, Si, P</a:t>
            </a:r>
          </a:p>
          <a:p>
            <a:r>
              <a:rPr lang="en-US" dirty="0"/>
              <a:t>Si fusion to Fe</a:t>
            </a:r>
          </a:p>
          <a:p>
            <a:r>
              <a:rPr lang="en-US" dirty="0"/>
              <a:t>Each step takes less time</a:t>
            </a:r>
          </a:p>
        </p:txBody>
      </p:sp>
    </p:spTree>
    <p:extLst>
      <p:ext uri="{BB962C8B-B14F-4D97-AF65-F5344CB8AC3E}">
        <p14:creationId xmlns:p14="http://schemas.microsoft.com/office/powerpoint/2010/main" val="1125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C98BCDB-8805-F044-A8BE-C91D61622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Binding Energy</a:t>
            </a:r>
          </a:p>
        </p:txBody>
      </p:sp>
      <p:pic>
        <p:nvPicPr>
          <p:cNvPr id="18435" name="Picture 3" descr=" bcurv.gif                                                      000DB12EMacintosh HD                   B42CFB35:">
            <a:extLst>
              <a:ext uri="{FF2B5EF4-FFF2-40B4-BE49-F238E27FC236}">
                <a16:creationId xmlns:a16="http://schemas.microsoft.com/office/drawing/2014/main" id="{EF5251D2-12E3-3C49-A3CB-725D68CB5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913438" cy="38433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12183F29-77FF-3146-9C7B-D3F80F25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Source: Georgia State U., </a:t>
            </a:r>
            <a:r>
              <a:rPr lang="en-US" altLang="en-US" i="1"/>
              <a:t>Hyperphysics</a:t>
            </a:r>
            <a:br>
              <a:rPr lang="en-US" altLang="en-US"/>
            </a:br>
            <a:r>
              <a:rPr lang="en-US" altLang="en-US">
                <a:hlinkClick r:id="rId3"/>
              </a:rPr>
              <a:t>http://hyperphysics.phy-astr.gsu.edu/hbase/nucene/nucbin.html</a:t>
            </a:r>
            <a:endParaRPr lang="en-US" alt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C3B7535B-679C-6B43-8797-2AA098F345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81200"/>
            <a:ext cx="1524000" cy="838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D1319214-BA7D-C642-8C11-311FE3C7E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362200"/>
            <a:ext cx="16764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DC70F376-3B05-DB47-BD6E-775FF80B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8194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fission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E05C7698-CD3E-4F47-83B3-84FF39674B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886200"/>
            <a:ext cx="106680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FE400312-0D76-CD4E-AC54-B856DFF60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981200"/>
            <a:ext cx="304800" cy="1905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64069721-3675-DD44-AB8A-7E0BE0F42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733800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246071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96B1-F6A2-6F47-A967-50C7EA0F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End-stage Supergiant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837F9-4997-E54B-BB3C-83C938FF5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20850"/>
            <a:ext cx="7287156" cy="464513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F9F07-7866-394E-B5EA-CE1B796CABC9}"/>
              </a:ext>
            </a:extLst>
          </p:cNvPr>
          <p:cNvSpPr txBox="1"/>
          <p:nvPr/>
        </p:nvSpPr>
        <p:spPr>
          <a:xfrm>
            <a:off x="1219200" y="6400800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Comins</a:t>
            </a:r>
            <a:r>
              <a:rPr lang="en-US" sz="2000" dirty="0"/>
              <a:t>, Fig. 14.10</a:t>
            </a:r>
          </a:p>
        </p:txBody>
      </p:sp>
    </p:spTree>
    <p:extLst>
      <p:ext uri="{BB962C8B-B14F-4D97-AF65-F5344CB8AC3E}">
        <p14:creationId xmlns:p14="http://schemas.microsoft.com/office/powerpoint/2010/main" val="265742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E968-EB43-BB42-BAC1-4A957ACD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EE00-3BD3-724F-B54E-D153879EF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does not yield energy by fusion</a:t>
            </a:r>
          </a:p>
          <a:p>
            <a:r>
              <a:rPr lang="en-US" dirty="0"/>
              <a:t>Cannot maintain hydrostatic pressure</a:t>
            </a:r>
          </a:p>
          <a:p>
            <a:r>
              <a:rPr lang="en-US" dirty="0"/>
              <a:t>Core collapses</a:t>
            </a:r>
          </a:p>
        </p:txBody>
      </p:sp>
    </p:spTree>
    <p:extLst>
      <p:ext uri="{BB962C8B-B14F-4D97-AF65-F5344CB8AC3E}">
        <p14:creationId xmlns:p14="http://schemas.microsoft.com/office/powerpoint/2010/main" val="20612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F79B-2488-3E4F-98E0-40B8CBDC7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Collapse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05B4-F5EC-7347-A6BE-BBB74913E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/>
              <a:t>Rising temperature causes photodisintegration</a:t>
            </a:r>
          </a:p>
          <a:p>
            <a:pPr marL="0" indent="0" algn="ctr">
              <a:buClr>
                <a:schemeClr val="tx2"/>
              </a:buClr>
              <a:buNone/>
            </a:pP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baseline="30000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chemeClr val="accent2"/>
                </a:solidFill>
              </a:rPr>
              <a:t> + e</a:t>
            </a:r>
            <a:r>
              <a:rPr lang="en-US" baseline="30000" dirty="0">
                <a:solidFill>
                  <a:schemeClr val="accent2"/>
                </a:solidFill>
              </a:rPr>
              <a:t>–</a:t>
            </a:r>
            <a:r>
              <a:rPr lang="en-US" dirty="0">
                <a:solidFill>
                  <a:schemeClr val="accent2"/>
                </a:solidFill>
              </a:rPr>
              <a:t> → n + </a:t>
            </a:r>
            <a:r>
              <a:rPr lang="en-US" dirty="0">
                <a:solidFill>
                  <a:schemeClr val="accent2"/>
                </a:solidFill>
                <a:latin typeface="Symbol" pitchFamily="2" charset="2"/>
              </a:rPr>
              <a:t>n</a:t>
            </a:r>
            <a:r>
              <a:rPr lang="en-US" baseline="-25000" dirty="0">
                <a:solidFill>
                  <a:schemeClr val="accent2"/>
                </a:solidFill>
              </a:rPr>
              <a:t>e</a:t>
            </a:r>
          </a:p>
          <a:p>
            <a:pPr>
              <a:buClr>
                <a:schemeClr val="tx2"/>
              </a:buClr>
            </a:pPr>
            <a:r>
              <a:rPr lang="en-US" dirty="0"/>
              <a:t>Core reaches </a:t>
            </a:r>
            <a:r>
              <a:rPr lang="en-US" dirty="0">
                <a:solidFill>
                  <a:schemeClr val="accent2"/>
                </a:solidFill>
              </a:rPr>
              <a:t>nuclear density</a:t>
            </a:r>
            <a:r>
              <a:rPr lang="en-US" dirty="0"/>
              <a:t>, bounces</a:t>
            </a:r>
          </a:p>
          <a:p>
            <a:pPr>
              <a:buClr>
                <a:schemeClr val="tx2"/>
              </a:buClr>
            </a:pPr>
            <a:r>
              <a:rPr lang="en-US" dirty="0"/>
              <a:t>Envelope falls in at ~</a:t>
            </a:r>
            <a:r>
              <a:rPr lang="en-US" dirty="0">
                <a:solidFill>
                  <a:schemeClr val="accent2"/>
                </a:solidFill>
              </a:rPr>
              <a:t>0.15</a:t>
            </a:r>
            <a:r>
              <a:rPr lang="en-US" i="1" dirty="0">
                <a:solidFill>
                  <a:schemeClr val="accent2"/>
                </a:solidFill>
              </a:rPr>
              <a:t>c</a:t>
            </a:r>
          </a:p>
          <a:p>
            <a:pPr>
              <a:buClr>
                <a:schemeClr val="tx2"/>
              </a:buClr>
            </a:pPr>
            <a:r>
              <a:rPr lang="en-US" dirty="0"/>
              <a:t>Core and 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dirty="0"/>
              <a:t> collide with envelope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Type II Supernova</a:t>
            </a:r>
          </a:p>
          <a:p>
            <a:pPr>
              <a:buClr>
                <a:schemeClr val="tx2"/>
              </a:buClr>
            </a:pPr>
            <a:r>
              <a:rPr lang="en-US" dirty="0"/>
              <a:t>r-process nucleosynthesis</a:t>
            </a:r>
          </a:p>
        </p:txBody>
      </p:sp>
    </p:spTree>
    <p:extLst>
      <p:ext uri="{BB962C8B-B14F-4D97-AF65-F5344CB8AC3E}">
        <p14:creationId xmlns:p14="http://schemas.microsoft.com/office/powerpoint/2010/main" val="42616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81C2-0E9C-0F41-9A87-3C7C3735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Extragalactic Supernova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D3D4B-56CA-F14D-9FAA-13B6477E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95400"/>
            <a:ext cx="5562600" cy="55626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685235-66E3-4044-BE69-9398D3CFF474}"/>
              </a:ext>
            </a:extLst>
          </p:cNvPr>
          <p:cNvSpPr txBox="1"/>
          <p:nvPr/>
        </p:nvSpPr>
        <p:spPr>
          <a:xfrm>
            <a:off x="2556501" y="6248400"/>
            <a:ext cx="4030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</a:t>
            </a:r>
            <a:r>
              <a:rPr lang="en-US" sz="2000" dirty="0">
                <a:solidFill>
                  <a:srgbClr val="FFFF00"/>
                </a:solidFill>
              </a:rPr>
              <a:t>: Brian </a:t>
            </a:r>
            <a:r>
              <a:rPr lang="en-US" sz="2000" dirty="0" err="1">
                <a:solidFill>
                  <a:srgbClr val="FFFF00"/>
                </a:solidFill>
              </a:rPr>
              <a:t>Ottum</a:t>
            </a:r>
            <a:r>
              <a:rPr lang="en-US" sz="2000" dirty="0">
                <a:solidFill>
                  <a:srgbClr val="FFFF00"/>
                </a:solidFill>
              </a:rPr>
              <a:t>, via </a:t>
            </a:r>
            <a:r>
              <a:rPr lang="en-US" sz="2000" dirty="0" err="1">
                <a:solidFill>
                  <a:srgbClr val="FFFF00"/>
                </a:solidFill>
              </a:rPr>
              <a:t>earthsky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ECD17-7D49-4449-9CC1-8583A4D3809F}"/>
              </a:ext>
            </a:extLst>
          </p:cNvPr>
          <p:cNvSpPr txBox="1"/>
          <p:nvPr/>
        </p:nvSpPr>
        <p:spPr>
          <a:xfrm>
            <a:off x="2743200" y="1417638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SN2018iq</a:t>
            </a:r>
          </a:p>
        </p:txBody>
      </p:sp>
    </p:spTree>
    <p:extLst>
      <p:ext uri="{BB962C8B-B14F-4D97-AF65-F5344CB8AC3E}">
        <p14:creationId xmlns:p14="http://schemas.microsoft.com/office/powerpoint/2010/main" val="226193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5700-7DD5-A847-A806-3304D553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ACC7C-F4D0-B640-80DD-45D0BBD8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Estimated ~ </a:t>
            </a:r>
            <a:r>
              <a:rPr lang="en-US" dirty="0">
                <a:solidFill>
                  <a:schemeClr val="accent2"/>
                </a:solidFill>
              </a:rPr>
              <a:t>1 per 100y </a:t>
            </a:r>
            <a:r>
              <a:rPr lang="en-US" dirty="0"/>
              <a:t>in a galaxy</a:t>
            </a:r>
          </a:p>
          <a:p>
            <a:r>
              <a:rPr lang="en-US" dirty="0"/>
              <a:t>We haven’t seen one in the Milky Way since </a:t>
            </a:r>
            <a:r>
              <a:rPr lang="en-US" dirty="0">
                <a:solidFill>
                  <a:schemeClr val="accent2"/>
                </a:solidFill>
              </a:rPr>
              <a:t>1604</a:t>
            </a:r>
          </a:p>
          <a:p>
            <a:pPr lvl="1"/>
            <a:r>
              <a:rPr lang="en-US" dirty="0"/>
              <a:t>Kepler’s Supernova</a:t>
            </a:r>
          </a:p>
          <a:p>
            <a:r>
              <a:rPr lang="en-US" dirty="0"/>
              <a:t>Why so long ago?</a:t>
            </a:r>
          </a:p>
        </p:txBody>
      </p:sp>
    </p:spTree>
    <p:extLst>
      <p:ext uri="{BB962C8B-B14F-4D97-AF65-F5344CB8AC3E}">
        <p14:creationId xmlns:p14="http://schemas.microsoft.com/office/powerpoint/2010/main" val="13128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3665</TotalTime>
  <Words>313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Default Design</vt:lpstr>
      <vt:lpstr>How Large Stars Die</vt:lpstr>
      <vt:lpstr>Stars’ Ends</vt:lpstr>
      <vt:lpstr>Stars over 8 M⊙</vt:lpstr>
      <vt:lpstr>Binding Energy</vt:lpstr>
      <vt:lpstr>End-stage Supergiant</vt:lpstr>
      <vt:lpstr>Then what?</vt:lpstr>
      <vt:lpstr>Core Collapse</vt:lpstr>
      <vt:lpstr>Extragalactic Supernova</vt:lpstr>
      <vt:lpstr>Supernova frequency</vt:lpstr>
      <vt:lpstr>Supernova 1987A</vt:lpstr>
      <vt:lpstr>Collapse without Supernova?</vt:lpstr>
      <vt:lpstr>Missing Star</vt:lpstr>
      <vt:lpstr>Cygnus X-1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271</cp:revision>
  <cp:lastPrinted>2024-10-30T19:14:32Z</cp:lastPrinted>
  <dcterms:created xsi:type="dcterms:W3CDTF">2003-08-04T19:23:16Z</dcterms:created>
  <dcterms:modified xsi:type="dcterms:W3CDTF">2025-03-23T16:16:20Z</dcterms:modified>
</cp:coreProperties>
</file>