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1" r:id="rId2"/>
    <p:sldId id="262" r:id="rId3"/>
    <p:sldId id="265" r:id="rId4"/>
    <p:sldId id="263" r:id="rId5"/>
    <p:sldId id="264" r:id="rId6"/>
    <p:sldId id="266" r:id="rId7"/>
    <p:sldId id="267" r:id="rId8"/>
    <p:sldId id="268" r:id="rId9"/>
    <p:sldId id="269" r:id="rId10"/>
    <p:sldId id="274" r:id="rId11"/>
    <p:sldId id="270" r:id="rId12"/>
    <p:sldId id="257" r:id="rId13"/>
    <p:sldId id="272" r:id="rId14"/>
    <p:sldId id="271" r:id="rId15"/>
    <p:sldId id="273" r:id="rId16"/>
    <p:sldId id="275" r:id="rId17"/>
    <p:sldId id="600" r:id="rId18"/>
    <p:sldId id="601" r:id="rId19"/>
    <p:sldId id="599" r:id="rId20"/>
    <p:sldId id="584" r:id="rId21"/>
    <p:sldId id="585" r:id="rId22"/>
    <p:sldId id="586" r:id="rId23"/>
    <p:sldId id="587" r:id="rId24"/>
    <p:sldId id="588" r:id="rId25"/>
    <p:sldId id="589" r:id="rId26"/>
    <p:sldId id="596" r:id="rId27"/>
    <p:sldId id="591" r:id="rId28"/>
    <p:sldId id="602" r:id="rId29"/>
    <p:sldId id="542" r:id="rId30"/>
    <p:sldId id="603" r:id="rId31"/>
    <p:sldId id="604" r:id="rId32"/>
    <p:sldId id="605" r:id="rId33"/>
    <p:sldId id="606" r:id="rId34"/>
    <p:sldId id="607" r:id="rId35"/>
    <p:sldId id="608" r:id="rId36"/>
    <p:sldId id="609" r:id="rId37"/>
    <p:sldId id="610" r:id="rId38"/>
    <p:sldId id="611" r:id="rId39"/>
    <p:sldId id="612" r:id="rId40"/>
  </p:sldIdLst>
  <p:sldSz cx="9144000" cy="6858000" type="screen4x3"/>
  <p:notesSz cx="9312275" cy="7026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565"/>
    <p:restoredTop sz="93913" autoAdjust="0"/>
  </p:normalViewPr>
  <p:slideViewPr>
    <p:cSldViewPr>
      <p:cViewPr varScale="1">
        <p:scale>
          <a:sx n="56" d="100"/>
          <a:sy n="56" d="100"/>
        </p:scale>
        <p:origin x="2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12"/>
        <p:guide pos="29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738"/>
            <a:ext cx="40338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t" anchorCtr="0" compatLnSpc="1">
            <a:prstTxWarp prst="textNoShape">
              <a:avLst/>
            </a:prstTxWarp>
          </a:bodyPr>
          <a:lstStyle>
            <a:lvl1pPr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L26 Small Stars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5263" y="0"/>
            <a:ext cx="4035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t" anchorCtr="0" compatLnSpc="1">
            <a:prstTxWarp prst="textNoShape">
              <a:avLst/>
            </a:prstTxWarp>
          </a:bodyPr>
          <a:lstStyle>
            <a:lvl1pPr algn="r"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72263"/>
            <a:ext cx="40338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b" anchorCtr="0" compatLnSpc="1">
            <a:prstTxWarp prst="textNoShape">
              <a:avLst/>
            </a:prstTxWarp>
          </a:bodyPr>
          <a:lstStyle>
            <a:lvl1pPr defTabSz="9298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5264" y="6561137"/>
            <a:ext cx="3876674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8" tIns="46519" rIns="93038" bIns="46519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88912"/>
            <a:ext cx="4035425" cy="352425"/>
          </a:xfrm>
          <a:prstGeom prst="rect">
            <a:avLst/>
          </a:prstGeom>
        </p:spPr>
        <p:txBody>
          <a:bodyPr vert="horz" lIns="92345" tIns="46173" rIns="92345" bIns="46173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L26 Small Stars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5425" cy="352425"/>
          </a:xfrm>
          <a:prstGeom prst="rect">
            <a:avLst/>
          </a:prstGeom>
        </p:spPr>
        <p:txBody>
          <a:bodyPr vert="horz" wrap="square" lIns="92345" tIns="46173" rIns="92345" bIns="461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527050"/>
            <a:ext cx="3511550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45" tIns="46173" rIns="92345" bIns="461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31863" y="3336925"/>
            <a:ext cx="7448550" cy="3162300"/>
          </a:xfrm>
          <a:prstGeom prst="rect">
            <a:avLst/>
          </a:prstGeom>
        </p:spPr>
        <p:txBody>
          <a:bodyPr vert="horz" lIns="92345" tIns="46173" rIns="92345" bIns="4617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72263"/>
            <a:ext cx="4035425" cy="352425"/>
          </a:xfrm>
          <a:prstGeom prst="rect">
            <a:avLst/>
          </a:prstGeom>
        </p:spPr>
        <p:txBody>
          <a:bodyPr vert="horz" lIns="92345" tIns="46173" rIns="92345" bIns="46173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75263" y="6672263"/>
            <a:ext cx="4035425" cy="352425"/>
          </a:xfrm>
          <a:prstGeom prst="rect">
            <a:avLst/>
          </a:prstGeom>
        </p:spPr>
        <p:txBody>
          <a:bodyPr vert="horz" wrap="square" lIns="92345" tIns="46173" rIns="92345" bIns="461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112712"/>
            <a:ext cx="4035425" cy="352425"/>
          </a:xfrm>
        </p:spPr>
        <p:txBody>
          <a:bodyPr/>
          <a:lstStyle/>
          <a:p>
            <a:pPr>
              <a:defRPr/>
            </a:pPr>
            <a:r>
              <a:rPr lang="en-US"/>
              <a:t>A1000 L26 Small Stars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36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112712"/>
            <a:ext cx="4035425" cy="352425"/>
          </a:xfrm>
        </p:spPr>
        <p:txBody>
          <a:bodyPr/>
          <a:lstStyle/>
          <a:p>
            <a:pPr>
              <a:defRPr/>
            </a:pPr>
            <a:r>
              <a:rPr lang="en-US"/>
              <a:t>A1000 L26 Small Stars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3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6391E-6FF9-0840-9B7D-BFA1EAC48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A5865-103A-1743-A364-F91C4CB5D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6576" y="609600"/>
            <a:ext cx="8074024" cy="5257800"/>
          </a:xfrm>
          <a:prstGeom prst="rect">
            <a:avLst/>
          </a:prstGeom>
        </p:spPr>
        <p:txBody>
          <a:bodyPr wrap="square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0238" y="1"/>
            <a:ext cx="7886700" cy="609600"/>
          </a:xfrm>
          <a:prstGeom prst="rect">
            <a:avLst/>
          </a:prstGeom>
        </p:spPr>
        <p:txBody>
          <a:bodyPr anchor="ctr"/>
          <a:lstStyle>
            <a:lvl1pPr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1295400" y="3581400"/>
            <a:ext cx="4343400" cy="152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0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CD44F-A22B-B141-A718-8EBA4641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4AE73-39B9-E840-BA5F-1D8261596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221EF0-7819-9345-BE24-395200119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428FEC-714D-CA4F-A928-89AD5CF89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1CBA0B-4567-F84B-B475-8ADDB60C0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17832-5374-5A43-99C2-1688BEBA8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17704E-0A8D-114C-BE4C-9B49D4C66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article/pillars-of-creation/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tropix.com/html/observing/trapezium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strobin.com/users/DrewJEvans/" TargetMode="External"/><Relationship Id="rId4" Type="http://schemas.openxmlformats.org/officeDocument/2006/relationships/hyperlink" Target="https://apod.nasa.gov/apod/ap220430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41024.html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40212.html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strobin.com/users/JulienCadena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021108.html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apod.nasa.gov/apod/ap050612.html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article/eskimo-nebula-2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pl.nasa.gov/images/pia04231-white-dwarf-star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a.int/ESA_Multimedia/Images/2020/06/Chamaeleon_I_molecular_cloud_viewed_by_Herschel_and_Planck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343C8-0A82-0D47-948D-F4C9A21E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" y="0"/>
            <a:ext cx="91383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88405-7A95-B748-AA79-C72C9CE2B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 Star is Born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C21A4-52CC-EA44-93C0-162243893AFB}"/>
              </a:ext>
            </a:extLst>
          </p:cNvPr>
          <p:cNvSpPr txBox="1"/>
          <p:nvPr/>
        </p:nvSpPr>
        <p:spPr>
          <a:xfrm>
            <a:off x="685800" y="624840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C000"/>
                </a:solidFill>
              </a:rPr>
              <a:t>: NASA/HST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B39F8-F946-A02E-0707-C2511EFEC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5690729"/>
            <a:ext cx="1600200" cy="634806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§</a:t>
            </a:r>
            <a:r>
              <a:rPr lang="en-US" dirty="0">
                <a:solidFill>
                  <a:srgbClr val="FFFF00"/>
                </a:solidFill>
              </a:rPr>
              <a:t>13.1</a:t>
            </a:r>
          </a:p>
        </p:txBody>
      </p:sp>
    </p:spTree>
    <p:extLst>
      <p:ext uri="{BB962C8B-B14F-4D97-AF65-F5344CB8AC3E}">
        <p14:creationId xmlns:p14="http://schemas.microsoft.com/office/powerpoint/2010/main" val="740727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C088-288B-CA4C-ABB7-0EAB0CAA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/>
              <a:t>O and B Stars of the Trapezium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4BE14-908E-9048-9801-2C04D5F3E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686"/>
            <a:ext cx="9144000" cy="6092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08FD1-79DD-3E43-AB81-540D70FE7B0B}"/>
              </a:ext>
            </a:extLst>
          </p:cNvPr>
          <p:cNvSpPr txBox="1"/>
          <p:nvPr/>
        </p:nvSpPr>
        <p:spPr>
          <a:xfrm>
            <a:off x="5486400" y="6412468"/>
            <a:ext cx="348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3"/>
              </a:rPr>
              <a:t>Image</a:t>
            </a:r>
            <a:r>
              <a:rPr lang="en-US" dirty="0">
                <a:solidFill>
                  <a:srgbClr val="FFC000"/>
                </a:solidFill>
              </a:rPr>
              <a:t>: Jerry </a:t>
            </a:r>
            <a:r>
              <a:rPr lang="en-US" dirty="0" err="1">
                <a:solidFill>
                  <a:srgbClr val="FFC000"/>
                </a:solidFill>
              </a:rPr>
              <a:t>Lodriguss</a:t>
            </a:r>
            <a:r>
              <a:rPr lang="en-US" dirty="0">
                <a:solidFill>
                  <a:srgbClr val="FFC000"/>
                </a:solidFill>
              </a:rPr>
              <a:t>, </a:t>
            </a:r>
            <a:r>
              <a:rPr lang="en-US" dirty="0" err="1">
                <a:solidFill>
                  <a:srgbClr val="FFC000"/>
                </a:solidFill>
              </a:rPr>
              <a:t>Astropix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6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516D-2F9C-244B-B33A-BD6BDE0A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Star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E329A-1BB6-5849-ACEF-0360C02B1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Jeans unstable cloud contracts</a:t>
            </a:r>
          </a:p>
          <a:p>
            <a:pPr>
              <a:buClr>
                <a:schemeClr val="tx2"/>
              </a:buClr>
            </a:pPr>
            <a:r>
              <a:rPr lang="en-US" dirty="0"/>
              <a:t>Dark </a:t>
            </a:r>
            <a:r>
              <a:rPr lang="en-US" dirty="0" err="1"/>
              <a:t>overdense</a:t>
            </a:r>
            <a:r>
              <a:rPr lang="en-US" dirty="0"/>
              <a:t> regions ≡ Bok globules</a:t>
            </a:r>
          </a:p>
          <a:p>
            <a:pPr lvl="1">
              <a:buClr>
                <a:schemeClr val="tx2"/>
              </a:buClr>
            </a:pPr>
            <a:r>
              <a:rPr lang="en-US" dirty="0"/>
              <a:t>IR shows dense cores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Spin</a:t>
            </a:r>
            <a:r>
              <a:rPr lang="en-US" dirty="0"/>
              <a:t> determines if one large or several smaller stars form</a:t>
            </a:r>
          </a:p>
          <a:p>
            <a:pPr>
              <a:buClr>
                <a:schemeClr val="tx2"/>
              </a:buClr>
            </a:pPr>
            <a:r>
              <a:rPr lang="en-US" dirty="0" err="1">
                <a:solidFill>
                  <a:schemeClr val="accent2"/>
                </a:solidFill>
              </a:rPr>
              <a:t>Protostars</a:t>
            </a:r>
            <a:r>
              <a:rPr lang="en-US" dirty="0"/>
              <a:t> are large (5 AU), bright in IR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Pre-MS</a:t>
            </a:r>
            <a:r>
              <a:rPr lang="en-US" dirty="0"/>
              <a:t> when it stops accreting</a:t>
            </a:r>
          </a:p>
        </p:txBody>
      </p:sp>
    </p:spTree>
    <p:extLst>
      <p:ext uri="{BB962C8B-B14F-4D97-AF65-F5344CB8AC3E}">
        <p14:creationId xmlns:p14="http://schemas.microsoft.com/office/powerpoint/2010/main" val="17268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8A3EB-C03D-2649-9916-985F5E3ED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44140"/>
            <a:ext cx="9190542" cy="7278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BB0F9-DCA6-004B-B425-3865814312A3}"/>
              </a:ext>
            </a:extLst>
          </p:cNvPr>
          <p:cNvSpPr txBox="1"/>
          <p:nvPr/>
        </p:nvSpPr>
        <p:spPr>
          <a:xfrm>
            <a:off x="1676400" y="3048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Beehive Cluster in Cancer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4A967-7F59-4F4F-8DC4-FCFBD35CA252}"/>
              </a:ext>
            </a:extLst>
          </p:cNvPr>
          <p:cNvSpPr txBox="1"/>
          <p:nvPr/>
        </p:nvSpPr>
        <p:spPr>
          <a:xfrm>
            <a:off x="1524000" y="64008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4"/>
              </a:rPr>
              <a:t>Image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  <a:hlinkClick r:id="rId5"/>
              </a:rPr>
              <a:t>Drew Evans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3"/>
                </a:solidFill>
                <a:ea typeface="ＭＳ Ｐゴシック" panose="020B0600070205080204" pitchFamily="34" charset="-128"/>
              </a:rPr>
              <a:t>Joining the Main Sequence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0366394-D2FB-3C17-3B09-3C775C4F6A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3750-4E13-6F41-8151-308C76C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8848B-8522-5143-868C-4B0E2E624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 fuses in the </a:t>
            </a:r>
            <a:r>
              <a:rPr lang="en-US" dirty="0">
                <a:solidFill>
                  <a:schemeClr val="accent2"/>
                </a:solidFill>
              </a:rPr>
              <a:t>core, </a:t>
            </a:r>
            <a:r>
              <a:rPr lang="en-US" dirty="0">
                <a:solidFill>
                  <a:schemeClr val="tx2"/>
                </a:solidFill>
              </a:rPr>
              <a:t>hydrostatic equilibrium</a:t>
            </a:r>
          </a:p>
          <a:p>
            <a:pPr>
              <a:buClr>
                <a:schemeClr val="tx2"/>
              </a:buClr>
            </a:pPr>
            <a:r>
              <a:rPr lang="en-US" dirty="0"/>
              <a:t>Fusion ignites at sufficient core temperature and density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Luminosity</a:t>
            </a:r>
            <a:r>
              <a:rPr lang="en-US" dirty="0"/>
              <a:t> is greater at higher </a:t>
            </a:r>
            <a:r>
              <a:rPr lang="en-US" dirty="0">
                <a:solidFill>
                  <a:schemeClr val="accent2"/>
                </a:solidFill>
              </a:rPr>
              <a:t>mass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chemeClr val="accent4"/>
                </a:solidFill>
              </a:rPr>
              <a:t>why?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tx2"/>
                </a:solidFill>
              </a:rPr>
              <a:t>High </a:t>
            </a:r>
            <a:r>
              <a:rPr lang="en-US" dirty="0">
                <a:solidFill>
                  <a:schemeClr val="accent2"/>
                </a:solidFill>
              </a:rPr>
              <a:t>temperature</a:t>
            </a:r>
            <a:r>
              <a:rPr lang="en-US" dirty="0">
                <a:solidFill>
                  <a:schemeClr val="tx2"/>
                </a:solidFill>
              </a:rPr>
              <a:t> ⇔ high </a:t>
            </a:r>
            <a:r>
              <a:rPr lang="en-US" dirty="0">
                <a:solidFill>
                  <a:schemeClr val="accent2"/>
                </a:solidFill>
              </a:rPr>
              <a:t>mass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tx2"/>
                </a:solidFill>
              </a:rPr>
              <a:t>More</a:t>
            </a:r>
            <a:r>
              <a:rPr lang="en-US" dirty="0">
                <a:solidFill>
                  <a:schemeClr val="accent2"/>
                </a:solidFill>
              </a:rPr>
              <a:t> massive </a:t>
            </a:r>
            <a:r>
              <a:rPr lang="en-US" dirty="0">
                <a:solidFill>
                  <a:schemeClr val="tx2"/>
                </a:solidFill>
              </a:rPr>
              <a:t>stars ignite </a:t>
            </a:r>
            <a:r>
              <a:rPr lang="en-US" dirty="0">
                <a:solidFill>
                  <a:schemeClr val="accent2"/>
                </a:solidFill>
              </a:rPr>
              <a:t>sooner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1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A36E-A006-8840-85ED-1E333FA1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Depends on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31D4A-77C4-FB49-AAE3-88F6DA348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219200"/>
            <a:ext cx="5613400" cy="5143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A8DAA-E52E-914C-B628-6897ADE2D086}"/>
              </a:ext>
            </a:extLst>
          </p:cNvPr>
          <p:cNvSpPr txBox="1"/>
          <p:nvPr/>
        </p:nvSpPr>
        <p:spPr>
          <a:xfrm>
            <a:off x="1828800" y="64770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Fig. 13.13</a:t>
            </a:r>
          </a:p>
        </p:txBody>
      </p:sp>
    </p:spTree>
    <p:extLst>
      <p:ext uri="{BB962C8B-B14F-4D97-AF65-F5344CB8AC3E}">
        <p14:creationId xmlns:p14="http://schemas.microsoft.com/office/powerpoint/2010/main" val="78711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9701-5306-4147-928D-7D416837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36000-3D11-5C4F-AE7A-985ABA632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≥ </a:t>
            </a:r>
            <a:r>
              <a:rPr lang="en-US" dirty="0">
                <a:solidFill>
                  <a:schemeClr val="accent2"/>
                </a:solidFill>
              </a:rPr>
              <a:t>0.08 M</a:t>
            </a:r>
            <a:r>
              <a:rPr lang="en-US" baseline="-25000" dirty="0">
                <a:solidFill>
                  <a:schemeClr val="accent2"/>
                </a:solidFill>
              </a:rPr>
              <a:t>⊙</a:t>
            </a:r>
            <a:r>
              <a:rPr lang="en-US" dirty="0"/>
              <a:t> required (95 </a:t>
            </a:r>
            <a:r>
              <a:rPr lang="en-US" dirty="0" err="1"/>
              <a:t>Jupiters</a:t>
            </a:r>
            <a:r>
              <a:rPr lang="en-US" dirty="0"/>
              <a:t>)</a:t>
            </a:r>
          </a:p>
          <a:p>
            <a:r>
              <a:rPr lang="en-US" dirty="0"/>
              <a:t>Brown dwarf</a:t>
            </a:r>
          </a:p>
          <a:p>
            <a:r>
              <a:rPr lang="en-US" dirty="0"/>
              <a:t>At &gt; </a:t>
            </a:r>
            <a:r>
              <a:rPr lang="en-US" dirty="0">
                <a:solidFill>
                  <a:schemeClr val="accent2"/>
                </a:solidFill>
              </a:rPr>
              <a:t>13</a:t>
            </a:r>
            <a:r>
              <a:rPr lang="en-US" dirty="0"/>
              <a:t> </a:t>
            </a:r>
            <a:r>
              <a:rPr lang="en-US" dirty="0" err="1"/>
              <a:t>Jupiters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 can fuse</a:t>
            </a:r>
          </a:p>
          <a:p>
            <a:r>
              <a:rPr lang="en-US" dirty="0"/>
              <a:t>At &gt; </a:t>
            </a:r>
            <a:r>
              <a:rPr lang="en-US" dirty="0">
                <a:solidFill>
                  <a:schemeClr val="accent2"/>
                </a:solidFill>
              </a:rPr>
              <a:t>60</a:t>
            </a:r>
            <a:r>
              <a:rPr lang="en-US" dirty="0"/>
              <a:t> </a:t>
            </a:r>
            <a:r>
              <a:rPr lang="en-US" dirty="0" err="1"/>
              <a:t>Jupiters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Li</a:t>
            </a:r>
            <a:r>
              <a:rPr lang="en-US" dirty="0"/>
              <a:t> can fuse</a:t>
            </a:r>
          </a:p>
          <a:p>
            <a:r>
              <a:rPr lang="en-US" dirty="0"/>
              <a:t>Not of great consequence</a:t>
            </a:r>
          </a:p>
        </p:txBody>
      </p:sp>
    </p:spTree>
    <p:extLst>
      <p:ext uri="{BB962C8B-B14F-4D97-AF65-F5344CB8AC3E}">
        <p14:creationId xmlns:p14="http://schemas.microsoft.com/office/powerpoint/2010/main" val="408017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7357-47CF-1D49-87ED-615F27D4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3B7-F9DD-8E4E-9EED-F3ED18526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 determined</a:t>
            </a:r>
          </a:p>
          <a:p>
            <a:r>
              <a:rPr lang="en-US" dirty="0"/>
              <a:t>Evidence exists of stars up to 300 M⊙</a:t>
            </a:r>
          </a:p>
        </p:txBody>
      </p:sp>
    </p:spTree>
    <p:extLst>
      <p:ext uri="{BB962C8B-B14F-4D97-AF65-F5344CB8AC3E}">
        <p14:creationId xmlns:p14="http://schemas.microsoft.com/office/powerpoint/2010/main" val="3888169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Leaving the Main Sequence</a:t>
            </a: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ED7BC2D4-7A49-7E4A-AC7F-6409855C30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stars </a:t>
            </a: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CABCB5-E930-0B4D-B1F7-A915131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3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3F6B-76D4-2E4D-9441-CDA67447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Lifetimes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AEDD-FC28-DE43-B806-8A17E534A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76599"/>
          </a:xfrm>
        </p:spPr>
        <p:txBody>
          <a:bodyPr/>
          <a:lstStyle/>
          <a:p>
            <a:r>
              <a:rPr lang="en-US" dirty="0"/>
              <a:t>Massive stars live fast and die young</a:t>
            </a:r>
          </a:p>
          <a:p>
            <a:r>
              <a:rPr lang="en-US" dirty="0"/>
              <a:t>Fusion rate increases with mass </a:t>
            </a:r>
            <a:r>
              <a:rPr lang="en-US" dirty="0">
                <a:solidFill>
                  <a:schemeClr val="accent2"/>
                </a:solidFill>
              </a:rPr>
              <a:t>faster</a:t>
            </a:r>
            <a:r>
              <a:rPr lang="en-US" dirty="0"/>
              <a:t> than direct proportion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6CA641-3B25-914E-AA7A-A2623E70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Placeholder 5"/>
          <p:cNvGraphicFramePr>
            <a:graphicFrameLocks noGrp="1"/>
          </p:cNvGraphicFramePr>
          <p:nvPr>
            <p:ph type="tbl" sz="quarter" idx="10"/>
          </p:nvPr>
        </p:nvGraphicFramePr>
        <p:xfrm>
          <a:off x="1116648" y="1765300"/>
          <a:ext cx="6910705" cy="332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Mass (</a:t>
                      </a:r>
                      <a:r>
                        <a:rPr lang="en-US" sz="1400" b="1" u="none" strike="noStrike" kern="1200" baseline="0" dirty="0" err="1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en-US" sz="1400" b="1" u="none" strike="noStrike" kern="1200" baseline="-25000" dirty="0" err="1">
                          <a:latin typeface="Arial" pitchFamily="34" charset="0"/>
                          <a:cs typeface="Arial" pitchFamily="34" charset="0"/>
                        </a:rPr>
                        <a:t>ʘ</a:t>
                      </a:r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Surface temperature (K)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Luminosity (</a:t>
                      </a:r>
                      <a:r>
                        <a:rPr lang="en-US" sz="1400" b="1" u="none" strike="noStrike" kern="1200" baseline="0" dirty="0" err="1"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r>
                        <a:rPr lang="en-US" sz="1400" b="1" u="none" strike="noStrike" kern="1200" baseline="-25000" dirty="0" err="1">
                          <a:latin typeface="Arial" pitchFamily="34" charset="0"/>
                          <a:cs typeface="Arial" pitchFamily="34" charset="0"/>
                        </a:rPr>
                        <a:t>ʘ</a:t>
                      </a:r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Time on main sequence (10</a:t>
                      </a:r>
                      <a:r>
                        <a:rPr lang="en-US" sz="1400" b="1" u="none" strike="noStrike" kern="1200" baseline="30000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 years)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Spectral class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35,000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80,000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30,000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10,000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11,000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7000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3000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1.0 (Sun)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6000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10,000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0.75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5000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15,000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0.50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4000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strike="noStrike" kern="1200" baseline="0" dirty="0">
                          <a:latin typeface="Arial" pitchFamily="34" charset="0"/>
                          <a:cs typeface="Arial" pitchFamily="34" charset="0"/>
                        </a:rPr>
                        <a:t>200,000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BC8B18-C40C-BC42-AE1D-D65272372101}"/>
              </a:ext>
            </a:extLst>
          </p:cNvPr>
          <p:cNvSpPr txBox="1"/>
          <p:nvPr/>
        </p:nvSpPr>
        <p:spPr>
          <a:xfrm>
            <a:off x="1371600" y="5410200"/>
            <a:ext cx="215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Table 13.2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4F2E69-666C-5B4D-95E6-14F6C868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04801"/>
            <a:ext cx="7886700" cy="1066799"/>
          </a:xfrm>
        </p:spPr>
        <p:txBody>
          <a:bodyPr/>
          <a:lstStyle/>
          <a:p>
            <a:r>
              <a:rPr lang="en-US" sz="4400" b="0" dirty="0"/>
              <a:t>Star Lifetimes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9082B5-98FE-964A-90A2-10539004E043}"/>
              </a:ext>
            </a:extLst>
          </p:cNvPr>
          <p:cNvGrpSpPr/>
          <p:nvPr/>
        </p:nvGrpSpPr>
        <p:grpSpPr>
          <a:xfrm>
            <a:off x="5304735" y="4305300"/>
            <a:ext cx="3813865" cy="1751231"/>
            <a:chOff x="5304735" y="4305300"/>
            <a:chExt cx="3813865" cy="17512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95A5BE-BE51-AC49-A58A-27681468141F}"/>
                </a:ext>
              </a:extLst>
            </p:cNvPr>
            <p:cNvSpPr/>
            <p:nvPr/>
          </p:nvSpPr>
          <p:spPr>
            <a:xfrm>
              <a:off x="5715000" y="4305300"/>
              <a:ext cx="990600" cy="381000"/>
            </a:xfrm>
            <a:prstGeom prst="ellipse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BAB422-1D09-1E41-9E96-540162BE8D09}"/>
                </a:ext>
              </a:extLst>
            </p:cNvPr>
            <p:cNvSpPr txBox="1"/>
            <p:nvPr/>
          </p:nvSpPr>
          <p:spPr>
            <a:xfrm>
              <a:off x="5304735" y="5594866"/>
              <a:ext cx="3813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Older than age of universe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DDEEB1-B327-7D4F-8BD3-0CC83BE5DBD5}"/>
                </a:ext>
              </a:extLst>
            </p:cNvPr>
            <p:cNvCxnSpPr>
              <a:cxnSpLocks/>
              <a:stCxn id="9" idx="5"/>
              <a:endCxn id="10" idx="0"/>
            </p:cNvCxnSpPr>
            <p:nvPr/>
          </p:nvCxnSpPr>
          <p:spPr>
            <a:xfrm>
              <a:off x="6560530" y="4630504"/>
              <a:ext cx="651138" cy="96436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55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3E1-F199-634A-9FE3-E346F3A7D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Stars change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978CC-6680-A645-97BD-BAD26AD1C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  <a:p>
            <a:r>
              <a:rPr lang="en-US" dirty="0"/>
              <a:t>Size</a:t>
            </a:r>
          </a:p>
          <a:p>
            <a:r>
              <a:rPr lang="en-US" dirty="0"/>
              <a:t>Luminosity</a:t>
            </a:r>
          </a:p>
          <a:p>
            <a:r>
              <a:rPr lang="en-US" dirty="0"/>
              <a:t>Composition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Even mass!</a:t>
            </a:r>
          </a:p>
        </p:txBody>
      </p:sp>
    </p:spTree>
    <p:extLst>
      <p:ext uri="{BB962C8B-B14F-4D97-AF65-F5344CB8AC3E}">
        <p14:creationId xmlns:p14="http://schemas.microsoft.com/office/powerpoint/2010/main" val="1495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80BB-8118-BA4D-86AE-4C518381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Dwarf Stars 0.08–0.4 M</a:t>
            </a:r>
            <a:r>
              <a:rPr lang="en-US" baseline="-25000" dirty="0"/>
              <a:t>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CCD4-6F92-B344-B58C-9FE26E266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Keep fusing H until it runs out</a:t>
            </a:r>
          </a:p>
          <a:p>
            <a:pPr>
              <a:buClr>
                <a:schemeClr val="tx2"/>
              </a:buClr>
            </a:pPr>
            <a:r>
              <a:rPr lang="en-US" dirty="0"/>
              <a:t>Fully convective: complete mixing</a:t>
            </a:r>
          </a:p>
          <a:p>
            <a:pPr>
              <a:buClr>
                <a:schemeClr val="tx2"/>
              </a:buClr>
            </a:pPr>
            <a:r>
              <a:rPr lang="en-US" dirty="0"/>
              <a:t>Will end as cooling balls of He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chemeClr val="accent2"/>
                </a:solidFill>
              </a:rPr>
              <a:t>Far</a:t>
            </a:r>
            <a:r>
              <a:rPr lang="en-US" dirty="0"/>
              <a:t> in the future)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8A804-6EE2-BF4D-A4BA-FBB866B5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277" y="1778000"/>
            <a:ext cx="3810000" cy="36322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0146F-254F-FD4A-8649-C8A58AA8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C87A-696E-734C-95CA-705A51E8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Above 0.4 M</a:t>
            </a:r>
            <a:r>
              <a:rPr lang="en-US" baseline="-25000" dirty="0"/>
              <a:t>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3D78-B3A5-8F47-ADE1-08E4F8AE3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Stars not convective near core</a:t>
            </a:r>
          </a:p>
          <a:p>
            <a:pPr lvl="1"/>
            <a:r>
              <a:rPr lang="en-US" dirty="0"/>
              <a:t>radiative zone</a:t>
            </a:r>
          </a:p>
          <a:p>
            <a:r>
              <a:rPr lang="en-US" dirty="0"/>
              <a:t>When core H diminishes, core is crushed</a:t>
            </a:r>
          </a:p>
          <a:p>
            <a:r>
              <a:rPr lang="en-US" dirty="0"/>
              <a:t>H shell fusion initiates around core</a:t>
            </a:r>
          </a:p>
          <a:p>
            <a:r>
              <a:rPr lang="en-US" dirty="0"/>
              <a:t>Outer layers expand, cool</a:t>
            </a:r>
          </a:p>
          <a:p>
            <a:r>
              <a:rPr lang="en-US" dirty="0"/>
              <a:t>“Red Giant” star phase</a:t>
            </a:r>
          </a:p>
          <a:p>
            <a:r>
              <a:rPr lang="en-US" dirty="0"/>
              <a:t>Cooler, larger, more luminous than 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0DD74-ACC9-804C-BD7F-77E49BE03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0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5669-2228-374E-8D68-FA01582B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Star stage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D5682-726D-B848-9955-4D005DDA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981200"/>
            <a:ext cx="5664200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A6DE6-EE3B-D94E-94DC-38DC3EF515BA}"/>
              </a:ext>
            </a:extLst>
          </p:cNvPr>
          <p:cNvSpPr txBox="1"/>
          <p:nvPr/>
        </p:nvSpPr>
        <p:spPr>
          <a:xfrm>
            <a:off x="1905000" y="58674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 13-22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9589E-6E15-4B49-A307-D9FCE0BF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2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AAF0-9C03-FF44-94E0-85A50E036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Shell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5006-C22F-7E48-A45D-4F276613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Creates He</a:t>
            </a:r>
          </a:p>
          <a:p>
            <a:r>
              <a:rPr lang="en-US" dirty="0"/>
              <a:t>He settles to core</a:t>
            </a:r>
          </a:p>
          <a:p>
            <a:r>
              <a:rPr lang="en-US" dirty="0"/>
              <a:t>Core becomes hot and dense enough to fuse He</a:t>
            </a:r>
          </a:p>
          <a:p>
            <a:pPr lvl="1"/>
            <a:r>
              <a:rPr lang="en-US" dirty="0"/>
              <a:t>100 million 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A366C-5A32-A24C-9884-606BE280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1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6ACC-7885-8747-9885-7A818FDF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8694F-311B-734F-AF95-80574FC6C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r>
              <a:rPr lang="en-US" dirty="0"/>
              <a:t>“Triple alpha process”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DF9376-8C6A-C24A-80C0-2737453B8667}"/>
              </a:ext>
            </a:extLst>
          </p:cNvPr>
          <p:cNvSpPr txBox="1">
            <a:spLocks/>
          </p:cNvSpPr>
          <p:nvPr/>
        </p:nvSpPr>
        <p:spPr bwMode="auto">
          <a:xfrm>
            <a:off x="1295400" y="2438400"/>
            <a:ext cx="342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baseline="30000" dirty="0">
                <a:solidFill>
                  <a:schemeClr val="accent2"/>
                </a:solidFill>
              </a:rPr>
              <a:t>4</a:t>
            </a:r>
            <a:r>
              <a:rPr lang="en-US" kern="0" dirty="0">
                <a:solidFill>
                  <a:schemeClr val="accent2"/>
                </a:solidFill>
              </a:rPr>
              <a:t>He</a:t>
            </a:r>
            <a:r>
              <a:rPr lang="en-US" kern="0" dirty="0"/>
              <a:t> + </a:t>
            </a:r>
            <a:r>
              <a:rPr lang="en-US" kern="0" baseline="30000" dirty="0">
                <a:solidFill>
                  <a:schemeClr val="accent2"/>
                </a:solidFill>
              </a:rPr>
              <a:t>4</a:t>
            </a:r>
            <a:r>
              <a:rPr lang="en-US" kern="0" dirty="0">
                <a:solidFill>
                  <a:schemeClr val="accent2"/>
                </a:solidFill>
              </a:rPr>
              <a:t>He</a:t>
            </a:r>
            <a:r>
              <a:rPr lang="en-US" kern="0" dirty="0"/>
              <a:t> → </a:t>
            </a:r>
            <a:r>
              <a:rPr lang="en-US" kern="0" baseline="30000" dirty="0">
                <a:solidFill>
                  <a:schemeClr val="accent2"/>
                </a:solidFill>
              </a:rPr>
              <a:t>8</a:t>
            </a:r>
            <a:r>
              <a:rPr lang="en-US" kern="0" dirty="0">
                <a:solidFill>
                  <a:schemeClr val="accent2"/>
                </a:solidFill>
              </a:rPr>
              <a:t>Be</a:t>
            </a:r>
            <a:r>
              <a:rPr lang="en-US" kern="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C8E9C5-1DAD-A648-AE92-76EBEAACD92F}"/>
              </a:ext>
            </a:extLst>
          </p:cNvPr>
          <p:cNvGrpSpPr/>
          <p:nvPr/>
        </p:nvGrpSpPr>
        <p:grpSpPr>
          <a:xfrm>
            <a:off x="4305300" y="2499839"/>
            <a:ext cx="3009900" cy="1204441"/>
            <a:chOff x="3467100" y="2499839"/>
            <a:chExt cx="3009900" cy="1204441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D50E87F-5AF0-1847-9788-C9B9D3462B2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67100" y="3018479"/>
              <a:ext cx="990600" cy="685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003366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kern="0" baseline="30000" dirty="0">
                  <a:solidFill>
                    <a:schemeClr val="accent2"/>
                  </a:solidFill>
                </a:rPr>
                <a:t>4</a:t>
              </a:r>
              <a:r>
                <a:rPr lang="en-US" kern="0" dirty="0">
                  <a:solidFill>
                    <a:schemeClr val="accent2"/>
                  </a:solidFill>
                </a:rPr>
                <a:t>He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DDD37F81-2DDE-6143-9545-3A312728A20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58508" y="2499839"/>
              <a:ext cx="1418492" cy="685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003366"/>
                  </a:solidFill>
                  <a:latin typeface="+mn-lt"/>
                  <a:ea typeface="ＭＳ Ｐゴシック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kern="0" baseline="30000" dirty="0">
                  <a:solidFill>
                    <a:schemeClr val="accent2"/>
                  </a:solidFill>
                </a:rPr>
                <a:t>12</a:t>
              </a:r>
              <a:r>
                <a:rPr lang="en-US" kern="0" dirty="0">
                  <a:solidFill>
                    <a:schemeClr val="accent2"/>
                  </a:solidFill>
                </a:rPr>
                <a:t>C</a:t>
              </a:r>
              <a:r>
                <a:rPr lang="en-US" kern="0" dirty="0">
                  <a:solidFill>
                    <a:schemeClr val="tx2"/>
                  </a:solidFill>
                </a:rPr>
                <a:t> + </a:t>
              </a:r>
              <a:r>
                <a:rPr lang="en-US" kern="0" dirty="0">
                  <a:solidFill>
                    <a:schemeClr val="accent2"/>
                  </a:solidFill>
                  <a:latin typeface="Symbol" pitchFamily="2" charset="2"/>
                </a:rPr>
                <a:t>g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94BEC12-660E-384C-B81D-B67EEFE66B05}"/>
                </a:ext>
              </a:extLst>
            </p:cNvPr>
            <p:cNvCxnSpPr/>
            <p:nvPr/>
          </p:nvCxnSpPr>
          <p:spPr>
            <a:xfrm>
              <a:off x="3771900" y="2697164"/>
              <a:ext cx="11811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A13867F2-B6CF-4244-A528-1DB2C3249BE9}"/>
                </a:ext>
              </a:extLst>
            </p:cNvPr>
            <p:cNvSpPr/>
            <p:nvPr/>
          </p:nvSpPr>
          <p:spPr>
            <a:xfrm flipH="1">
              <a:off x="3962400" y="2684159"/>
              <a:ext cx="1447800" cy="668641"/>
            </a:xfrm>
            <a:prstGeom prst="arc">
              <a:avLst/>
            </a:prstGeom>
            <a:ln w="28575">
              <a:solidFill>
                <a:schemeClr val="tx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3873A5-4755-2142-A381-BCBFDC1A8288}"/>
              </a:ext>
            </a:extLst>
          </p:cNvPr>
          <p:cNvSpPr txBox="1">
            <a:spLocks/>
          </p:cNvSpPr>
          <p:nvPr/>
        </p:nvSpPr>
        <p:spPr bwMode="auto">
          <a:xfrm>
            <a:off x="457200" y="3505200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r>
              <a:rPr lang="en-US" kern="0" dirty="0"/>
              <a:t>Then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6BCEC2-8E3F-884F-B3EC-B4A645D5778B}"/>
              </a:ext>
            </a:extLst>
          </p:cNvPr>
          <p:cNvSpPr txBox="1">
            <a:spLocks/>
          </p:cNvSpPr>
          <p:nvPr/>
        </p:nvSpPr>
        <p:spPr bwMode="auto">
          <a:xfrm>
            <a:off x="1295400" y="4231604"/>
            <a:ext cx="449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baseline="30000" dirty="0">
                <a:solidFill>
                  <a:schemeClr val="accent2"/>
                </a:solidFill>
              </a:rPr>
              <a:t>12</a:t>
            </a:r>
            <a:r>
              <a:rPr lang="en-US" kern="0" dirty="0">
                <a:solidFill>
                  <a:schemeClr val="accent2"/>
                </a:solidFill>
              </a:rPr>
              <a:t>C</a:t>
            </a:r>
            <a:r>
              <a:rPr lang="en-US" kern="0" dirty="0"/>
              <a:t> + </a:t>
            </a:r>
            <a:r>
              <a:rPr lang="en-US" kern="0" baseline="30000" dirty="0">
                <a:solidFill>
                  <a:schemeClr val="accent2"/>
                </a:solidFill>
              </a:rPr>
              <a:t>4</a:t>
            </a:r>
            <a:r>
              <a:rPr lang="en-US" kern="0" dirty="0">
                <a:solidFill>
                  <a:schemeClr val="accent2"/>
                </a:solidFill>
              </a:rPr>
              <a:t>He</a:t>
            </a:r>
            <a:r>
              <a:rPr lang="en-US" kern="0" dirty="0"/>
              <a:t> → </a:t>
            </a:r>
            <a:r>
              <a:rPr lang="en-US" kern="0" baseline="30000" dirty="0">
                <a:solidFill>
                  <a:schemeClr val="accent2"/>
                </a:solidFill>
              </a:rPr>
              <a:t>16</a:t>
            </a:r>
            <a:r>
              <a:rPr lang="en-US" kern="0" dirty="0">
                <a:solidFill>
                  <a:schemeClr val="accent2"/>
                </a:solidFill>
              </a:rPr>
              <a:t>O</a:t>
            </a:r>
            <a:r>
              <a:rPr lang="en-US" kern="0" dirty="0">
                <a:solidFill>
                  <a:schemeClr val="tx2"/>
                </a:solidFill>
              </a:rPr>
              <a:t> + </a:t>
            </a:r>
            <a:r>
              <a:rPr lang="en-US" kern="0" dirty="0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US" kern="0" dirty="0"/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E2B9D1-D2A0-A742-85A1-B9292BD3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7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1D99-33C4-3A4A-9844-1C13ACD1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0.4–2 M</a:t>
            </a:r>
            <a:r>
              <a:rPr lang="en-US" baseline="-25000" dirty="0"/>
              <a:t>⊙</a:t>
            </a:r>
            <a:r>
              <a:rPr lang="en-US" dirty="0"/>
              <a:t>: Helium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B9044-ACE1-6249-9BD0-1E66CD57E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64000" cy="4525963"/>
          </a:xfrm>
        </p:spPr>
        <p:txBody>
          <a:bodyPr/>
          <a:lstStyle/>
          <a:p>
            <a:r>
              <a:rPr lang="en-US" dirty="0"/>
              <a:t>Core compression halted by electron degeneracy pressure</a:t>
            </a:r>
          </a:p>
          <a:p>
            <a:r>
              <a:rPr lang="en-US" dirty="0"/>
              <a:t>Volume does not increase with temperature</a:t>
            </a:r>
          </a:p>
          <a:p>
            <a:r>
              <a:rPr lang="en-US" dirty="0"/>
              <a:t>He fusion rapidly ignites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321E7-C846-3E46-8C25-858B9069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623646"/>
            <a:ext cx="4165600" cy="39243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7206D6-B995-BE4F-81EA-9E244737D7F1}"/>
              </a:ext>
            </a:extLst>
          </p:cNvPr>
          <p:cNvSpPr txBox="1"/>
          <p:nvPr/>
        </p:nvSpPr>
        <p:spPr>
          <a:xfrm>
            <a:off x="5257800" y="57912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Fig. 13-25a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7E6FE-F175-AB45-B21A-EB070F6C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1D99-33C4-3A4A-9844-1C13ACD1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0.4–2 M</a:t>
            </a:r>
            <a:r>
              <a:rPr lang="en-US" baseline="-25000" dirty="0"/>
              <a:t>⊙</a:t>
            </a:r>
            <a:r>
              <a:rPr lang="en-US" dirty="0"/>
              <a:t>: Helium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B9044-ACE1-6249-9BD0-1E66CD57E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64000" cy="4525963"/>
          </a:xfrm>
        </p:spPr>
        <p:txBody>
          <a:bodyPr/>
          <a:lstStyle/>
          <a:p>
            <a:r>
              <a:rPr lang="en-US" dirty="0"/>
              <a:t>Temperature rises to 3.5 MK in a few hours</a:t>
            </a:r>
          </a:p>
          <a:p>
            <a:r>
              <a:rPr lang="en-US" dirty="0"/>
              <a:t>Degeneracy breaks, core expands and cools</a:t>
            </a:r>
          </a:p>
          <a:p>
            <a:r>
              <a:rPr lang="en-US" dirty="0"/>
              <a:t>H-fusing layer expands and cools</a:t>
            </a:r>
          </a:p>
          <a:p>
            <a:r>
              <a:rPr lang="en-US" dirty="0"/>
              <a:t>Star shrinks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321E7-C846-3E46-8C25-858B9069A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0" y="1623646"/>
            <a:ext cx="4165600" cy="39243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7206D6-B995-BE4F-81EA-9E244737D7F1}"/>
              </a:ext>
            </a:extLst>
          </p:cNvPr>
          <p:cNvSpPr txBox="1"/>
          <p:nvPr/>
        </p:nvSpPr>
        <p:spPr>
          <a:xfrm>
            <a:off x="5257800" y="57912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Fig. 13-25a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BCB55-849F-9943-8B17-B5717859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36738-EB93-0347-8D68-0D7AC771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Above 2 M</a:t>
            </a:r>
            <a:r>
              <a:rPr lang="en-US" baseline="-25000" dirty="0"/>
              <a:t>⊙</a:t>
            </a:r>
            <a:r>
              <a:rPr lang="en-US" dirty="0"/>
              <a:t>: He fusion, no flash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0D7C1-F256-5241-94F0-F4FB9E40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Cores do not become degenerate</a:t>
            </a:r>
          </a:p>
          <a:p>
            <a:r>
              <a:rPr lang="en-US" dirty="0"/>
              <a:t>Feedback between 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dirty="0"/>
              <a:t>, and fusion rate</a:t>
            </a:r>
          </a:p>
          <a:p>
            <a:r>
              <a:rPr lang="en-US" dirty="0"/>
              <a:t>Some cycling in size and luminosity, not as abrupt as with He flash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A853E-3923-EA4C-BBEA-FC9FB014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9FA3-875D-6102-3263-11D90814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Core He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E03A8-C792-ECD3-2C63-734CA419A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Double shell fusion</a:t>
            </a:r>
          </a:p>
          <a:p>
            <a:pPr lvl="1"/>
            <a:r>
              <a:rPr lang="en-US" dirty="0"/>
              <a:t>Inert C/O core</a:t>
            </a:r>
          </a:p>
          <a:p>
            <a:pPr lvl="1"/>
            <a:r>
              <a:rPr lang="en-US" dirty="0"/>
              <a:t>Inner He fusing shell</a:t>
            </a:r>
          </a:p>
          <a:p>
            <a:pPr lvl="1"/>
            <a:r>
              <a:rPr lang="en-US" dirty="0"/>
              <a:t>Outer H fusing shell</a:t>
            </a:r>
          </a:p>
          <a:p>
            <a:pPr lvl="1"/>
            <a:r>
              <a:rPr lang="en-US" dirty="0"/>
              <a:t>Asymptotic Giant Branch</a:t>
            </a:r>
          </a:p>
          <a:p>
            <a:r>
              <a:rPr lang="en-US" dirty="0"/>
              <a:t>No further fusion steps</a:t>
            </a:r>
          </a:p>
          <a:p>
            <a:pPr lvl="1"/>
            <a:r>
              <a:rPr lang="en-US" dirty="0"/>
              <a:t>Not hot or massive enough to overcome C/O degeneracy pressure</a:t>
            </a:r>
          </a:p>
        </p:txBody>
      </p:sp>
    </p:spTree>
    <p:extLst>
      <p:ext uri="{BB962C8B-B14F-4D97-AF65-F5344CB8AC3E}">
        <p14:creationId xmlns:p14="http://schemas.microsoft.com/office/powerpoint/2010/main" val="27700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B43F1-C14B-2B4F-B1AC-FBC80B6E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Giant Branch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5260D-3B1F-0A47-9C9C-A8FB341C4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1981200"/>
            <a:ext cx="6489700" cy="3552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47A92-D46B-8C40-81C0-9CE08EE69594}"/>
              </a:ext>
            </a:extLst>
          </p:cNvPr>
          <p:cNvSpPr txBox="1"/>
          <p:nvPr/>
        </p:nvSpPr>
        <p:spPr>
          <a:xfrm>
            <a:off x="1327150" y="5697071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Fig. 14-2</a:t>
            </a:r>
          </a:p>
        </p:txBody>
      </p:sp>
    </p:spTree>
    <p:extLst>
      <p:ext uri="{BB962C8B-B14F-4D97-AF65-F5344CB8AC3E}">
        <p14:creationId xmlns:p14="http://schemas.microsoft.com/office/powerpoint/2010/main" val="154110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F469-2E88-FF4C-A4BD-48697577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nurseries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6999B-509F-FD49-86B1-941CD9D67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Stars begin in clouds of gas and dust</a:t>
            </a:r>
          </a:p>
        </p:txBody>
      </p:sp>
    </p:spTree>
    <p:extLst>
      <p:ext uri="{BB962C8B-B14F-4D97-AF65-F5344CB8AC3E}">
        <p14:creationId xmlns:p14="http://schemas.microsoft.com/office/powerpoint/2010/main" val="1976607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7FEE-A30B-DB43-A28C-4538741C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60E69-D90E-3D47-8290-D05F5A60A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Sheds ~30% first time as a giant</a:t>
            </a:r>
          </a:p>
          <a:p>
            <a:r>
              <a:rPr lang="en-US" dirty="0"/>
              <a:t>Sheds ~50% as AGB</a:t>
            </a:r>
          </a:p>
        </p:txBody>
      </p:sp>
    </p:spTree>
    <p:extLst>
      <p:ext uri="{BB962C8B-B14F-4D97-AF65-F5344CB8AC3E}">
        <p14:creationId xmlns:p14="http://schemas.microsoft.com/office/powerpoint/2010/main" val="5925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038C-11B7-3342-B6A7-79A3336B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Low-Mass AGB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3DAE7-0922-524E-B99C-B72DFE5D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Core and shell degenerate</a:t>
            </a:r>
          </a:p>
          <a:p>
            <a:r>
              <a:rPr lang="en-US" dirty="0"/>
              <a:t>Shell can He flash several times</a:t>
            </a:r>
          </a:p>
          <a:p>
            <a:r>
              <a:rPr lang="en-US" dirty="0"/>
              <a:t>Envelope expands and cools, cooling core</a:t>
            </a:r>
          </a:p>
          <a:p>
            <a:r>
              <a:rPr lang="en-US" dirty="0"/>
              <a:t>Shell plasma recombines, radiates</a:t>
            </a:r>
          </a:p>
          <a:p>
            <a:r>
              <a:rPr lang="en-US" dirty="0"/>
              <a:t>Temperature jump expels envelope</a:t>
            </a:r>
          </a:p>
          <a:p>
            <a:r>
              <a:rPr lang="en-US" dirty="0"/>
              <a:t>Planetary nebula expands from star</a:t>
            </a:r>
          </a:p>
        </p:txBody>
      </p:sp>
    </p:spTree>
    <p:extLst>
      <p:ext uri="{BB962C8B-B14F-4D97-AF65-F5344CB8AC3E}">
        <p14:creationId xmlns:p14="http://schemas.microsoft.com/office/powerpoint/2010/main" val="8451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024A1-AA96-CC49-802E-19754924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" y="0"/>
            <a:ext cx="91406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E7BC8-BB97-9E49-B142-DDA1AAE640FF}"/>
              </a:ext>
            </a:extLst>
          </p:cNvPr>
          <p:cNvSpPr txBox="1"/>
          <p:nvPr/>
        </p:nvSpPr>
        <p:spPr>
          <a:xfrm>
            <a:off x="3171615" y="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Helix Nebula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425A9-D55F-7D4C-B76C-4135EA8844D7}"/>
              </a:ext>
            </a:extLst>
          </p:cNvPr>
          <p:cNvSpPr txBox="1"/>
          <p:nvPr/>
        </p:nvSpPr>
        <p:spPr>
          <a:xfrm>
            <a:off x="76200" y="6305490"/>
            <a:ext cx="3987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Patrick Winkler, via APOD</a:t>
            </a:r>
          </a:p>
        </p:txBody>
      </p:sp>
    </p:spTree>
    <p:extLst>
      <p:ext uri="{BB962C8B-B14F-4D97-AF65-F5344CB8AC3E}">
        <p14:creationId xmlns:p14="http://schemas.microsoft.com/office/powerpoint/2010/main" val="1433321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C3477-DC5E-5342-8687-54F501A8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"/>
            <a:ext cx="9144000" cy="6855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E7BC8-BB97-9E49-B142-DDA1AAE640FF}"/>
              </a:ext>
            </a:extLst>
          </p:cNvPr>
          <p:cNvSpPr txBox="1"/>
          <p:nvPr/>
        </p:nvSpPr>
        <p:spPr>
          <a:xfrm>
            <a:off x="3171615" y="0"/>
            <a:ext cx="382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HFG1 and Abell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425A9-D55F-7D4C-B76C-4135EA8844D7}"/>
              </a:ext>
            </a:extLst>
          </p:cNvPr>
          <p:cNvSpPr txBox="1"/>
          <p:nvPr/>
        </p:nvSpPr>
        <p:spPr>
          <a:xfrm>
            <a:off x="76200" y="6305490"/>
            <a:ext cx="393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</a:t>
            </a:r>
            <a:r>
              <a:rPr lang="en-US" sz="2000" dirty="0">
                <a:solidFill>
                  <a:srgbClr val="FFFF00"/>
                </a:solidFill>
                <a:hlinkClick r:id="rId4"/>
              </a:rPr>
              <a:t>Julian Cadena</a:t>
            </a:r>
            <a:r>
              <a:rPr lang="en-US" sz="2000" dirty="0">
                <a:solidFill>
                  <a:srgbClr val="FFFF00"/>
                </a:solidFill>
              </a:rPr>
              <a:t>, via APOD</a:t>
            </a:r>
          </a:p>
        </p:txBody>
      </p:sp>
    </p:spTree>
    <p:extLst>
      <p:ext uri="{BB962C8B-B14F-4D97-AF65-F5344CB8AC3E}">
        <p14:creationId xmlns:p14="http://schemas.microsoft.com/office/powerpoint/2010/main" val="4242623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BFBEE-C850-CA4B-973D-77940941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" y="0"/>
            <a:ext cx="91415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E7BC8-BB97-9E49-B142-DDA1AAE640FF}"/>
              </a:ext>
            </a:extLst>
          </p:cNvPr>
          <p:cNvSpPr txBox="1"/>
          <p:nvPr/>
        </p:nvSpPr>
        <p:spPr>
          <a:xfrm>
            <a:off x="3171615" y="0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Little Ghost Nebula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425A9-D55F-7D4C-B76C-4135EA8844D7}"/>
              </a:ext>
            </a:extLst>
          </p:cNvPr>
          <p:cNvSpPr txBox="1"/>
          <p:nvPr/>
        </p:nvSpPr>
        <p:spPr>
          <a:xfrm>
            <a:off x="76200" y="6305490"/>
            <a:ext cx="414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 Heritage, via APOD</a:t>
            </a:r>
          </a:p>
        </p:txBody>
      </p:sp>
    </p:spTree>
    <p:extLst>
      <p:ext uri="{BB962C8B-B14F-4D97-AF65-F5344CB8AC3E}">
        <p14:creationId xmlns:p14="http://schemas.microsoft.com/office/powerpoint/2010/main" val="3701217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5E7BC8-BB97-9E49-B142-DDA1AAE640FF}"/>
              </a:ext>
            </a:extLst>
          </p:cNvPr>
          <p:cNvSpPr txBox="1"/>
          <p:nvPr/>
        </p:nvSpPr>
        <p:spPr>
          <a:xfrm>
            <a:off x="4008943" y="5674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M2-9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425A9-D55F-7D4C-B76C-4135EA8844D7}"/>
              </a:ext>
            </a:extLst>
          </p:cNvPr>
          <p:cNvSpPr txBox="1"/>
          <p:nvPr/>
        </p:nvSpPr>
        <p:spPr>
          <a:xfrm>
            <a:off x="76200" y="6305490"/>
            <a:ext cx="3289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</a:t>
            </a:r>
            <a:r>
              <a:rPr lang="en-US" sz="2000" dirty="0">
                <a:solidFill>
                  <a:schemeClr val="tx2"/>
                </a:solidFill>
              </a:rPr>
              <a:t>: B. </a:t>
            </a:r>
            <a:r>
              <a:rPr lang="en-US" sz="2000" dirty="0" err="1">
                <a:solidFill>
                  <a:schemeClr val="tx2"/>
                </a:solidFill>
              </a:rPr>
              <a:t>Balick</a:t>
            </a:r>
            <a:r>
              <a:rPr lang="en-US" sz="2000" dirty="0">
                <a:solidFill>
                  <a:schemeClr val="tx2"/>
                </a:solidFill>
              </a:rPr>
              <a:t>, via APOD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20211-31CE-DC4E-A467-F49F5C9B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222"/>
            <a:ext cx="9123218" cy="53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1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58513-AFDC-EE48-83D8-1CB2698E2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" y="0"/>
            <a:ext cx="91410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E7BC8-BB97-9E49-B142-DDA1AAE640FF}"/>
              </a:ext>
            </a:extLst>
          </p:cNvPr>
          <p:cNvSpPr txBox="1"/>
          <p:nvPr/>
        </p:nvSpPr>
        <p:spPr>
          <a:xfrm>
            <a:off x="3578850" y="0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NGC 2392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425A9-D55F-7D4C-B76C-4135EA8844D7}"/>
              </a:ext>
            </a:extLst>
          </p:cNvPr>
          <p:cNvSpPr txBox="1"/>
          <p:nvPr/>
        </p:nvSpPr>
        <p:spPr>
          <a:xfrm>
            <a:off x="76200" y="6305490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NASA/Hubble</a:t>
            </a:r>
          </a:p>
        </p:txBody>
      </p:sp>
    </p:spTree>
    <p:extLst>
      <p:ext uri="{BB962C8B-B14F-4D97-AF65-F5344CB8AC3E}">
        <p14:creationId xmlns:p14="http://schemas.microsoft.com/office/powerpoint/2010/main" val="74186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8816-43FC-3442-A043-B4506186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Nebulae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F1DCA-F4EE-8745-A14B-67CBD36F1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Named for disk appearance</a:t>
            </a:r>
          </a:p>
          <a:p>
            <a:r>
              <a:rPr lang="en-US" dirty="0"/>
              <a:t>Complex shapes not fully understood</a:t>
            </a:r>
          </a:p>
          <a:p>
            <a:r>
              <a:rPr lang="en-US" dirty="0"/>
              <a:t>Account for 85% of material expelled by stars</a:t>
            </a:r>
          </a:p>
          <a:p>
            <a:r>
              <a:rPr lang="en-US" dirty="0"/>
              <a:t>Material source for Population I stars</a:t>
            </a:r>
          </a:p>
        </p:txBody>
      </p:sp>
    </p:spTree>
    <p:extLst>
      <p:ext uri="{BB962C8B-B14F-4D97-AF65-F5344CB8AC3E}">
        <p14:creationId xmlns:p14="http://schemas.microsoft.com/office/powerpoint/2010/main" val="39553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AC62-BF42-0D4D-BD12-599DC107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A2D44-8EE0-7A41-B0A7-86302F963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Becomes a </a:t>
            </a:r>
            <a:r>
              <a:rPr lang="en-US" dirty="0">
                <a:solidFill>
                  <a:schemeClr val="accent2"/>
                </a:solidFill>
              </a:rPr>
              <a:t>Wolf-</a:t>
            </a:r>
            <a:r>
              <a:rPr lang="en-US" dirty="0" err="1">
                <a:solidFill>
                  <a:schemeClr val="accent2"/>
                </a:solidFill>
              </a:rPr>
              <a:t>Rayet</a:t>
            </a:r>
            <a:r>
              <a:rPr lang="en-US" dirty="0">
                <a:solidFill>
                  <a:schemeClr val="accent2"/>
                </a:solidFill>
              </a:rPr>
              <a:t>-type</a:t>
            </a:r>
            <a:r>
              <a:rPr lang="en-US" dirty="0"/>
              <a:t> star [WR]</a:t>
            </a:r>
          </a:p>
          <a:p>
            <a:pPr lvl="1"/>
            <a:r>
              <a:rPr lang="en-US" dirty="0"/>
              <a:t>High surface temperature 20–200 </a:t>
            </a:r>
            <a:r>
              <a:rPr lang="en-US" dirty="0" err="1"/>
              <a:t>kK</a:t>
            </a:r>
            <a:endParaRPr lang="en-US" dirty="0"/>
          </a:p>
          <a:p>
            <a:pPr lvl="1"/>
            <a:r>
              <a:rPr lang="en-US" dirty="0"/>
              <a:t>spectral lines of ionized He, C, N</a:t>
            </a:r>
          </a:p>
          <a:p>
            <a:pPr lvl="1"/>
            <a:r>
              <a:rPr lang="en-US" dirty="0"/>
              <a:t>weak or absent H lines</a:t>
            </a:r>
          </a:p>
          <a:p>
            <a:r>
              <a:rPr lang="en-US" dirty="0"/>
              <a:t>Cools to a </a:t>
            </a:r>
            <a:r>
              <a:rPr lang="en-US" dirty="0">
                <a:solidFill>
                  <a:schemeClr val="accent2"/>
                </a:solidFill>
              </a:rPr>
              <a:t>white dwarf</a:t>
            </a:r>
          </a:p>
          <a:p>
            <a:pPr lvl="1"/>
            <a:r>
              <a:rPr lang="en-US" dirty="0"/>
              <a:t>6 </a:t>
            </a:r>
            <a:r>
              <a:rPr lang="en-US" dirty="0" err="1"/>
              <a:t>kK</a:t>
            </a:r>
            <a:r>
              <a:rPr lang="en-US" dirty="0"/>
              <a:t> in about 5 billion years</a:t>
            </a:r>
          </a:p>
          <a:p>
            <a:r>
              <a:rPr lang="en-US" dirty="0"/>
              <a:t>Eventually becomes </a:t>
            </a:r>
            <a:r>
              <a:rPr lang="en-US" dirty="0">
                <a:solidFill>
                  <a:srgbClr val="000000"/>
                </a:solidFill>
              </a:rPr>
              <a:t>black dwarf</a:t>
            </a:r>
          </a:p>
          <a:p>
            <a:pPr lvl="1"/>
            <a:r>
              <a:rPr lang="en-US" dirty="0"/>
              <a:t>many billions of years</a:t>
            </a:r>
          </a:p>
        </p:txBody>
      </p:sp>
    </p:spTree>
    <p:extLst>
      <p:ext uri="{BB962C8B-B14F-4D97-AF65-F5344CB8AC3E}">
        <p14:creationId xmlns:p14="http://schemas.microsoft.com/office/powerpoint/2010/main" val="329911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D198-C56D-3B42-9797-ADA56598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2588336" cy="2316162"/>
          </a:xfrm>
        </p:spPr>
        <p:txBody>
          <a:bodyPr/>
          <a:lstStyle/>
          <a:p>
            <a:r>
              <a:rPr lang="en-US" dirty="0"/>
              <a:t>Cluster M4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1E91C-8438-7C42-A469-2AE899321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36" y="-13447"/>
            <a:ext cx="60984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5982A-C8D8-0245-82E7-4CC00368386D}"/>
              </a:ext>
            </a:extLst>
          </p:cNvPr>
          <p:cNvSpPr txBox="1"/>
          <p:nvPr/>
        </p:nvSpPr>
        <p:spPr>
          <a:xfrm>
            <a:off x="230618" y="51816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Images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/>
              <a:t>upper: </a:t>
            </a:r>
            <a:r>
              <a:rPr lang="en-US" sz="2400" dirty="0" err="1"/>
              <a:t>Kitt</a:t>
            </a:r>
            <a:r>
              <a:rPr lang="en-US" sz="2400" dirty="0"/>
              <a:t> Peak</a:t>
            </a:r>
          </a:p>
          <a:p>
            <a:r>
              <a:rPr lang="en-US" sz="2400" dirty="0"/>
              <a:t>Lower: HST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E3B6B-7314-EE40-9C98-F75A545EA463}"/>
              </a:ext>
            </a:extLst>
          </p:cNvPr>
          <p:cNvSpPr txBox="1"/>
          <p:nvPr/>
        </p:nvSpPr>
        <p:spPr>
          <a:xfrm>
            <a:off x="226136" y="3324691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Circled objects are white dwarfs</a:t>
            </a:r>
          </a:p>
        </p:txBody>
      </p:sp>
    </p:spTree>
    <p:extLst>
      <p:ext uri="{BB962C8B-B14F-4D97-AF65-F5344CB8AC3E}">
        <p14:creationId xmlns:p14="http://schemas.microsoft.com/office/powerpoint/2010/main" val="425930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013C6-028F-9243-AF15-38C59876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BAE29A-C745-BF40-9CC1-87C6229F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4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BF16-C134-374B-B985-96128DC6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Interstellar Medium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80AE-D9A0-6C42-B062-F15741153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≥ </a:t>
            </a:r>
            <a:r>
              <a:rPr lang="en-US" dirty="0">
                <a:solidFill>
                  <a:schemeClr val="accent2"/>
                </a:solidFill>
              </a:rPr>
              <a:t>10%</a:t>
            </a:r>
            <a:r>
              <a:rPr lang="en-US" dirty="0"/>
              <a:t> of galactic mass</a:t>
            </a:r>
          </a:p>
          <a:p>
            <a:r>
              <a:rPr lang="en-US" dirty="0"/>
              <a:t>Low </a:t>
            </a:r>
            <a:r>
              <a:rPr lang="en-US" i="1" dirty="0"/>
              <a:t>T</a:t>
            </a:r>
            <a:r>
              <a:rPr lang="en-US" dirty="0"/>
              <a:t>, visible in </a:t>
            </a:r>
            <a:r>
              <a:rPr lang="en-US" dirty="0">
                <a:solidFill>
                  <a:schemeClr val="accent2"/>
                </a:solidFill>
              </a:rPr>
              <a:t>IR</a:t>
            </a:r>
            <a:r>
              <a:rPr lang="en-US" dirty="0"/>
              <a:t> wavelengths</a:t>
            </a:r>
          </a:p>
          <a:p>
            <a:r>
              <a:rPr lang="en-US" dirty="0"/>
              <a:t>Composition 74% 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baseline="-25000" dirty="0">
                <a:solidFill>
                  <a:schemeClr val="accent2"/>
                </a:solidFill>
              </a:rPr>
              <a:t>2</a:t>
            </a:r>
            <a:r>
              <a:rPr lang="en-US" dirty="0"/>
              <a:t>, 25% </a:t>
            </a:r>
            <a:r>
              <a:rPr lang="en-US" dirty="0">
                <a:solidFill>
                  <a:schemeClr val="accent2"/>
                </a:solidFill>
              </a:rPr>
              <a:t>He</a:t>
            </a:r>
            <a:r>
              <a:rPr lang="en-US" dirty="0"/>
              <a:t>, 1% </a:t>
            </a:r>
            <a:r>
              <a:rPr lang="en-US" dirty="0">
                <a:solidFill>
                  <a:schemeClr val="accent2"/>
                </a:solidFill>
              </a:rPr>
              <a:t>metals</a:t>
            </a:r>
          </a:p>
          <a:p>
            <a:pPr lvl="1"/>
            <a:r>
              <a:rPr lang="en-US" dirty="0"/>
              <a:t>by mass</a:t>
            </a:r>
          </a:p>
          <a:p>
            <a:r>
              <a:rPr lang="en-US" dirty="0"/>
              <a:t>Dust contains </a:t>
            </a:r>
            <a:r>
              <a:rPr lang="en-US" dirty="0">
                <a:solidFill>
                  <a:schemeClr val="accent2"/>
                </a:solidFill>
              </a:rPr>
              <a:t>C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Si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O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PAH</a:t>
            </a:r>
          </a:p>
        </p:txBody>
      </p:sp>
    </p:spTree>
    <p:extLst>
      <p:ext uri="{BB962C8B-B14F-4D97-AF65-F5344CB8AC3E}">
        <p14:creationId xmlns:p14="http://schemas.microsoft.com/office/powerpoint/2010/main" val="162917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FEF75-57B3-9B47-BC6A-8A15545A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Observing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B589-6821-EA43-802A-3DD0A13A0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Dust blocks starlight by interstellar </a:t>
            </a:r>
            <a:r>
              <a:rPr lang="en-US" dirty="0">
                <a:solidFill>
                  <a:schemeClr val="accent2"/>
                </a:solidFill>
              </a:rPr>
              <a:t>extinction</a:t>
            </a:r>
          </a:p>
          <a:p>
            <a:r>
              <a:rPr lang="en-US" dirty="0"/>
              <a:t>Dust scatters short-wavelength light in interstellar </a:t>
            </a:r>
            <a:r>
              <a:rPr lang="en-US" dirty="0">
                <a:solidFill>
                  <a:schemeClr val="accent2"/>
                </a:solidFill>
              </a:rPr>
              <a:t>reddening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red and IR wavelengths are transmitted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E0FD8-577D-CD42-9D9E-B703046BA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4339771"/>
            <a:ext cx="4318000" cy="25146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16D72-6513-DB42-B0B9-E3B13B114353}"/>
              </a:ext>
            </a:extLst>
          </p:cNvPr>
          <p:cNvSpPr txBox="1"/>
          <p:nvPr/>
        </p:nvSpPr>
        <p:spPr>
          <a:xfrm>
            <a:off x="5322347" y="648503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Comins</a:t>
            </a:r>
            <a:r>
              <a:rPr lang="en-US" dirty="0"/>
              <a:t>, Fig. 13.5</a:t>
            </a:r>
          </a:p>
        </p:txBody>
      </p:sp>
    </p:spTree>
    <p:extLst>
      <p:ext uri="{BB962C8B-B14F-4D97-AF65-F5344CB8AC3E}">
        <p14:creationId xmlns:p14="http://schemas.microsoft.com/office/powerpoint/2010/main" val="8873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3E95-AA11-D440-84D2-4C69428B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A6F45-08FA-8E4B-B7CC-A59920CF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4876800" cy="4724400"/>
          </a:xfrm>
        </p:spPr>
        <p:txBody>
          <a:bodyPr/>
          <a:lstStyle/>
          <a:p>
            <a:r>
              <a:rPr lang="en-US" sz="2800" dirty="0"/>
              <a:t>Composed mostly of </a:t>
            </a:r>
            <a:r>
              <a:rPr lang="en-US" sz="2800" dirty="0">
                <a:solidFill>
                  <a:schemeClr val="accent2"/>
                </a:solidFill>
              </a:rPr>
              <a:t>H</a:t>
            </a:r>
            <a:r>
              <a:rPr lang="en-US" sz="2800" baseline="-25000" dirty="0">
                <a:solidFill>
                  <a:schemeClr val="accent2"/>
                </a:solidFill>
              </a:rPr>
              <a:t>2</a:t>
            </a:r>
          </a:p>
          <a:p>
            <a:r>
              <a:rPr lang="en-US" sz="2800" dirty="0"/>
              <a:t>Detected by </a:t>
            </a:r>
            <a:r>
              <a:rPr lang="en-US" sz="2800" dirty="0">
                <a:solidFill>
                  <a:schemeClr val="accent2"/>
                </a:solidFill>
              </a:rPr>
              <a:t>CO</a:t>
            </a:r>
          </a:p>
          <a:p>
            <a:r>
              <a:rPr lang="en-US" sz="2800" dirty="0"/>
              <a:t>Evidence that H</a:t>
            </a:r>
            <a:r>
              <a:rPr lang="en-US" sz="2800" baseline="-25000" dirty="0"/>
              <a:t>2</a:t>
            </a:r>
            <a:r>
              <a:rPr lang="en-US" sz="2800" dirty="0"/>
              <a:t>/CO ≈ 10,000</a:t>
            </a:r>
          </a:p>
          <a:p>
            <a:r>
              <a:rPr lang="en-US" sz="2800" dirty="0"/>
              <a:t>Density 10</a:t>
            </a:r>
            <a:r>
              <a:rPr lang="en-US" sz="2800" baseline="30000" dirty="0"/>
              <a:t>2</a:t>
            </a:r>
            <a:r>
              <a:rPr lang="en-US" sz="2800" dirty="0"/>
              <a:t>–10</a:t>
            </a:r>
            <a:r>
              <a:rPr lang="en-US" sz="2800" baseline="30000" dirty="0"/>
              <a:t>5</a:t>
            </a:r>
            <a:r>
              <a:rPr lang="en-US" sz="2800" dirty="0"/>
              <a:t>/cm</a:t>
            </a:r>
            <a:r>
              <a:rPr lang="en-US" sz="2800" baseline="30000" dirty="0"/>
              <a:t>3</a:t>
            </a:r>
          </a:p>
          <a:p>
            <a:pPr lvl="1"/>
            <a:r>
              <a:rPr lang="en-US" sz="2400" dirty="0"/>
              <a:t>dense compared to space</a:t>
            </a:r>
          </a:p>
          <a:p>
            <a:pPr lvl="1"/>
            <a:r>
              <a:rPr lang="en-US" sz="2400" dirty="0"/>
              <a:t>sparse compared to atmosphere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89F80-524C-B34A-A618-E1EA9FB14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86000"/>
            <a:ext cx="3416300" cy="355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B52DF8-BDAE-334A-8454-73E8CB9DB8D6}"/>
              </a:ext>
            </a:extLst>
          </p:cNvPr>
          <p:cNvSpPr txBox="1"/>
          <p:nvPr/>
        </p:nvSpPr>
        <p:spPr>
          <a:xfrm>
            <a:off x="5410201" y="5867400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ESA/Herschel/Planck; J. D. Soler, MPIA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1912E-03A6-1D45-9C85-AE72A12D1E18}"/>
              </a:ext>
            </a:extLst>
          </p:cNvPr>
          <p:cNvSpPr txBox="1"/>
          <p:nvPr/>
        </p:nvSpPr>
        <p:spPr>
          <a:xfrm flipH="1">
            <a:off x="5410199" y="1639669"/>
            <a:ext cx="341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Chamaleon</a:t>
            </a:r>
            <a:r>
              <a:rPr lang="en-US" dirty="0">
                <a:solidFill>
                  <a:schemeClr val="accent2"/>
                </a:solidFill>
              </a:rPr>
              <a:t> I Molecular Cloud Complex</a:t>
            </a:r>
          </a:p>
        </p:txBody>
      </p:sp>
    </p:spTree>
    <p:extLst>
      <p:ext uri="{BB962C8B-B14F-4D97-AF65-F5344CB8AC3E}">
        <p14:creationId xmlns:p14="http://schemas.microsoft.com/office/powerpoint/2010/main" val="27071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8458-52CF-1146-A80B-E3C14C88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Jeans Instability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53AB-6DAD-B347-8FC7-DF52A34F1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they triggered?</a:t>
            </a:r>
          </a:p>
          <a:p>
            <a:r>
              <a:rPr lang="en-US" dirty="0"/>
              <a:t>“Young stars” mean </a:t>
            </a:r>
            <a:r>
              <a:rPr lang="en-US" dirty="0">
                <a:solidFill>
                  <a:schemeClr val="accent6"/>
                </a:solidFill>
              </a:rPr>
              <a:t>O</a:t>
            </a:r>
            <a:r>
              <a:rPr lang="en-US" dirty="0"/>
              <a:t> and </a:t>
            </a:r>
            <a:r>
              <a:rPr lang="en-US" dirty="0">
                <a:solidFill>
                  <a:schemeClr val="accent6"/>
                </a:solidFill>
              </a:rPr>
              <a:t>B</a:t>
            </a:r>
          </a:p>
          <a:p>
            <a:r>
              <a:rPr lang="en-US" dirty="0"/>
              <a:t>Energetic radiation ionizes H and He</a:t>
            </a:r>
          </a:p>
          <a:p>
            <a:pPr lvl="1"/>
            <a:r>
              <a:rPr lang="en-US" dirty="0"/>
              <a:t>“H2” (ionized H) region</a:t>
            </a:r>
          </a:p>
          <a:p>
            <a:pPr lvl="1"/>
            <a:r>
              <a:rPr lang="en-US" dirty="0"/>
              <a:t>clears the area</a:t>
            </a:r>
          </a:p>
        </p:txBody>
      </p:sp>
    </p:spTree>
    <p:extLst>
      <p:ext uri="{BB962C8B-B14F-4D97-AF65-F5344CB8AC3E}">
        <p14:creationId xmlns:p14="http://schemas.microsoft.com/office/powerpoint/2010/main" val="38567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907</Words>
  <Application>Microsoft Office PowerPoint</Application>
  <PresentationFormat>On-screen Show (4:3)</PresentationFormat>
  <Paragraphs>210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Default Design</vt:lpstr>
      <vt:lpstr>A Star is Born</vt:lpstr>
      <vt:lpstr>Stars change over time</vt:lpstr>
      <vt:lpstr>Stellar nurseries</vt:lpstr>
      <vt:lpstr>PowerPoint Presentation</vt:lpstr>
      <vt:lpstr>PowerPoint Presentation</vt:lpstr>
      <vt:lpstr>Interstellar Medium</vt:lpstr>
      <vt:lpstr>Observing dust</vt:lpstr>
      <vt:lpstr>Molecular Clouds</vt:lpstr>
      <vt:lpstr>Jeans Instability</vt:lpstr>
      <vt:lpstr>O and B Stars of the Trapezium</vt:lpstr>
      <vt:lpstr>Steps of Star Formation</vt:lpstr>
      <vt:lpstr>Joining the Main Sequence</vt:lpstr>
      <vt:lpstr>Main Sequence</vt:lpstr>
      <vt:lpstr>Path Depends on Mass</vt:lpstr>
      <vt:lpstr>Minimum Mass</vt:lpstr>
      <vt:lpstr>Maximum Mass</vt:lpstr>
      <vt:lpstr>Leaving the Main Sequence</vt:lpstr>
      <vt:lpstr>Star Lifetimes</vt:lpstr>
      <vt:lpstr>Star Lifetimes</vt:lpstr>
      <vt:lpstr>Dwarf Stars 0.08–0.4 M⊙</vt:lpstr>
      <vt:lpstr>Above 0.4 M⊙</vt:lpstr>
      <vt:lpstr>Giant Star stage</vt:lpstr>
      <vt:lpstr>H Shell Fusion</vt:lpstr>
      <vt:lpstr>Helium Fusion</vt:lpstr>
      <vt:lpstr>0.4–2 M⊙: Helium Flash</vt:lpstr>
      <vt:lpstr>0.4–2 M⊙: Helium Flash</vt:lpstr>
      <vt:lpstr>Above 2 M⊙: He fusion, no flash</vt:lpstr>
      <vt:lpstr>After Core He Fusion</vt:lpstr>
      <vt:lpstr>Asymptotic Giant Branch</vt:lpstr>
      <vt:lpstr>Mass Loss</vt:lpstr>
      <vt:lpstr>Low-Mass AGB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Planetary Nebulae</vt:lpstr>
      <vt:lpstr>The Core</vt:lpstr>
      <vt:lpstr>Cluster M4</vt:lpstr>
    </vt:vector>
  </TitlesOfParts>
  <Company>John Carroll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251</cp:revision>
  <cp:lastPrinted>2024-10-28T13:00:40Z</cp:lastPrinted>
  <dcterms:created xsi:type="dcterms:W3CDTF">2003-08-04T19:23:16Z</dcterms:created>
  <dcterms:modified xsi:type="dcterms:W3CDTF">2025-03-23T16:15:00Z</dcterms:modified>
</cp:coreProperties>
</file>