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1" r:id="rId3"/>
    <p:sldId id="262" r:id="rId4"/>
    <p:sldId id="263" r:id="rId5"/>
    <p:sldId id="275" r:id="rId6"/>
    <p:sldId id="264" r:id="rId7"/>
    <p:sldId id="274" r:id="rId8"/>
    <p:sldId id="265" r:id="rId9"/>
    <p:sldId id="257" r:id="rId10"/>
    <p:sldId id="260" r:id="rId11"/>
    <p:sldId id="258" r:id="rId12"/>
    <p:sldId id="259" r:id="rId13"/>
    <p:sldId id="269" r:id="rId14"/>
    <p:sldId id="277" r:id="rId15"/>
    <p:sldId id="266" r:id="rId16"/>
    <p:sldId id="278" r:id="rId17"/>
    <p:sldId id="267" r:id="rId18"/>
    <p:sldId id="268" r:id="rId19"/>
  </p:sldIdLst>
  <p:sldSz cx="9144000" cy="6858000" type="screen4x3"/>
  <p:notesSz cx="9312275" cy="7026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3"/>
    <p:restoredTop sz="93913" autoAdjust="0"/>
  </p:normalViewPr>
  <p:slideViewPr>
    <p:cSldViewPr>
      <p:cViewPr varScale="1">
        <p:scale>
          <a:sx n="52" d="100"/>
          <a:sy n="52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12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738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L25 HR Diagram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263" y="0"/>
            <a:ext cx="4035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algn="r"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2263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264" y="6561137"/>
            <a:ext cx="387667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88912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L25 HR Diagram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3/23/2025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863" y="3336925"/>
            <a:ext cx="7448550" cy="3162300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72263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5263" y="6672263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12712"/>
            <a:ext cx="4035425" cy="352425"/>
          </a:xfrm>
        </p:spPr>
        <p:txBody>
          <a:bodyPr/>
          <a:lstStyle/>
          <a:p>
            <a:pPr>
              <a:defRPr/>
            </a:pPr>
            <a:r>
              <a:rPr lang="en-US"/>
              <a:t>A1000 L25 HR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CD44F-A22B-B141-A718-8EBA4641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ynights.com/topic/829886-introducing-latte-a-new-pw-cdk2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od.nasa.gov/apod/ap250227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physicsspectator.org/topics/stars/HertzsprungRussellLocalStars.html#figureo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physicsspectator.org/topics/stars/HertzsprungRussell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pparcosinteractive.readthedocs.io/en/latest/Main/HRDiagram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ipparcosinteractive.readthedocs.io/en/latest/Main/HRDiagram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ADC7593-4B7D-7D5B-3DBB-669109D4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57179-BDDF-89A7-A9CC-075B10F76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23EF7-F804-3BCF-D86F-C473838F7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distinctions and commonalities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FDE15-06B6-14DD-A0CE-008CB0108031}"/>
              </a:ext>
            </a:extLst>
          </p:cNvPr>
          <p:cNvSpPr txBox="1"/>
          <p:nvPr/>
        </p:nvSpPr>
        <p:spPr>
          <a:xfrm>
            <a:off x="4419600" y="6096000"/>
            <a:ext cx="44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Image: Evan </a:t>
            </a:r>
            <a:r>
              <a:rPr lang="en-US" sz="2000" dirty="0" err="1">
                <a:solidFill>
                  <a:schemeClr val="accent3"/>
                </a:solidFill>
              </a:rPr>
              <a:t>Tsasi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>
                <a:solidFill>
                  <a:schemeClr val="accent3"/>
                </a:solidFill>
                <a:hlinkClick r:id="rId3"/>
              </a:rPr>
              <a:t>LATTE</a:t>
            </a:r>
            <a:r>
              <a:rPr lang="en-US" sz="2000" dirty="0">
                <a:solidFill>
                  <a:schemeClr val="accent3"/>
                </a:solidFill>
              </a:rPr>
              <a:t>, via </a:t>
            </a:r>
            <a:r>
              <a:rPr lang="en-US" sz="2000" dirty="0">
                <a:solidFill>
                  <a:schemeClr val="accent3"/>
                </a:solidFill>
                <a:hlinkClick r:id="rId4"/>
              </a:rPr>
              <a:t>APOD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9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A6DD-B29F-6547-97EE-56500FAB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Hertzsprung-Russell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FD42-DDD4-3543-9751-DCCF71F1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sz="2800" dirty="0"/>
              <a:t>Plot absolute luminosity (M) vs temperature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06F90-A404-9A4F-8A46-0030480D3ABE}"/>
              </a:ext>
            </a:extLst>
          </p:cNvPr>
          <p:cNvGrpSpPr/>
          <p:nvPr/>
        </p:nvGrpSpPr>
        <p:grpSpPr>
          <a:xfrm>
            <a:off x="3018346" y="2558444"/>
            <a:ext cx="2895600" cy="2895600"/>
            <a:chOff x="1828800" y="3048000"/>
            <a:chExt cx="2895600" cy="2895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5D9E218-3182-F147-9960-A8BEE43FF550}"/>
                </a:ext>
              </a:extLst>
            </p:cNvPr>
            <p:cNvCxnSpPr/>
            <p:nvPr/>
          </p:nvCxnSpPr>
          <p:spPr>
            <a:xfrm flipV="1">
              <a:off x="1828800" y="3048000"/>
              <a:ext cx="0" cy="2895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D8E373-B85A-3A45-B88A-70066656D42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276600" y="4495800"/>
              <a:ext cx="0" cy="2895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956993-8B05-294E-AC54-73DE227A48E5}"/>
              </a:ext>
            </a:extLst>
          </p:cNvPr>
          <p:cNvSpPr txBox="1"/>
          <p:nvPr/>
        </p:nvSpPr>
        <p:spPr>
          <a:xfrm>
            <a:off x="3509217" y="5943600"/>
            <a:ext cx="191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9AD87-93F2-8842-B777-6F3006E4E425}"/>
              </a:ext>
            </a:extLst>
          </p:cNvPr>
          <p:cNvSpPr txBox="1"/>
          <p:nvPr/>
        </p:nvSpPr>
        <p:spPr>
          <a:xfrm rot="16200000">
            <a:off x="678027" y="377670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Luminosity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34758-29C8-C245-B504-90B42047D7C8}"/>
              </a:ext>
            </a:extLst>
          </p:cNvPr>
          <p:cNvSpPr txBox="1"/>
          <p:nvPr/>
        </p:nvSpPr>
        <p:spPr>
          <a:xfrm>
            <a:off x="2021716" y="268067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Bright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9488B-B91B-EA46-958C-F8833B378253}"/>
              </a:ext>
            </a:extLst>
          </p:cNvPr>
          <p:cNvSpPr txBox="1"/>
          <p:nvPr/>
        </p:nvSpPr>
        <p:spPr>
          <a:xfrm>
            <a:off x="2278196" y="488684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Dim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0CB8ED-2C76-884C-AB2A-B4D02561ACF9}"/>
              </a:ext>
            </a:extLst>
          </p:cNvPr>
          <p:cNvGrpSpPr/>
          <p:nvPr/>
        </p:nvGrpSpPr>
        <p:grpSpPr>
          <a:xfrm>
            <a:off x="2573259" y="5481935"/>
            <a:ext cx="3751341" cy="461665"/>
            <a:chOff x="2573259" y="5481935"/>
            <a:chExt cx="3751341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578B4F-6DD5-0442-A403-018CB708CB12}"/>
                </a:ext>
              </a:extLst>
            </p:cNvPr>
            <p:cNvSpPr txBox="1"/>
            <p:nvPr/>
          </p:nvSpPr>
          <p:spPr>
            <a:xfrm>
              <a:off x="2573259" y="5481935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Hot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F0B7E1-2401-0247-A939-6224FE3CE7B4}"/>
                </a:ext>
              </a:extLst>
            </p:cNvPr>
            <p:cNvSpPr txBox="1"/>
            <p:nvPr/>
          </p:nvSpPr>
          <p:spPr>
            <a:xfrm>
              <a:off x="5505145" y="5481935"/>
              <a:ext cx="819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8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F06B-0C9C-2642-A34A-D6332C7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 within 10 pc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9A392A-6EFB-7241-9296-8CE34737D3F0}"/>
              </a:ext>
            </a:extLst>
          </p:cNvPr>
          <p:cNvGrpSpPr/>
          <p:nvPr/>
        </p:nvGrpSpPr>
        <p:grpSpPr>
          <a:xfrm>
            <a:off x="1371600" y="1257300"/>
            <a:ext cx="6375400" cy="5360432"/>
            <a:chOff x="1371600" y="1257300"/>
            <a:chExt cx="6375400" cy="5360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7E2C70-B4FE-0B42-9547-DCEF717C7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00" y="1257300"/>
              <a:ext cx="6350000" cy="476250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A31098-8678-2140-815C-376D8BE7FCB7}"/>
                </a:ext>
              </a:extLst>
            </p:cNvPr>
            <p:cNvSpPr txBox="1"/>
            <p:nvPr/>
          </p:nvSpPr>
          <p:spPr>
            <a:xfrm>
              <a:off x="1371600" y="6248400"/>
              <a:ext cx="3758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Image</a:t>
              </a:r>
              <a:r>
                <a:rPr lang="en-US" dirty="0"/>
                <a:t>: The Astrophysics Spectator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E0B3-8154-5240-8CEC-4451A9DE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Visible</a:t>
            </a:r>
            <a:r>
              <a:rPr lang="en-US" dirty="0"/>
              <a:t> Stars within 50 pc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E85FA-93B9-C944-B501-6E8BE3CE9BFC}"/>
              </a:ext>
            </a:extLst>
          </p:cNvPr>
          <p:cNvGrpSpPr/>
          <p:nvPr/>
        </p:nvGrpSpPr>
        <p:grpSpPr>
          <a:xfrm>
            <a:off x="1397000" y="1409700"/>
            <a:ext cx="6350000" cy="5466443"/>
            <a:chOff x="1397000" y="1409700"/>
            <a:chExt cx="6350000" cy="54664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893634-B23C-5D41-A17E-A027D5C48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00" y="1409700"/>
              <a:ext cx="6350000" cy="476250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A145C6-D513-CE46-BE2B-B9555A79A88B}"/>
                </a:ext>
              </a:extLst>
            </p:cNvPr>
            <p:cNvSpPr txBox="1"/>
            <p:nvPr/>
          </p:nvSpPr>
          <p:spPr>
            <a:xfrm>
              <a:off x="1397000" y="6229812"/>
              <a:ext cx="3758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Image</a:t>
              </a:r>
              <a:r>
                <a:rPr lang="en-US" dirty="0"/>
                <a:t>: The Astrophysics Spectator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23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4183-FB22-C34F-8CD5-692FE173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H-R Groupings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27E8-9B8C-CE4D-8C74-4DEF0913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stars are </a:t>
            </a:r>
            <a:r>
              <a:rPr lang="en-US" dirty="0">
                <a:solidFill>
                  <a:schemeClr val="accent2"/>
                </a:solidFill>
              </a:rPr>
              <a:t>main sequence</a:t>
            </a:r>
          </a:p>
          <a:p>
            <a:pPr lvl="1"/>
            <a:r>
              <a:rPr lang="en-US" dirty="0"/>
              <a:t>top left–bottom right diagonal</a:t>
            </a:r>
          </a:p>
          <a:p>
            <a:r>
              <a:rPr lang="en-US" dirty="0"/>
              <a:t>Some are bright </a:t>
            </a:r>
            <a:r>
              <a:rPr lang="en-US" dirty="0">
                <a:solidFill>
                  <a:schemeClr val="accent2"/>
                </a:solidFill>
              </a:rPr>
              <a:t>giants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supergiants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large for their temperature</a:t>
            </a:r>
          </a:p>
          <a:p>
            <a:r>
              <a:rPr lang="en-US" dirty="0"/>
              <a:t>Some are very hot and dim “</a:t>
            </a:r>
            <a:r>
              <a:rPr lang="en-US" dirty="0">
                <a:solidFill>
                  <a:schemeClr val="accent2"/>
                </a:solidFill>
              </a:rPr>
              <a:t>white dwarfs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must be </a:t>
            </a:r>
            <a:r>
              <a:rPr lang="en-US" i="1" dirty="0"/>
              <a:t>very</a:t>
            </a:r>
            <a:r>
              <a:rPr lang="en-US" dirty="0"/>
              <a:t> small</a:t>
            </a:r>
          </a:p>
        </p:txBody>
      </p:sp>
    </p:spTree>
    <p:extLst>
      <p:ext uri="{BB962C8B-B14F-4D97-AF65-F5344CB8AC3E}">
        <p14:creationId xmlns:p14="http://schemas.microsoft.com/office/powerpoint/2010/main" val="12567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622D-9601-BAF0-91D2-F08A52B1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stars</a:t>
            </a:r>
          </a:p>
        </p:txBody>
      </p:sp>
      <p:pic>
        <p:nvPicPr>
          <p:cNvPr id="2050" name="Picture 2" descr="HR diagram spectra">
            <a:extLst>
              <a:ext uri="{FF2B5EF4-FFF2-40B4-BE49-F238E27FC236}">
                <a16:creationId xmlns:a16="http://schemas.microsoft.com/office/drawing/2014/main" id="{AFB1F07C-2A5E-2D09-4E0C-6365480A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17638"/>
            <a:ext cx="4552950" cy="54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B749E-CBF6-391B-F17A-A0D51848A9B7}"/>
              </a:ext>
            </a:extLst>
          </p:cNvPr>
          <p:cNvSpPr txBox="1"/>
          <p:nvPr/>
        </p:nvSpPr>
        <p:spPr>
          <a:xfrm>
            <a:off x="1143000" y="620469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</a:t>
            </a:r>
            <a:r>
              <a:rPr lang="en-US" dirty="0" err="1">
                <a:hlinkClick r:id="rId3"/>
              </a:rPr>
              <a:t>HipparcosInteractive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8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5880-538B-0B49-AADE-AC1C46AD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7CED-0810-FD47-B445-4CB99A34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stars are much </a:t>
            </a:r>
            <a:r>
              <a:rPr lang="en-US" dirty="0">
                <a:solidFill>
                  <a:schemeClr val="accent2"/>
                </a:solidFill>
              </a:rPr>
              <a:t>brighter</a:t>
            </a:r>
            <a:r>
              <a:rPr lang="en-US" dirty="0"/>
              <a:t> than others at the same temperature</a:t>
            </a:r>
          </a:p>
          <a:p>
            <a:pPr lvl="1"/>
            <a:r>
              <a:rPr lang="en-US" dirty="0"/>
              <a:t>they must have much </a:t>
            </a:r>
            <a:r>
              <a:rPr lang="en-US" dirty="0">
                <a:solidFill>
                  <a:schemeClr val="accent2"/>
                </a:solidFill>
              </a:rPr>
              <a:t>more surface </a:t>
            </a:r>
            <a:r>
              <a:rPr lang="en-US" dirty="0"/>
              <a:t>area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larger</a:t>
            </a:r>
            <a:r>
              <a:rPr lang="en-US" dirty="0"/>
              <a:t> star will have a </a:t>
            </a:r>
            <a:r>
              <a:rPr lang="en-US" dirty="0">
                <a:solidFill>
                  <a:schemeClr val="accent2"/>
                </a:solidFill>
              </a:rPr>
              <a:t>less dense </a:t>
            </a:r>
            <a:r>
              <a:rPr lang="en-US" dirty="0"/>
              <a:t>atmosphere</a:t>
            </a:r>
          </a:p>
          <a:p>
            <a:r>
              <a:rPr lang="en-US" dirty="0"/>
              <a:t>Can measure </a:t>
            </a:r>
            <a:r>
              <a:rPr lang="en-US" dirty="0">
                <a:solidFill>
                  <a:schemeClr val="accent2"/>
                </a:solidFill>
              </a:rPr>
              <a:t>pressure broadening </a:t>
            </a:r>
            <a:r>
              <a:rPr lang="en-US" dirty="0"/>
              <a:t>of spectra</a:t>
            </a:r>
          </a:p>
          <a:p>
            <a:r>
              <a:rPr lang="en-US" dirty="0"/>
              <a:t>Sharper spectra from larger stars</a:t>
            </a:r>
          </a:p>
        </p:txBody>
      </p:sp>
    </p:spTree>
    <p:extLst>
      <p:ext uri="{BB962C8B-B14F-4D97-AF65-F5344CB8AC3E}">
        <p14:creationId xmlns:p14="http://schemas.microsoft.com/office/powerpoint/2010/main" val="1871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74E2-F524-23DA-19F9-C4CB558E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 by Luminosity Class</a:t>
            </a:r>
          </a:p>
        </p:txBody>
      </p:sp>
      <p:pic>
        <p:nvPicPr>
          <p:cNvPr id="3074" name="Picture 2" descr="HR diagram charts">
            <a:extLst>
              <a:ext uri="{FF2B5EF4-FFF2-40B4-BE49-F238E27FC236}">
                <a16:creationId xmlns:a16="http://schemas.microsoft.com/office/drawing/2014/main" id="{CF7200CE-0389-9ACB-754E-A182789F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41330"/>
            <a:ext cx="4629150" cy="55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91C1A-FCD7-163A-9758-12D2F74A3316}"/>
              </a:ext>
            </a:extLst>
          </p:cNvPr>
          <p:cNvSpPr txBox="1"/>
          <p:nvPr/>
        </p:nvSpPr>
        <p:spPr>
          <a:xfrm>
            <a:off x="990600" y="639869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</a:t>
            </a:r>
            <a:r>
              <a:rPr lang="en-US" dirty="0" err="1">
                <a:hlinkClick r:id="rId3"/>
              </a:rPr>
              <a:t>HipparcosInteractive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3326-1FA4-D14C-A439-40E7B0E2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50946" cy="1554162"/>
          </a:xfrm>
        </p:spPr>
        <p:txBody>
          <a:bodyPr/>
          <a:lstStyle/>
          <a:p>
            <a:r>
              <a:rPr lang="en-US" dirty="0"/>
              <a:t>Luminosity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9C6F-D4D9-A14E-8DA4-919EF4E5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3886200" cy="4144963"/>
          </a:xfrm>
        </p:spPr>
        <p:txBody>
          <a:bodyPr/>
          <a:lstStyle/>
          <a:p>
            <a:r>
              <a:rPr lang="en-US" dirty="0"/>
              <a:t>Classes </a:t>
            </a:r>
            <a:r>
              <a:rPr lang="en-US" dirty="0">
                <a:solidFill>
                  <a:schemeClr val="accent2"/>
                </a:solidFill>
              </a:rPr>
              <a:t>I–V</a:t>
            </a:r>
          </a:p>
          <a:p>
            <a:r>
              <a:rPr lang="en-US" dirty="0"/>
              <a:t>Sun is a </a:t>
            </a:r>
            <a:r>
              <a:rPr lang="en-US" dirty="0">
                <a:solidFill>
                  <a:schemeClr val="accent2"/>
                </a:solidFill>
              </a:rPr>
              <a:t>G2V</a:t>
            </a:r>
            <a:r>
              <a:rPr lang="en-US" dirty="0"/>
              <a:t> star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6784D-75B8-114A-B193-0489F6F5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46" y="846138"/>
            <a:ext cx="41021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0618-3572-3341-BFD0-3F1C0866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761DB-A517-3C4F-878A-194C70F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If we know a star’s </a:t>
            </a:r>
            <a:r>
              <a:rPr lang="en-US" dirty="0">
                <a:solidFill>
                  <a:schemeClr val="accent2"/>
                </a:solidFill>
              </a:rPr>
              <a:t>spectral class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luminosity class</a:t>
            </a:r>
            <a:r>
              <a:rPr lang="en-US" dirty="0"/>
              <a:t>, we can estimate its </a:t>
            </a:r>
            <a:r>
              <a:rPr lang="en-US" dirty="0">
                <a:solidFill>
                  <a:schemeClr val="accent6"/>
                </a:solidFill>
              </a:rPr>
              <a:t>absolute magnitude</a:t>
            </a:r>
          </a:p>
          <a:p>
            <a:pPr marL="0" indent="0" algn="ctr">
              <a:buClr>
                <a:schemeClr val="tx2"/>
              </a:buClr>
              <a:buNone/>
            </a:pPr>
            <a:r>
              <a:rPr lang="en-US" i="1" dirty="0">
                <a:solidFill>
                  <a:schemeClr val="accent4"/>
                </a:solidFill>
              </a:rPr>
              <a:t>(Approximately)</a:t>
            </a:r>
          </a:p>
          <a:p>
            <a:pPr>
              <a:buClr>
                <a:schemeClr val="tx2"/>
              </a:buClr>
            </a:pPr>
            <a:r>
              <a:rPr lang="en-US" dirty="0"/>
              <a:t>We can find its </a:t>
            </a:r>
            <a:r>
              <a:rPr lang="en-US" dirty="0">
                <a:solidFill>
                  <a:schemeClr val="accent3"/>
                </a:solidFill>
              </a:rPr>
              <a:t>distance</a:t>
            </a:r>
            <a:r>
              <a:rPr lang="en-US" dirty="0"/>
              <a:t> from its </a:t>
            </a:r>
            <a:r>
              <a:rPr lang="en-US" dirty="0">
                <a:solidFill>
                  <a:schemeClr val="accent6"/>
                </a:solidFill>
              </a:rPr>
              <a:t>apparent magnitude</a:t>
            </a:r>
          </a:p>
          <a:p>
            <a:pPr marL="0" indent="0" algn="ctr">
              <a:buClr>
                <a:schemeClr val="tx2"/>
              </a:buClr>
              <a:buNone/>
            </a:pPr>
            <a:r>
              <a:rPr lang="en-US" i="1" dirty="0">
                <a:solidFill>
                  <a:schemeClr val="accent4"/>
                </a:solidFill>
              </a:rPr>
              <a:t>(Approximately)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This is called “</a:t>
            </a:r>
            <a:r>
              <a:rPr lang="en-US" dirty="0">
                <a:solidFill>
                  <a:schemeClr val="accent2"/>
                </a:solidFill>
              </a:rPr>
              <a:t>spectroscopic parallax</a:t>
            </a:r>
            <a:r>
              <a:rPr lang="en-US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8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8405-7A95-B748-AA79-C72C9CE2B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about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B33E9-3761-9541-8AA8-A1C236681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features are critical?</a:t>
            </a:r>
            <a:br>
              <a:rPr lang="en-US" dirty="0"/>
            </a:br>
            <a:r>
              <a:rPr lang="en-US" dirty="0"/>
              <a:t>What can we learn?</a:t>
            </a:r>
            <a:br>
              <a:rPr lang="en-US" dirty="0"/>
            </a:br>
            <a:r>
              <a:rPr lang="en-US" dirty="0"/>
              <a:t>Are there categories?</a:t>
            </a:r>
          </a:p>
        </p:txBody>
      </p:sp>
    </p:spTree>
    <p:extLst>
      <p:ext uri="{BB962C8B-B14F-4D97-AF65-F5344CB8AC3E}">
        <p14:creationId xmlns:p14="http://schemas.microsoft.com/office/powerpoint/2010/main" val="74072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0058-B29A-5D4C-990D-7602EEC7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A2BE-13B4-4441-A58D-FCEF6819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Stars are close to black body emitters</a:t>
            </a:r>
          </a:p>
          <a:p>
            <a:r>
              <a:rPr lang="en-US" dirty="0"/>
              <a:t>Spectrum depends on temperature</a:t>
            </a:r>
          </a:p>
        </p:txBody>
      </p:sp>
    </p:spTree>
    <p:extLst>
      <p:ext uri="{BB962C8B-B14F-4D97-AF65-F5344CB8AC3E}">
        <p14:creationId xmlns:p14="http://schemas.microsoft.com/office/powerpoint/2010/main" val="160253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8C45-B1FF-BB4A-B778-839AD75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F107-FFC2-134A-AB3E-E6115F29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starlight through different color filters</a:t>
            </a:r>
          </a:p>
          <a:p>
            <a:pPr lvl="1"/>
            <a:r>
              <a:rPr lang="en-US" dirty="0"/>
              <a:t>conventionally blue and yellow</a:t>
            </a:r>
          </a:p>
          <a:p>
            <a:r>
              <a:rPr lang="en-US" dirty="0"/>
              <a:t>Color index is the difference in relative intensity</a:t>
            </a:r>
          </a:p>
          <a:p>
            <a:r>
              <a:rPr lang="en-US" dirty="0"/>
              <a:t>Plot B–V directly or match to B–V of theoretical black body</a:t>
            </a:r>
          </a:p>
        </p:txBody>
      </p:sp>
    </p:spTree>
    <p:extLst>
      <p:ext uri="{BB962C8B-B14F-4D97-AF65-F5344CB8AC3E}">
        <p14:creationId xmlns:p14="http://schemas.microsoft.com/office/powerpoint/2010/main" val="30453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1CDB5-19E6-3D52-ECF9-1756C6BA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EDED-3DB3-5A4A-D4F4-273CAF5D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46CA-AF1F-CFFB-4C7E-DA278713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114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“Computers” at Harvard College Observatory continued the Henry Draper catalogue of stars to </a:t>
            </a:r>
            <a:r>
              <a:rPr lang="en-US" i="1" dirty="0"/>
              <a:t>m</a:t>
            </a:r>
            <a:r>
              <a:rPr lang="en-US" dirty="0"/>
              <a:t> = 9</a:t>
            </a:r>
          </a:p>
        </p:txBody>
      </p:sp>
      <p:pic>
        <p:nvPicPr>
          <p:cNvPr id="5" name="Picture 4" descr="A group of people standing outside a building&#10;&#10;AI-generated content may be incorrect.">
            <a:extLst>
              <a:ext uri="{FF2B5EF4-FFF2-40B4-BE49-F238E27FC236}">
                <a16:creationId xmlns:a16="http://schemas.microsoft.com/office/drawing/2014/main" id="{E47874C7-36FC-A613-68C2-5CE1259B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717"/>
            <a:ext cx="54864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DFF67-2AB2-85FD-6B33-DCEDB7A8CC17}"/>
              </a:ext>
            </a:extLst>
          </p:cNvPr>
          <p:cNvSpPr txBox="1"/>
          <p:nvPr/>
        </p:nvSpPr>
        <p:spPr>
          <a:xfrm>
            <a:off x="3048000" y="6121697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 Fig. 12.5</a:t>
            </a:r>
          </a:p>
        </p:txBody>
      </p:sp>
    </p:spTree>
    <p:extLst>
      <p:ext uri="{BB962C8B-B14F-4D97-AF65-F5344CB8AC3E}">
        <p14:creationId xmlns:p14="http://schemas.microsoft.com/office/powerpoint/2010/main" val="17830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8567-B973-0E4A-92D1-0867BFD5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9881-12BD-2844-A0E9-D3CF8FCF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Williamina Fleming </a:t>
            </a:r>
            <a:r>
              <a:rPr lang="en-US" dirty="0"/>
              <a:t>classified stars by the strength of their Balmer absorption lines</a:t>
            </a:r>
          </a:p>
          <a:p>
            <a:pPr lvl="1"/>
            <a:r>
              <a:rPr lang="en-US" dirty="0"/>
              <a:t>classes A–P in descending intensity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Annie Jump Cannon </a:t>
            </a:r>
            <a:r>
              <a:rPr lang="en-US" dirty="0"/>
              <a:t>found the correct order was OBAFGKM 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Cecelia Payne-</a:t>
            </a:r>
            <a:r>
              <a:rPr lang="en-US" dirty="0" err="1">
                <a:solidFill>
                  <a:schemeClr val="accent2"/>
                </a:solidFill>
              </a:rPr>
              <a:t>Gaposchkin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discovered that classes correlate with temperature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descending</a:t>
            </a:r>
          </a:p>
        </p:txBody>
      </p:sp>
    </p:spTree>
    <p:extLst>
      <p:ext uri="{BB962C8B-B14F-4D97-AF65-F5344CB8AC3E}">
        <p14:creationId xmlns:p14="http://schemas.microsoft.com/office/powerpoint/2010/main" val="30136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099D-7D7C-D197-5668-82F54BBB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Classes</a:t>
            </a:r>
          </a:p>
        </p:txBody>
      </p:sp>
      <p:pic>
        <p:nvPicPr>
          <p:cNvPr id="4" name="Picture 3" descr="A diagram of water quality&#10;&#10;AI-generated content may be incorrect.">
            <a:extLst>
              <a:ext uri="{FF2B5EF4-FFF2-40B4-BE49-F238E27FC236}">
                <a16:creationId xmlns:a16="http://schemas.microsoft.com/office/drawing/2014/main" id="{57D871AE-9C5B-ACF9-6553-EB79711C4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7670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3921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1C6A-2A42-2040-9F21-464FEEE3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6A1D-3715-374D-AC69-60768093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temperature variations between classes</a:t>
            </a:r>
          </a:p>
          <a:p>
            <a:r>
              <a:rPr lang="en-US" dirty="0"/>
              <a:t>Divided further into subclasses 0–9</a:t>
            </a:r>
          </a:p>
          <a:p>
            <a:pPr lvl="1"/>
            <a:r>
              <a:rPr lang="en-US" dirty="0"/>
              <a:t>0 is hottest, 9 is coolest</a:t>
            </a:r>
          </a:p>
          <a:p>
            <a:pPr lvl="1"/>
            <a:r>
              <a:rPr lang="en-US" dirty="0"/>
              <a:t>So an A9 is close in temperature to a F0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Sun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G2</a:t>
            </a:r>
            <a:r>
              <a:rPr lang="en-US" dirty="0"/>
              <a:t> star</a:t>
            </a:r>
          </a:p>
        </p:txBody>
      </p:sp>
    </p:spTree>
    <p:extLst>
      <p:ext uri="{BB962C8B-B14F-4D97-AF65-F5344CB8AC3E}">
        <p14:creationId xmlns:p14="http://schemas.microsoft.com/office/powerpoint/2010/main" val="41923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Temperature and Luminosity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Separate of correlated?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369</Words>
  <Application>Microsoft Office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Default Design</vt:lpstr>
      <vt:lpstr>Types of Stars</vt:lpstr>
      <vt:lpstr>Learning about Stars</vt:lpstr>
      <vt:lpstr>Temperature</vt:lpstr>
      <vt:lpstr>Color Temperature</vt:lpstr>
      <vt:lpstr>Spectral Class</vt:lpstr>
      <vt:lpstr>Spectral Class</vt:lpstr>
      <vt:lpstr>Spectral Classes</vt:lpstr>
      <vt:lpstr>Subclasses</vt:lpstr>
      <vt:lpstr>Temperature and Luminosity</vt:lpstr>
      <vt:lpstr>Hertzsprung-Russell Diagram</vt:lpstr>
      <vt:lpstr>Stars within 10 pc</vt:lpstr>
      <vt:lpstr>Visible Stars within 50 pc</vt:lpstr>
      <vt:lpstr>H-R Groupings</vt:lpstr>
      <vt:lpstr>More stars</vt:lpstr>
      <vt:lpstr>Luminosity Classes</vt:lpstr>
      <vt:lpstr>Coded by Luminosity Class</vt:lpstr>
      <vt:lpstr>Luminosity Classes</vt:lpstr>
      <vt:lpstr>Distance from Spectrum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237</cp:revision>
  <cp:lastPrinted>2024-10-25T13:00:22Z</cp:lastPrinted>
  <dcterms:created xsi:type="dcterms:W3CDTF">2003-08-04T19:23:16Z</dcterms:created>
  <dcterms:modified xsi:type="dcterms:W3CDTF">2025-03-23T15:23:39Z</dcterms:modified>
</cp:coreProperties>
</file>