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75" r:id="rId21"/>
    <p:sldId id="280" r:id="rId22"/>
    <p:sldId id="276" r:id="rId23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82"/>
    <p:restoredTop sz="93913" autoAdjust="0"/>
  </p:normalViewPr>
  <p:slideViewPr>
    <p:cSldViewPr>
      <p:cViewPr varScale="1">
        <p:scale>
          <a:sx n="52" d="100"/>
          <a:sy n="52" d="100"/>
        </p:scale>
        <p:origin x="3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616"/>
    </p:cViewPr>
  </p:sorterViewPr>
  <p:notesViewPr>
    <p:cSldViewPr>
      <p:cViewPr varScale="1">
        <p:scale>
          <a:sx n="97" d="100"/>
          <a:sy n="97" d="100"/>
        </p:scale>
        <p:origin x="2312" y="200"/>
      </p:cViewPr>
      <p:guideLst>
        <p:guide orient="horz" pos="220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A6A1A80-3C88-F94D-B758-F0F7058AF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12032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 1000 L24 Magnitude</a:t>
            </a:r>
            <a:endParaRPr lang="en-US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AF7FD79-07EF-904F-82E1-5213733CC5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097" y="0"/>
            <a:ext cx="4002404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algn="r"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92CAED58-3117-FC4C-AD7C-0DB9B8225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188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146EB007-85F2-5B46-A71C-6AA8A5E38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098" y="6546313"/>
            <a:ext cx="3844952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algn="r" defTabSz="923394" eaLnBrk="1" hangingPunct="1">
              <a:defRPr sz="1200"/>
            </a:lvl1pPr>
          </a:lstStyle>
          <a:p>
            <a:pPr>
              <a:defRPr/>
            </a:pPr>
            <a:fld id="{99E198E8-1274-AE4E-83C7-C0FE8EEEC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95963-331D-D744-B2D3-EA8AE071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88486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 1000 L24 Magnitude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DF97D-D50F-FA41-B4C7-64519922F4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32097" y="0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47F029-E024-AE4D-B9C1-272849DADF5B}" type="datetimeFigureOut">
              <a:rPr lang="en-US" altLang="en-US"/>
              <a:pPr>
                <a:defRPr/>
              </a:pPr>
              <a:t>3/23/2025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1795D-4FE4-0C40-9273-9D3840C39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9" tIns="45910" rIns="91819" bIns="4591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79BC8C-F26A-2547-B4A5-5B62490A7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4238" y="3329386"/>
            <a:ext cx="7387600" cy="3155155"/>
          </a:xfrm>
          <a:prstGeom prst="rect">
            <a:avLst/>
          </a:prstGeom>
        </p:spPr>
        <p:txBody>
          <a:bodyPr vert="horz" lIns="91819" tIns="45910" rIns="91819" bIns="459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4E016-16E8-424F-B0BB-B25FB2B24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657188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96DB-3EBE-8848-8D76-002CB33C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32097" y="6657188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CD55FC-F6E9-AD46-90CF-9254EF4A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1" y="112458"/>
            <a:ext cx="4002404" cy="351629"/>
          </a:xfrm>
        </p:spPr>
        <p:txBody>
          <a:bodyPr/>
          <a:lstStyle/>
          <a:p>
            <a:pPr>
              <a:defRPr/>
            </a:pPr>
            <a:r>
              <a:rPr lang="en-US"/>
              <a:t>A 1000 L24 Magnitude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D55FC-F6E9-AD46-90CF-9254EF4A6FC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43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BD79B-892D-F549-B370-32284019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C823E-652C-BB4C-958D-D5E42335A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8DE56-8F57-0F4C-B2B6-8E31AD6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1562-5D18-534B-9DE0-3F30B6659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49F05-F266-584D-AF42-76DEC708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6391E-6FF9-0840-9B7D-BFA1EAC48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E94B0-3CA9-904D-B520-29DD6974E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C83-E323-A14E-B144-841E0818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4CD5D-0D93-0F44-B6C8-FBF5A1D08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A5865-103A-1743-A364-F91C4CB5D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489A-A6A7-EE4C-AD6E-F8DB95DE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5CAF-801F-F741-98C0-716767C0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7734-EB3F-804B-94FD-15C66877E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CD44F-A22B-B141-A718-8EBA46414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B52C3A-1738-6144-876D-53495290F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82C4-3119-4142-8EB1-0D4CE7B51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1574E-C3F4-564F-97E5-09A5971D4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ED3A8-16F2-F84E-A5F3-767A9D6D6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67A15-A463-024F-AB35-883CD588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8A60-5EC2-4E4A-BBEE-B1906DA46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F782A-C152-4549-A26F-DC820ABC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4AE73-39B9-E840-BA5F-1D8261596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06635-5146-DA43-A891-D6BA5BD2A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C345-A619-9E4E-B57A-7B2B03A28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39DC2-7935-D646-9F83-4156AEEB2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221EF0-7819-9345-BE24-395200119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89A0C-CA98-734F-9D66-8AE47018A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3EB1-E203-4841-A1E9-20CF8562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42338-7D0D-584E-863C-982894F2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28FEC-714D-CA4F-A928-89AD5CF89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07901-93A1-614C-AD13-0AE9A0A7C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21FA-0C91-E34C-9770-B6C2CF06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06D55-7245-6045-B599-B3CA02E4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1CBA0B-4567-F84B-B475-8ADDB60C0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D8ADB-D263-D847-B7FF-D6102BCC4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2F27-70BA-034A-A44F-4BAF54DB9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E018E-0BA2-A04F-8EDD-7A739970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227D6-7DF1-274C-859B-CE98FE8A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716EB-7CDB-A84B-98A4-A71716C8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CF39-C873-1144-B949-57502DF8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AC38A-8216-654F-865F-514AFD202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17832-5374-5A43-99C2-1688BEBA8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AF87-8C5E-E044-A0A1-D51C7FBC7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F320-41B9-4045-834F-112F72C9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C0711-F14E-D549-BEA5-3A2800E9F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D1EFC7-E228-AE44-B989-431DF01C1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178663-978B-B843-8DB3-80843A8CD6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7704E-0A8D-114C-BE4C-9B49D4C66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AF019B-DA59-9942-B87B-CDA02FC32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594FB9-0124-314D-8216-C86DC395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43C19-1CE7-7E42-9EF0-E033CD3A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6979" y="0"/>
            <a:ext cx="11717958" cy="6867871"/>
          </a:xfrm>
          <a:prstGeom prst="rect">
            <a:avLst/>
          </a:prstGeom>
        </p:spPr>
      </p:pic>
      <p:sp>
        <p:nvSpPr>
          <p:cNvPr id="15361" name="Title 1">
            <a:extLst>
              <a:ext uri="{FF2B5EF4-FFF2-40B4-BE49-F238E27FC236}">
                <a16:creationId xmlns:a16="http://schemas.microsoft.com/office/drawing/2014/main" id="{82483371-E724-B849-92D7-46B364CDD9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The Stars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ED7BC2D4-7A49-7E4A-AC7F-6409855C3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How big and bright?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794C08-1855-E245-B0BE-54EF82F650CB}"/>
              </a:ext>
            </a:extLst>
          </p:cNvPr>
          <p:cNvSpPr txBox="1"/>
          <p:nvPr/>
        </p:nvSpPr>
        <p:spPr>
          <a:xfrm>
            <a:off x="139817" y="57658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§12.1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02C0-A361-0B49-AB59-A6186F1D9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Brightness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61D74-4145-184F-8C15-BF37112BC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r>
              <a:rPr lang="en-US" dirty="0"/>
              <a:t>The magnitude scale</a:t>
            </a:r>
          </a:p>
        </p:txBody>
      </p:sp>
    </p:spTree>
    <p:extLst>
      <p:ext uri="{BB962C8B-B14F-4D97-AF65-F5344CB8AC3E}">
        <p14:creationId xmlns:p14="http://schemas.microsoft.com/office/powerpoint/2010/main" val="357570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72-9A95-3F48-90D4-D86048EC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101B-E3B9-854C-96DB-DECC77FE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129 B.C., Hipparchus catalogued stars by brightness</a:t>
            </a:r>
          </a:p>
          <a:p>
            <a:pPr lvl="1"/>
            <a:r>
              <a:rPr lang="en-US" dirty="0"/>
              <a:t>brightest were first magnitude</a:t>
            </a:r>
          </a:p>
          <a:p>
            <a:pPr lvl="1"/>
            <a:r>
              <a:rPr lang="en-US" dirty="0"/>
              <a:t>second, third, etc. progressively dimmer</a:t>
            </a:r>
          </a:p>
          <a:p>
            <a:r>
              <a:rPr lang="en-US" dirty="0"/>
              <a:t>Naked-eye visible stars range about a factor of 100 in visual brightness</a:t>
            </a:r>
          </a:p>
        </p:txBody>
      </p:sp>
    </p:spTree>
    <p:extLst>
      <p:ext uri="{BB962C8B-B14F-4D97-AF65-F5344CB8AC3E}">
        <p14:creationId xmlns:p14="http://schemas.microsoft.com/office/powerpoint/2010/main" val="35036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BD58-A25B-504E-94BF-58FF4517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9216A-9AAF-0C42-803A-191491E19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step is a </a:t>
                </a:r>
                <a:r>
                  <a:rPr lang="en-US" dirty="0">
                    <a:solidFill>
                      <a:schemeClr val="accent2"/>
                    </a:solidFill>
                  </a:rPr>
                  <a:t>constant factor </a:t>
                </a:r>
                <a:r>
                  <a:rPr lang="en-US" dirty="0"/>
                  <a:t>brighter than the magnitude below it</a:t>
                </a:r>
              </a:p>
              <a:p>
                <a:r>
                  <a:rPr lang="en-US" dirty="0"/>
                  <a:t>Factor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= 2.512</a:t>
                </a:r>
              </a:p>
              <a:p>
                <a:r>
                  <a:rPr lang="en-US" dirty="0"/>
                  <a:t>Logarithmic scale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9216A-9AAF-0C42-803A-191491E19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5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AD643-E402-BF4F-81BC-399620BC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B2118-CC93-4A4F-A17D-E7B07429F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decibels</a:t>
            </a:r>
          </a:p>
          <a:p>
            <a:r>
              <a:rPr lang="en-US" dirty="0"/>
              <a:t>even-tempered scale</a:t>
            </a:r>
          </a:p>
          <a:p>
            <a:r>
              <a:rPr lang="en-US" dirty="0"/>
              <a:t>pH</a:t>
            </a:r>
          </a:p>
          <a:p>
            <a:r>
              <a:rPr lang="en-US" dirty="0"/>
              <a:t>stellar magnitudes</a:t>
            </a:r>
          </a:p>
        </p:txBody>
      </p:sp>
    </p:spTree>
    <p:extLst>
      <p:ext uri="{BB962C8B-B14F-4D97-AF65-F5344CB8AC3E}">
        <p14:creationId xmlns:p14="http://schemas.microsoft.com/office/powerpoint/2010/main" val="32125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E2DF-9285-7B45-8296-A9B68033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Apparent Magnitudes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04C3-AFDF-EF43-8DC0-46EAFEF5D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657600" algn="l"/>
              </a:tabLst>
            </a:pPr>
            <a:r>
              <a:rPr lang="en-US" dirty="0"/>
              <a:t>Sun	–26.74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Sirius	–1.46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Vega	+0.03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Polaris	+1.97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Betelgeuse	0.6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Rigil </a:t>
            </a:r>
            <a:r>
              <a:rPr lang="en-US" dirty="0" err="1"/>
              <a:t>Kentaurus</a:t>
            </a:r>
            <a:r>
              <a:rPr lang="en-US" dirty="0"/>
              <a:t>	–0.27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Deneb	1.25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Arcturus	–0.04</a:t>
            </a:r>
          </a:p>
        </p:txBody>
      </p:sp>
    </p:spTree>
    <p:extLst>
      <p:ext uri="{BB962C8B-B14F-4D97-AF65-F5344CB8AC3E}">
        <p14:creationId xmlns:p14="http://schemas.microsoft.com/office/powerpoint/2010/main" val="201134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6A0E-8DB5-374A-BD08-384E65D5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209E-C361-8141-BDBD-69CF5468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bright a star would appear from a distance of 10 pc</a:t>
            </a:r>
          </a:p>
          <a:p>
            <a:r>
              <a:rPr lang="en-US" dirty="0"/>
              <a:t>Can calculate from apparent magnitude and distance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M </a:t>
            </a:r>
            <a:r>
              <a:rPr lang="en-US" dirty="0">
                <a:solidFill>
                  <a:schemeClr val="tx2"/>
                </a:solidFill>
              </a:rPr>
              <a:t>=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i="1" dirty="0">
                <a:solidFill>
                  <a:schemeClr val="accent6"/>
                </a:solidFill>
              </a:rPr>
              <a:t>m</a:t>
            </a:r>
            <a:r>
              <a:rPr lang="en-US" dirty="0">
                <a:solidFill>
                  <a:schemeClr val="accent6"/>
                </a:solidFill>
              </a:rPr>
              <a:t> – 5 log</a:t>
            </a:r>
            <a:r>
              <a:rPr lang="en-US" baseline="-25000" dirty="0">
                <a:solidFill>
                  <a:schemeClr val="accent6"/>
                </a:solidFill>
              </a:rPr>
              <a:t>10</a:t>
            </a:r>
            <a:r>
              <a:rPr lang="en-US" dirty="0">
                <a:solidFill>
                  <a:schemeClr val="accent6"/>
                </a:solidFill>
              </a:rPr>
              <a:t>(</a:t>
            </a:r>
            <a:r>
              <a:rPr lang="en-US" i="1" dirty="0">
                <a:solidFill>
                  <a:schemeClr val="accent6"/>
                </a:solidFill>
              </a:rPr>
              <a:t>d</a:t>
            </a:r>
            <a:r>
              <a:rPr lang="en-US" dirty="0">
                <a:solidFill>
                  <a:schemeClr val="accent6"/>
                </a:solidFill>
              </a:rPr>
              <a:t>/10 pc)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M</a:t>
            </a:r>
            <a:r>
              <a:rPr lang="en-US" dirty="0"/>
              <a:t> = </a:t>
            </a:r>
            <a:r>
              <a:rPr lang="en-US" dirty="0">
                <a:solidFill>
                  <a:schemeClr val="accent4"/>
                </a:solidFill>
              </a:rPr>
              <a:t>absolute magnitude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m</a:t>
            </a:r>
            <a:r>
              <a:rPr lang="en-US" dirty="0"/>
              <a:t> = </a:t>
            </a:r>
            <a:r>
              <a:rPr lang="en-US" dirty="0">
                <a:solidFill>
                  <a:schemeClr val="accent4"/>
                </a:solidFill>
              </a:rPr>
              <a:t>apparent magnitude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d</a:t>
            </a:r>
            <a:r>
              <a:rPr lang="en-US" dirty="0"/>
              <a:t> = </a:t>
            </a:r>
            <a:r>
              <a:rPr lang="en-US" dirty="0">
                <a:solidFill>
                  <a:schemeClr val="accent4"/>
                </a:solidFill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402826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E2DF-9285-7B45-8296-A9B68033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Absolute </a:t>
            </a:r>
            <a:r>
              <a:rPr lang="en-US" dirty="0"/>
              <a:t>Magnitudes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04C3-AFDF-EF43-8DC0-46EAFEF5D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657600" algn="l"/>
              </a:tabLst>
            </a:pPr>
            <a:r>
              <a:rPr lang="en-US" dirty="0"/>
              <a:t>Sun	+4.83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Sirius	+1.43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Vega	+0.582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Polaris	 –3.64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Betelgeuse	–6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Rigil </a:t>
            </a:r>
            <a:r>
              <a:rPr lang="en-US" dirty="0" err="1"/>
              <a:t>Kentaurus</a:t>
            </a:r>
            <a:r>
              <a:rPr lang="en-US" dirty="0"/>
              <a:t>	+4.34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Deneb	–8.73</a:t>
            </a:r>
          </a:p>
          <a:p>
            <a:pPr>
              <a:tabLst>
                <a:tab pos="3657600" algn="l"/>
              </a:tabLst>
            </a:pPr>
            <a:r>
              <a:rPr lang="en-US" dirty="0"/>
              <a:t>Arcturus	+0.2</a:t>
            </a:r>
          </a:p>
        </p:txBody>
      </p:sp>
    </p:spTree>
    <p:extLst>
      <p:ext uri="{BB962C8B-B14F-4D97-AF65-F5344CB8AC3E}">
        <p14:creationId xmlns:p14="http://schemas.microsoft.com/office/powerpoint/2010/main" val="61020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681F-4DD6-AC82-7307-D9CE56C81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Stellar Masses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FAA08-0764-3BED-A542-DD28A63F1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B895-E033-E54A-81EE-7DC50F06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Stellar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5508-E50A-3C41-8B28-5CA2F2BE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knows two phenomena involving mass</a:t>
            </a:r>
          </a:p>
          <a:p>
            <a:pPr lvl="1"/>
            <a:r>
              <a:rPr lang="en-US" dirty="0"/>
              <a:t>inertia</a:t>
            </a:r>
          </a:p>
          <a:p>
            <a:pPr lvl="1"/>
            <a:r>
              <a:rPr lang="en-US" dirty="0"/>
              <a:t>gravity</a:t>
            </a:r>
          </a:p>
          <a:p>
            <a:r>
              <a:rPr lang="en-US" dirty="0"/>
              <a:t>We can’t push a star to see how it reacts</a:t>
            </a:r>
          </a:p>
          <a:p>
            <a:r>
              <a:rPr lang="en-US" dirty="0"/>
              <a:t>But we can watch it interact with other bodies</a:t>
            </a:r>
          </a:p>
        </p:txBody>
      </p:sp>
    </p:spTree>
    <p:extLst>
      <p:ext uri="{BB962C8B-B14F-4D97-AF65-F5344CB8AC3E}">
        <p14:creationId xmlns:p14="http://schemas.microsoft.com/office/powerpoint/2010/main" val="34292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839E-72F2-754C-B15A-A5B8C4B2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stars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2D461-B9BE-F94A-BD0D-B523DB176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r>
                  <a:rPr lang="en-US" dirty="0"/>
                  <a:t>Stars orbit their mutual center of mass</a:t>
                </a:r>
              </a:p>
              <a:p>
                <a:pPr>
                  <a:spcBef>
                    <a:spcPts val="624"/>
                  </a:spcBef>
                  <a:spcAft>
                    <a:spcPts val="1200"/>
                  </a:spcAft>
                </a:pPr>
                <a:r>
                  <a:rPr lang="en-US" dirty="0"/>
                  <a:t>Physics tells us that </a:t>
                </a:r>
              </a:p>
              <a:p>
                <a:pPr marL="0" indent="0">
                  <a:spcBef>
                    <a:spcPts val="624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457200" lvl="1" indent="0">
                  <a:buNone/>
                </a:pPr>
                <a:r>
                  <a:rPr lang="en-US" i="1" dirty="0">
                    <a:solidFill>
                      <a:schemeClr val="accent2"/>
                    </a:solidFill>
                  </a:rPr>
                  <a:t>a</a:t>
                </a:r>
                <a:r>
                  <a:rPr lang="en-US" dirty="0"/>
                  <a:t> is distance</a:t>
                </a:r>
              </a:p>
              <a:p>
                <a:pPr marL="457200" lvl="1" indent="0">
                  <a:buNone/>
                </a:pPr>
                <a:r>
                  <a:rPr lang="en-US" i="1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/>
                  <a:t> is orbital period</a:t>
                </a:r>
              </a:p>
              <a:p>
                <a:pPr marL="457200" lvl="1" indent="0">
                  <a:buNone/>
                </a:pPr>
                <a:r>
                  <a:rPr lang="en-US" i="1" dirty="0">
                    <a:solidFill>
                      <a:schemeClr val="accent2"/>
                    </a:solidFill>
                  </a:rPr>
                  <a:t>m</a:t>
                </a:r>
                <a:r>
                  <a:rPr 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chemeClr val="accent2"/>
                    </a:solidFill>
                  </a:rPr>
                  <a:t>m</a:t>
                </a:r>
                <a:r>
                  <a:rPr 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dirty="0"/>
                  <a:t> are masses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2D461-B9BE-F94A-BD0D-B523DB176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>
                <a:blip r:embed="rId2"/>
                <a:stretch>
                  <a:fillRect l="-1852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AC33-E277-FC4F-8474-D8D863E9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403EE-6480-4542-8355-87A145130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more light </a:t>
            </a:r>
            <a:r>
              <a:rPr lang="en-US" dirty="0"/>
              <a:t>a star emits, the </a:t>
            </a:r>
            <a:r>
              <a:rPr lang="en-US" dirty="0">
                <a:solidFill>
                  <a:schemeClr val="accent2"/>
                </a:solidFill>
              </a:rPr>
              <a:t>brighter</a:t>
            </a:r>
            <a:r>
              <a:rPr lang="en-US" dirty="0"/>
              <a:t> it appears.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220000"/>
                </a:solidFill>
              </a:rPr>
              <a:t>more distant </a:t>
            </a:r>
            <a:r>
              <a:rPr lang="en-US" dirty="0"/>
              <a:t>a star is, the </a:t>
            </a:r>
            <a:r>
              <a:rPr lang="en-US" dirty="0">
                <a:solidFill>
                  <a:srgbClr val="220000"/>
                </a:solidFill>
              </a:rPr>
              <a:t>dimmer</a:t>
            </a:r>
            <a:r>
              <a:rPr lang="en-US" dirty="0"/>
              <a:t> it appears.</a:t>
            </a:r>
          </a:p>
        </p:txBody>
      </p:sp>
    </p:spTree>
    <p:extLst>
      <p:ext uri="{BB962C8B-B14F-4D97-AF65-F5344CB8AC3E}">
        <p14:creationId xmlns:p14="http://schemas.microsoft.com/office/powerpoint/2010/main" val="40568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A0FB-7209-6220-9303-A7963F6B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A7A2-AF8E-21AB-6C1B-7FF6FF24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5370"/>
          </a:xfrm>
        </p:spPr>
        <p:txBody>
          <a:bodyPr/>
          <a:lstStyle/>
          <a:p>
            <a:r>
              <a:rPr lang="en-US" dirty="0"/>
              <a:t>Orbital parameters of binary stars</a:t>
            </a:r>
          </a:p>
          <a:p>
            <a:pPr lvl="1"/>
            <a:r>
              <a:rPr lang="en-US" dirty="0"/>
              <a:t>semi-major axis</a:t>
            </a:r>
          </a:p>
          <a:p>
            <a:pPr lvl="2"/>
            <a:r>
              <a:rPr lang="en-US" dirty="0"/>
              <a:t>Often practically from period and speed (Doppler)</a:t>
            </a:r>
          </a:p>
          <a:p>
            <a:pPr lvl="1"/>
            <a:r>
              <a:rPr lang="en-US" dirty="0"/>
              <a:t>period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C46029-D740-ADFD-50EA-8066AEEFFA0E}"/>
              </a:ext>
            </a:extLst>
          </p:cNvPr>
          <p:cNvGrpSpPr/>
          <p:nvPr/>
        </p:nvGrpSpPr>
        <p:grpSpPr>
          <a:xfrm>
            <a:off x="282384" y="3750786"/>
            <a:ext cx="8556816" cy="2421414"/>
            <a:chOff x="282384" y="3750786"/>
            <a:chExt cx="8556816" cy="2421414"/>
          </a:xfrm>
        </p:grpSpPr>
        <p:pic>
          <p:nvPicPr>
            <p:cNvPr id="7" name="Picture 6" descr="A blue square with white dots&#10;&#10;AI-generated content may be incorrect.">
              <a:extLst>
                <a:ext uri="{FF2B5EF4-FFF2-40B4-BE49-F238E27FC236}">
                  <a16:creationId xmlns:a16="http://schemas.microsoft.com/office/drawing/2014/main" id="{61D89947-8C98-EF37-735D-A853A2424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370776"/>
              <a:ext cx="8534400" cy="130454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E2621B-999D-37A0-8BE7-365DBAF31F59}"/>
                </a:ext>
              </a:extLst>
            </p:cNvPr>
            <p:cNvSpPr txBox="1"/>
            <p:nvPr/>
          </p:nvSpPr>
          <p:spPr>
            <a:xfrm>
              <a:off x="2895600" y="3750786"/>
              <a:ext cx="27378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Sirius A and 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D29235-F1F1-B7C1-CFE1-08BCFB5C0EFF}"/>
                </a:ext>
              </a:extLst>
            </p:cNvPr>
            <p:cNvSpPr txBox="1"/>
            <p:nvPr/>
          </p:nvSpPr>
          <p:spPr>
            <a:xfrm>
              <a:off x="282384" y="5710535"/>
              <a:ext cx="2613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Bennett, Fig. 12.6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3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43AA-2EC8-D348-9FD9-E8AC2038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Spectroscopic Binaries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0C5E9-0B91-FD4B-A1CE-081D23F7E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/>
          <a:lstStyle/>
          <a:p>
            <a:r>
              <a:rPr lang="en-US" dirty="0"/>
              <a:t>If the binaries </a:t>
            </a:r>
            <a:r>
              <a:rPr lang="en-US" dirty="0">
                <a:solidFill>
                  <a:schemeClr val="accent2"/>
                </a:solidFill>
              </a:rPr>
              <a:t>eclipse</a:t>
            </a:r>
            <a:r>
              <a:rPr lang="en-US" dirty="0"/>
              <a:t> each other:</a:t>
            </a:r>
          </a:p>
          <a:p>
            <a:r>
              <a:rPr lang="en-US" dirty="0"/>
              <a:t>Can detect orbital </a:t>
            </a:r>
            <a:r>
              <a:rPr lang="en-US" dirty="0">
                <a:solidFill>
                  <a:schemeClr val="accent2"/>
                </a:solidFill>
              </a:rPr>
              <a:t>periods</a:t>
            </a:r>
            <a:r>
              <a:rPr lang="en-US" dirty="0"/>
              <a:t> and approach and recessional </a:t>
            </a:r>
            <a:r>
              <a:rPr lang="en-US" dirty="0">
                <a:solidFill>
                  <a:schemeClr val="accent2"/>
                </a:solidFill>
              </a:rPr>
              <a:t>velocities</a:t>
            </a:r>
            <a:r>
              <a:rPr lang="en-US" dirty="0"/>
              <a:t> by Doppler shift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A diagram of a light source&#10;&#10;AI-generated content may be incorrect.">
            <a:extLst>
              <a:ext uri="{FF2B5EF4-FFF2-40B4-BE49-F238E27FC236}">
                <a16:creationId xmlns:a16="http://schemas.microsoft.com/office/drawing/2014/main" id="{168D6983-1834-6D6C-84DB-C3FBE3371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44" y="3429159"/>
            <a:ext cx="5123094" cy="31543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ECA37C-E6B8-B93D-09B6-968F55E35397}"/>
              </a:ext>
            </a:extLst>
          </p:cNvPr>
          <p:cNvSpPr txBox="1">
            <a:spLocks/>
          </p:cNvSpPr>
          <p:nvPr/>
        </p:nvSpPr>
        <p:spPr bwMode="auto">
          <a:xfrm>
            <a:off x="457200" y="3388590"/>
            <a:ext cx="2877906" cy="263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r>
              <a:rPr lang="en-US" kern="0" dirty="0"/>
              <a:t>Can learn relative </a:t>
            </a:r>
            <a:r>
              <a:rPr lang="en-US" kern="0" dirty="0">
                <a:solidFill>
                  <a:schemeClr val="accent2"/>
                </a:solidFill>
              </a:rPr>
              <a:t>sizes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8B546-12FA-92BC-9407-D508AE11E8E8}"/>
              </a:ext>
            </a:extLst>
          </p:cNvPr>
          <p:cNvSpPr txBox="1"/>
          <p:nvPr/>
        </p:nvSpPr>
        <p:spPr>
          <a:xfrm>
            <a:off x="755359" y="6121697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Bennett, Fig. 12.8</a:t>
            </a:r>
          </a:p>
        </p:txBody>
      </p:sp>
    </p:spTree>
    <p:extLst>
      <p:ext uri="{BB962C8B-B14F-4D97-AF65-F5344CB8AC3E}">
        <p14:creationId xmlns:p14="http://schemas.microsoft.com/office/powerpoint/2010/main" val="16640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D56B-FDAD-71FB-7DBC-89B7A63C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Stellar Masses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170A-0E9A-0190-4EF8-A9ABAD4B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0.08–150 M</a:t>
            </a:r>
            <a:r>
              <a:rPr lang="en-US" baseline="-25000" dirty="0">
                <a:sym typeface="Symbol" panose="05050102010706020507" pitchFamily="18" charset="2"/>
              </a:rPr>
              <a:t></a:t>
            </a:r>
          </a:p>
          <a:p>
            <a:r>
              <a:rPr lang="en-US" dirty="0">
                <a:sym typeface="Symbol" panose="05050102010706020507" pitchFamily="18" charset="2"/>
              </a:rPr>
              <a:t>Relate to brightness and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8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3711-F7EB-FC45-91EB-BEA02808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 Brightness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CE682-2FD8-3246-A25B-009D1F9C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Energy</a:t>
            </a:r>
            <a:r>
              <a:rPr lang="en-US" dirty="0"/>
              <a:t> per </a:t>
            </a:r>
            <a:r>
              <a:rPr lang="en-US" dirty="0">
                <a:solidFill>
                  <a:schemeClr val="accent2"/>
                </a:solidFill>
              </a:rPr>
              <a:t>time</a:t>
            </a:r>
            <a:r>
              <a:rPr lang="en-US" dirty="0"/>
              <a:t> per incident </a:t>
            </a:r>
            <a:r>
              <a:rPr lang="en-US" dirty="0">
                <a:solidFill>
                  <a:schemeClr val="accent2"/>
                </a:solidFill>
              </a:rPr>
              <a:t>area</a:t>
            </a:r>
          </a:p>
          <a:p>
            <a:pPr>
              <a:buClr>
                <a:schemeClr val="tx2"/>
              </a:buClr>
            </a:pPr>
            <a:r>
              <a:rPr lang="en-US" dirty="0"/>
              <a:t>Decreases with the </a:t>
            </a:r>
            <a:r>
              <a:rPr lang="en-US" dirty="0">
                <a:solidFill>
                  <a:schemeClr val="accent2"/>
                </a:solidFill>
              </a:rPr>
              <a:t>square</a:t>
            </a:r>
            <a:r>
              <a:rPr lang="en-US" dirty="0"/>
              <a:t> of </a:t>
            </a:r>
            <a:r>
              <a:rPr lang="en-US" dirty="0">
                <a:solidFill>
                  <a:schemeClr val="accent2"/>
                </a:solidFill>
              </a:rPr>
              <a:t>distance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incident area </a:t>
            </a:r>
            <a:r>
              <a:rPr lang="en-US" dirty="0"/>
              <a:t>is proportional to the square of distance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DF1753-6F4D-0D4E-9F2E-2388AFBC9A83}"/>
              </a:ext>
            </a:extLst>
          </p:cNvPr>
          <p:cNvGrpSpPr/>
          <p:nvPr/>
        </p:nvGrpSpPr>
        <p:grpSpPr>
          <a:xfrm>
            <a:off x="4536831" y="3429000"/>
            <a:ext cx="4149969" cy="3306465"/>
            <a:chOff x="4536831" y="3429000"/>
            <a:chExt cx="4149969" cy="33064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99D8EF-B12E-BD42-92A3-501E0A42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3429000"/>
              <a:ext cx="4114800" cy="2844800"/>
            </a:xfrm>
            <a:prstGeom prst="rect">
              <a:avLst/>
            </a:prstGeom>
            <a:ln w="19050">
              <a:solidFill>
                <a:schemeClr val="tx2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D6C28E-AF81-0645-8A39-639F060F1072}"/>
                </a:ext>
              </a:extLst>
            </p:cNvPr>
            <p:cNvSpPr txBox="1"/>
            <p:nvPr/>
          </p:nvSpPr>
          <p:spPr>
            <a:xfrm>
              <a:off x="4536831" y="6273800"/>
              <a:ext cx="2512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Comins</a:t>
              </a:r>
              <a:r>
                <a:rPr lang="en-US" sz="2400" dirty="0"/>
                <a:t>, Fig 12.3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1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15E0-CBD8-964D-9561-02A3977E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CA9A3-CB7F-A842-8B24-426167288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to know</a:t>
            </a:r>
          </a:p>
          <a:p>
            <a:pPr>
              <a:buClr>
                <a:schemeClr val="tx2"/>
              </a:buClr>
            </a:pPr>
            <a:r>
              <a:rPr lang="en-US" dirty="0"/>
              <a:t>How </a:t>
            </a:r>
            <a:r>
              <a:rPr lang="en-US" dirty="0">
                <a:solidFill>
                  <a:schemeClr val="accent2"/>
                </a:solidFill>
              </a:rPr>
              <a:t>intrinsically bright </a:t>
            </a:r>
            <a:r>
              <a:rPr lang="en-US" dirty="0"/>
              <a:t>a star is</a:t>
            </a:r>
          </a:p>
          <a:p>
            <a:pPr>
              <a:buClr>
                <a:schemeClr val="tx2"/>
              </a:buClr>
            </a:pPr>
            <a:r>
              <a:rPr lang="en-US" dirty="0"/>
              <a:t>How </a:t>
            </a:r>
            <a:r>
              <a:rPr lang="en-US" dirty="0">
                <a:solidFill>
                  <a:schemeClr val="accent2"/>
                </a:solidFill>
              </a:rPr>
              <a:t>large</a:t>
            </a:r>
            <a:r>
              <a:rPr lang="en-US" dirty="0"/>
              <a:t> a star is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Mass</a:t>
            </a:r>
            <a:r>
              <a:rPr lang="en-US" dirty="0"/>
              <a:t> would be nice to know, too</a:t>
            </a:r>
          </a:p>
          <a:p>
            <a:pPr>
              <a:buClr>
                <a:schemeClr val="tx2"/>
              </a:buClr>
            </a:pPr>
            <a:r>
              <a:rPr lang="en-US" dirty="0"/>
              <a:t>How </a:t>
            </a:r>
            <a:r>
              <a:rPr lang="en-US" dirty="0">
                <a:solidFill>
                  <a:schemeClr val="accent2"/>
                </a:solidFill>
              </a:rPr>
              <a:t>distant</a:t>
            </a:r>
            <a:r>
              <a:rPr lang="en-US" dirty="0"/>
              <a:t> a star is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accent4"/>
                </a:solidFill>
              </a:rPr>
              <a:t>These are difficult to find!</a:t>
            </a:r>
          </a:p>
        </p:txBody>
      </p:sp>
    </p:spTree>
    <p:extLst>
      <p:ext uri="{BB962C8B-B14F-4D97-AF65-F5344CB8AC3E}">
        <p14:creationId xmlns:p14="http://schemas.microsoft.com/office/powerpoint/2010/main" val="26767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BE88-4243-3A42-AC44-AC889E94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body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EE6C1-17FD-5C47-9C64-36B3F9009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star’s </a:t>
            </a:r>
            <a:r>
              <a:rPr lang="en-US" dirty="0">
                <a:solidFill>
                  <a:schemeClr val="accent2"/>
                </a:solidFill>
              </a:rPr>
              <a:t>color</a:t>
            </a:r>
            <a:r>
              <a:rPr lang="en-US" dirty="0"/>
              <a:t> tells its </a:t>
            </a:r>
            <a:r>
              <a:rPr lang="en-US" dirty="0">
                <a:solidFill>
                  <a:schemeClr val="accent6"/>
                </a:solidFill>
              </a:rPr>
              <a:t>temperature</a:t>
            </a:r>
          </a:p>
          <a:p>
            <a:r>
              <a:rPr lang="en-US" dirty="0"/>
              <a:t>Temperature tells its </a:t>
            </a:r>
            <a:r>
              <a:rPr lang="en-US" dirty="0">
                <a:solidFill>
                  <a:schemeClr val="accent2"/>
                </a:solidFill>
              </a:rPr>
              <a:t>luminosity</a:t>
            </a:r>
            <a:r>
              <a:rPr lang="en-US" dirty="0"/>
              <a:t> per </a:t>
            </a:r>
            <a:r>
              <a:rPr lang="en-US" dirty="0">
                <a:solidFill>
                  <a:schemeClr val="accent2"/>
                </a:solidFill>
              </a:rPr>
              <a:t>area</a:t>
            </a:r>
          </a:p>
          <a:p>
            <a:r>
              <a:rPr lang="en-US" dirty="0"/>
              <a:t>If we know its temperature and total luminosity, we can calculate its </a:t>
            </a:r>
            <a:r>
              <a:rPr lang="en-US" dirty="0">
                <a:solidFill>
                  <a:schemeClr val="accent2"/>
                </a:solidFill>
              </a:rPr>
              <a:t>surface area</a:t>
            </a:r>
          </a:p>
          <a:p>
            <a:r>
              <a:rPr lang="en-US" dirty="0">
                <a:solidFill>
                  <a:schemeClr val="tx2"/>
                </a:solidFill>
              </a:rPr>
              <a:t>Then we know its </a:t>
            </a:r>
            <a:r>
              <a:rPr lang="en-US" dirty="0">
                <a:solidFill>
                  <a:schemeClr val="accent2"/>
                </a:solidFill>
              </a:rPr>
              <a:t>size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436E-5E40-6A45-86AC-FF58C146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156F0-5E93-6748-9AB5-C344946A4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How distant </a:t>
            </a:r>
            <a:r>
              <a:rPr lang="en-US" dirty="0"/>
              <a:t>is a star?</a:t>
            </a:r>
          </a:p>
          <a:p>
            <a:r>
              <a:rPr lang="en-US" dirty="0"/>
              <a:t>We can accurately measure positions on the celestial sphere</a:t>
            </a:r>
          </a:p>
          <a:p>
            <a:pPr lvl="1"/>
            <a:r>
              <a:rPr lang="en-US" dirty="0"/>
              <a:t>two </a:t>
            </a:r>
            <a:r>
              <a:rPr lang="en-US" dirty="0">
                <a:solidFill>
                  <a:schemeClr val="accent2"/>
                </a:solidFill>
              </a:rPr>
              <a:t>angles</a:t>
            </a:r>
            <a:r>
              <a:rPr lang="en-US" dirty="0"/>
              <a:t>, no distance</a:t>
            </a:r>
          </a:p>
          <a:p>
            <a:r>
              <a:rPr lang="en-US" dirty="0"/>
              <a:t>How can we measure </a:t>
            </a:r>
            <a:r>
              <a:rPr lang="en-US" dirty="0">
                <a:solidFill>
                  <a:schemeClr val="accent2"/>
                </a:solidFill>
              </a:rPr>
              <a:t>distances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direct comparison</a:t>
            </a:r>
          </a:p>
          <a:p>
            <a:pPr lvl="1"/>
            <a:r>
              <a:rPr lang="en-US" dirty="0"/>
              <a:t>travel time</a:t>
            </a:r>
          </a:p>
          <a:p>
            <a:pPr lvl="1"/>
            <a:r>
              <a:rPr lang="en-US" dirty="0"/>
              <a:t>triangulation</a:t>
            </a:r>
          </a:p>
        </p:txBody>
      </p:sp>
    </p:spTree>
    <p:extLst>
      <p:ext uri="{BB962C8B-B14F-4D97-AF65-F5344CB8AC3E}">
        <p14:creationId xmlns:p14="http://schemas.microsoft.com/office/powerpoint/2010/main" val="18643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8DF9-3AF3-3F47-82F0-C79AAF95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E0173-7636-BB4E-8C30-3AA274AFB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94" y="1363749"/>
            <a:ext cx="6356106" cy="4006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BAFC44-B89C-A844-96AE-A51106972705}"/>
              </a:ext>
            </a:extLst>
          </p:cNvPr>
          <p:cNvSpPr txBox="1"/>
          <p:nvPr/>
        </p:nvSpPr>
        <p:spPr>
          <a:xfrm rot="16200000">
            <a:off x="6780840" y="3734761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Comins</a:t>
            </a:r>
            <a:r>
              <a:rPr lang="en-US" sz="2400" dirty="0"/>
              <a:t>, Fig. 12.1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D5967-0AD8-9F4D-9DF8-2F98E780AC56}"/>
              </a:ext>
            </a:extLst>
          </p:cNvPr>
          <p:cNvSpPr txBox="1"/>
          <p:nvPr/>
        </p:nvSpPr>
        <p:spPr>
          <a:xfrm>
            <a:off x="1447800" y="5370022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Nearby star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E4CF7-6A82-7943-8607-331C7C1B4BB6}"/>
              </a:ext>
            </a:extLst>
          </p:cNvPr>
          <p:cNvSpPr txBox="1"/>
          <p:nvPr/>
        </p:nvSpPr>
        <p:spPr>
          <a:xfrm>
            <a:off x="4507524" y="5370022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Even closer star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99A7A-F624-104C-9A15-081623A22F35}"/>
              </a:ext>
            </a:extLst>
          </p:cNvPr>
          <p:cNvSpPr txBox="1"/>
          <p:nvPr/>
        </p:nvSpPr>
        <p:spPr>
          <a:xfrm>
            <a:off x="568128" y="5867400"/>
            <a:ext cx="819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The </a:t>
            </a:r>
            <a:r>
              <a:rPr lang="en-US" sz="2400" dirty="0">
                <a:solidFill>
                  <a:schemeClr val="accent6"/>
                </a:solidFill>
              </a:rPr>
              <a:t>smaller</a:t>
            </a:r>
            <a:r>
              <a:rPr lang="en-US" sz="2400" dirty="0">
                <a:solidFill>
                  <a:schemeClr val="accent2"/>
                </a:solidFill>
              </a:rPr>
              <a:t> the parallax angle, the </a:t>
            </a:r>
            <a:r>
              <a:rPr lang="en-US" sz="2400" dirty="0">
                <a:solidFill>
                  <a:schemeClr val="accent6"/>
                </a:solidFill>
              </a:rPr>
              <a:t>more distant </a:t>
            </a:r>
            <a:r>
              <a:rPr lang="en-US" sz="2400" dirty="0">
                <a:solidFill>
                  <a:schemeClr val="accent2"/>
                </a:solidFill>
              </a:rPr>
              <a:t>the object.</a:t>
            </a:r>
          </a:p>
        </p:txBody>
      </p:sp>
    </p:spTree>
    <p:extLst>
      <p:ext uri="{BB962C8B-B14F-4D97-AF65-F5344CB8AC3E}">
        <p14:creationId xmlns:p14="http://schemas.microsoft.com/office/powerpoint/2010/main" val="8430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8229-84F7-9C49-9C6D-B4B027A9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Parallax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FEDC-574A-6741-893C-3E728B59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/>
              <a:t>If </a:t>
            </a:r>
            <a:r>
              <a:rPr lang="en-US" i="1" dirty="0">
                <a:solidFill>
                  <a:schemeClr val="accent4"/>
                </a:solidFill>
                <a:latin typeface="Symbol" pitchFamily="2" charset="2"/>
              </a:rPr>
              <a:t>q</a:t>
            </a:r>
            <a:r>
              <a:rPr lang="en-US" dirty="0"/>
              <a:t> = 1”, </a:t>
            </a:r>
            <a:r>
              <a:rPr lang="en-US" i="1" dirty="0">
                <a:solidFill>
                  <a:schemeClr val="accent4"/>
                </a:solidFill>
              </a:rPr>
              <a:t>d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206265 AU 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206265 AU = 1 </a:t>
            </a:r>
            <a:r>
              <a:rPr lang="en-US" dirty="0">
                <a:solidFill>
                  <a:schemeClr val="accent2"/>
                </a:solidFill>
              </a:rPr>
              <a:t>parsec</a:t>
            </a:r>
          </a:p>
          <a:p>
            <a:pPr>
              <a:buClr>
                <a:schemeClr val="tx2"/>
              </a:buClr>
            </a:pPr>
            <a:r>
              <a:rPr lang="en-US" sz="2800" dirty="0">
                <a:solidFill>
                  <a:schemeClr val="accent2"/>
                </a:solidFill>
              </a:rPr>
              <a:t>Distance </a:t>
            </a:r>
            <a:r>
              <a:rPr lang="en-US" sz="2800" dirty="0">
                <a:solidFill>
                  <a:schemeClr val="tx2"/>
                </a:solidFill>
              </a:rPr>
              <a:t>in</a:t>
            </a:r>
            <a:r>
              <a:rPr lang="en-US" sz="2800" dirty="0">
                <a:solidFill>
                  <a:schemeClr val="accent2"/>
                </a:solidFill>
              </a:rPr>
              <a:t> parsecs </a:t>
            </a:r>
            <a:r>
              <a:rPr lang="en-US" sz="2800" dirty="0">
                <a:solidFill>
                  <a:schemeClr val="tx2"/>
                </a:solidFill>
              </a:rPr>
              <a:t>= 1/</a:t>
            </a:r>
            <a:r>
              <a:rPr lang="en-US" sz="2800" dirty="0">
                <a:solidFill>
                  <a:schemeClr val="accent2"/>
                </a:solidFill>
              </a:rPr>
              <a:t>(parallax </a:t>
            </a:r>
            <a:r>
              <a:rPr lang="en-US" sz="2800" dirty="0">
                <a:solidFill>
                  <a:schemeClr val="tx2"/>
                </a:solidFill>
              </a:rPr>
              <a:t>in</a:t>
            </a:r>
            <a:r>
              <a:rPr lang="en-US" sz="2800" dirty="0">
                <a:solidFill>
                  <a:schemeClr val="accent2"/>
                </a:solidFill>
              </a:rPr>
              <a:t> arcseconds)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214C0-D1E2-4143-BD42-78A7CEC5A1C5}"/>
              </a:ext>
            </a:extLst>
          </p:cNvPr>
          <p:cNvGrpSpPr/>
          <p:nvPr/>
        </p:nvGrpSpPr>
        <p:grpSpPr>
          <a:xfrm>
            <a:off x="838200" y="3810000"/>
            <a:ext cx="304800" cy="1981200"/>
            <a:chOff x="838200" y="3810000"/>
            <a:chExt cx="304800" cy="19812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35D3829-5180-A14D-BC11-ED734287052E}"/>
                </a:ext>
              </a:extLst>
            </p:cNvPr>
            <p:cNvSpPr/>
            <p:nvPr/>
          </p:nvSpPr>
          <p:spPr>
            <a:xfrm>
              <a:off x="876300" y="46863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667528-33A5-7442-9121-D62DD44D7797}"/>
                </a:ext>
              </a:extLst>
            </p:cNvPr>
            <p:cNvSpPr/>
            <p:nvPr/>
          </p:nvSpPr>
          <p:spPr>
            <a:xfrm>
              <a:off x="838200" y="3810000"/>
              <a:ext cx="304800" cy="198120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>
            <a:extLst>
              <a:ext uri="{FF2B5EF4-FFF2-40B4-BE49-F238E27FC236}">
                <a16:creationId xmlns:a16="http://schemas.microsoft.com/office/drawing/2014/main" id="{7CEE21C3-5587-B140-8194-7ECA908DC8DE}"/>
              </a:ext>
            </a:extLst>
          </p:cNvPr>
          <p:cNvSpPr/>
          <p:nvPr/>
        </p:nvSpPr>
        <p:spPr>
          <a:xfrm>
            <a:off x="8229600" y="4648200"/>
            <a:ext cx="304800" cy="304800"/>
          </a:xfrm>
          <a:prstGeom prst="star5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670C06-9C20-144B-AF59-9E7D95354E08}"/>
              </a:ext>
            </a:extLst>
          </p:cNvPr>
          <p:cNvCxnSpPr>
            <a:stCxn id="5" idx="0"/>
          </p:cNvCxnSpPr>
          <p:nvPr/>
        </p:nvCxnSpPr>
        <p:spPr>
          <a:xfrm>
            <a:off x="990600" y="3810000"/>
            <a:ext cx="7391400" cy="99060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640395-3E6D-F74F-9726-C2A3FC18BC1A}"/>
              </a:ext>
            </a:extLst>
          </p:cNvPr>
          <p:cNvCxnSpPr>
            <a:cxnSpLocks/>
            <a:stCxn id="5" idx="4"/>
          </p:cNvCxnSpPr>
          <p:nvPr/>
        </p:nvCxnSpPr>
        <p:spPr>
          <a:xfrm flipV="1">
            <a:off x="990600" y="4800600"/>
            <a:ext cx="7391400" cy="99060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A5B494-A287-CB4D-984C-B8FB0C803D7C}"/>
              </a:ext>
            </a:extLst>
          </p:cNvPr>
          <p:cNvCxnSpPr>
            <a:cxnSpLocks/>
          </p:cNvCxnSpPr>
          <p:nvPr/>
        </p:nvCxnSpPr>
        <p:spPr>
          <a:xfrm>
            <a:off x="304800" y="4800600"/>
            <a:ext cx="86106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D71175-162E-724F-A141-3F44A4433768}"/>
              </a:ext>
            </a:extLst>
          </p:cNvPr>
          <p:cNvSpPr txBox="1"/>
          <p:nvPr/>
        </p:nvSpPr>
        <p:spPr>
          <a:xfrm>
            <a:off x="5562600" y="44196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4"/>
                </a:solidFill>
                <a:latin typeface="Symbol" pitchFamily="2" charset="2"/>
              </a:rPr>
              <a:t>q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BA7098-F103-6D40-BC68-945CF2D88F63}"/>
              </a:ext>
            </a:extLst>
          </p:cNvPr>
          <p:cNvCxnSpPr>
            <a:cxnSpLocks/>
          </p:cNvCxnSpPr>
          <p:nvPr/>
        </p:nvCxnSpPr>
        <p:spPr>
          <a:xfrm flipV="1">
            <a:off x="989454" y="3810000"/>
            <a:ext cx="0" cy="990600"/>
          </a:xfrm>
          <a:prstGeom prst="line">
            <a:avLst/>
          </a:prstGeom>
          <a:ln w="15875">
            <a:solidFill>
              <a:schemeClr val="accent2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D309E27-BD3F-D04F-88C4-EA6518A8E26E}"/>
              </a:ext>
            </a:extLst>
          </p:cNvPr>
          <p:cNvSpPr txBox="1"/>
          <p:nvPr/>
        </p:nvSpPr>
        <p:spPr>
          <a:xfrm>
            <a:off x="320209" y="418430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6EE686-5422-8647-8E8F-92E022AC8822}"/>
              </a:ext>
            </a:extLst>
          </p:cNvPr>
          <p:cNvSpPr txBox="1"/>
          <p:nvPr/>
        </p:nvSpPr>
        <p:spPr>
          <a:xfrm>
            <a:off x="3923418" y="47449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310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DD36-3C3A-A64F-A36B-AEEFD24E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by Parallax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1D09-7309-FB4E-84AD-8EA696CA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/>
              <a:t>An arcsecond is a </a:t>
            </a:r>
            <a:r>
              <a:rPr lang="en-US" dirty="0">
                <a:solidFill>
                  <a:schemeClr val="accent2"/>
                </a:solidFill>
              </a:rPr>
              <a:t>very small angle</a:t>
            </a:r>
          </a:p>
          <a:p>
            <a:pPr>
              <a:buClr>
                <a:schemeClr val="tx2"/>
              </a:buClr>
            </a:pPr>
            <a:r>
              <a:rPr lang="en-US" dirty="0"/>
              <a:t>A parsec is a </a:t>
            </a:r>
            <a:r>
              <a:rPr lang="en-US" dirty="0">
                <a:solidFill>
                  <a:schemeClr val="accent2"/>
                </a:solidFill>
              </a:rPr>
              <a:t>very long distance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1 parsec = </a:t>
            </a:r>
            <a:r>
              <a:rPr lang="en-US" dirty="0">
                <a:solidFill>
                  <a:schemeClr val="tx1"/>
                </a:solidFill>
              </a:rPr>
              <a:t>3.26 </a:t>
            </a:r>
            <a:r>
              <a:rPr lang="en-US" dirty="0" err="1">
                <a:solidFill>
                  <a:schemeClr val="tx1"/>
                </a:solidFill>
              </a:rPr>
              <a:t>light·years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No stars </a:t>
            </a:r>
            <a:r>
              <a:rPr lang="en-US" dirty="0"/>
              <a:t>are within 1 parsec of the Sun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closest is 1.3 pc</a:t>
            </a:r>
          </a:p>
          <a:p>
            <a:pPr>
              <a:buClr>
                <a:schemeClr val="tx2"/>
              </a:buClr>
            </a:pPr>
            <a:r>
              <a:rPr lang="en-US" dirty="0"/>
              <a:t>Very best measurements go out to 10 kpc</a:t>
            </a:r>
          </a:p>
        </p:txBody>
      </p:sp>
    </p:spTree>
    <p:extLst>
      <p:ext uri="{BB962C8B-B14F-4D97-AF65-F5344CB8AC3E}">
        <p14:creationId xmlns:p14="http://schemas.microsoft.com/office/powerpoint/2010/main" val="27299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Custom 25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0000FF"/>
      </a:accent2>
      <a:accent3>
        <a:srgbClr val="FF0000"/>
      </a:accent3>
      <a:accent4>
        <a:srgbClr val="006600"/>
      </a:accent4>
      <a:accent5>
        <a:srgbClr val="00CC00"/>
      </a:accent5>
      <a:accent6>
        <a:srgbClr val="80000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FF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579</Words>
  <Application>Microsoft Office PowerPoint</Application>
  <PresentationFormat>On-screen Show (4:3)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Symbol</vt:lpstr>
      <vt:lpstr>Default Design</vt:lpstr>
      <vt:lpstr>The Stars</vt:lpstr>
      <vt:lpstr>Brightness</vt:lpstr>
      <vt:lpstr>Quantify Brightness</vt:lpstr>
      <vt:lpstr>Motivation</vt:lpstr>
      <vt:lpstr>Black body formula</vt:lpstr>
      <vt:lpstr>Distance</vt:lpstr>
      <vt:lpstr>Parallax</vt:lpstr>
      <vt:lpstr>Annual Parallax</vt:lpstr>
      <vt:lpstr>Distances by Parallax</vt:lpstr>
      <vt:lpstr>Brightness</vt:lpstr>
      <vt:lpstr>Qualitative scale</vt:lpstr>
      <vt:lpstr>Quantitative scale</vt:lpstr>
      <vt:lpstr>Logarithmic scales</vt:lpstr>
      <vt:lpstr>Apparent Magnitudes</vt:lpstr>
      <vt:lpstr>Absolute magnitude</vt:lpstr>
      <vt:lpstr>Absolute Magnitudes</vt:lpstr>
      <vt:lpstr>Stellar Masses</vt:lpstr>
      <vt:lpstr>Stellar Mass</vt:lpstr>
      <vt:lpstr>Binary stars</vt:lpstr>
      <vt:lpstr>Determining Mass</vt:lpstr>
      <vt:lpstr>Spectroscopic Binaries</vt:lpstr>
      <vt:lpstr>Stellar Masses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Balloon Animals</dc:title>
  <dc:creator>joe</dc:creator>
  <cp:lastModifiedBy>Richard Barrans</cp:lastModifiedBy>
  <cp:revision>236</cp:revision>
  <cp:lastPrinted>2024-10-23T19:49:25Z</cp:lastPrinted>
  <dcterms:created xsi:type="dcterms:W3CDTF">2003-08-04T19:23:16Z</dcterms:created>
  <dcterms:modified xsi:type="dcterms:W3CDTF">2025-03-23T15:22:51Z</dcterms:modified>
</cp:coreProperties>
</file>