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540" r:id="rId9"/>
    <p:sldId id="541" r:id="rId10"/>
    <p:sldId id="264" r:id="rId11"/>
    <p:sldId id="543" r:id="rId12"/>
    <p:sldId id="542" r:id="rId13"/>
    <p:sldId id="544" r:id="rId14"/>
    <p:sldId id="545" r:id="rId15"/>
    <p:sldId id="547" r:id="rId16"/>
    <p:sldId id="548" r:id="rId17"/>
    <p:sldId id="546" r:id="rId18"/>
    <p:sldId id="549" r:id="rId19"/>
    <p:sldId id="550" r:id="rId20"/>
    <p:sldId id="551" r:id="rId21"/>
  </p:sldIdLst>
  <p:sldSz cx="9144000" cy="6858000" type="screen4x3"/>
  <p:notesSz cx="9236075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7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63"/>
    <p:restoredTop sz="93913" autoAdjust="0"/>
  </p:normalViewPr>
  <p:slideViewPr>
    <p:cSldViewPr>
      <p:cViewPr varScale="1">
        <p:scale>
          <a:sx n="78" d="100"/>
          <a:sy n="78" d="100"/>
        </p:scale>
        <p:origin x="108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2312" y="200"/>
      </p:cViewPr>
      <p:guideLst>
        <p:guide orient="horz" pos="2207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BA6A1A80-3C88-F94D-B758-F0F7058AF0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12032"/>
            <a:ext cx="4000830" cy="35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8" tIns="46254" rIns="92508" bIns="46254" numCol="1" anchor="t" anchorCtr="0" compatLnSpc="1">
            <a:prstTxWarp prst="textNoShape">
              <a:avLst/>
            </a:prstTxWarp>
          </a:bodyPr>
          <a:lstStyle>
            <a:lvl1pPr defTabSz="924565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A1000 L23 Sun's interior</a:t>
            </a:r>
            <a:endParaRPr lang="en-US" dirty="0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DAF7FD79-07EF-904F-82E1-5213733CC51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2097" y="0"/>
            <a:ext cx="4002404" cy="35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8" tIns="46254" rIns="92508" bIns="46254" numCol="1" anchor="t" anchorCtr="0" compatLnSpc="1">
            <a:prstTxWarp prst="textNoShape">
              <a:avLst/>
            </a:prstTxWarp>
          </a:bodyPr>
          <a:lstStyle>
            <a:lvl1pPr algn="r" defTabSz="924565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92CAED58-3117-FC4C-AD7C-0DB9B8225DF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188"/>
            <a:ext cx="4000830" cy="35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8" tIns="46254" rIns="92508" bIns="46254" numCol="1" anchor="b" anchorCtr="0" compatLnSpc="1">
            <a:prstTxWarp prst="textNoShape">
              <a:avLst/>
            </a:prstTxWarp>
          </a:bodyPr>
          <a:lstStyle>
            <a:lvl1pPr defTabSz="924565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3" name="Rectangle 5">
            <a:extLst>
              <a:ext uri="{FF2B5EF4-FFF2-40B4-BE49-F238E27FC236}">
                <a16:creationId xmlns:a16="http://schemas.microsoft.com/office/drawing/2014/main" id="{146EB007-85F2-5B46-A71C-6AA8A5E3861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2098" y="6546313"/>
            <a:ext cx="3844952" cy="35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8" tIns="46254" rIns="92508" bIns="46254" numCol="1" anchor="b" anchorCtr="0" compatLnSpc="1">
            <a:prstTxWarp prst="textNoShape">
              <a:avLst/>
            </a:prstTxWarp>
          </a:bodyPr>
          <a:lstStyle>
            <a:lvl1pPr algn="r" defTabSz="923394" eaLnBrk="1" hangingPunct="1">
              <a:defRPr sz="1200"/>
            </a:lvl1pPr>
          </a:lstStyle>
          <a:p>
            <a:pPr>
              <a:defRPr/>
            </a:pPr>
            <a:fld id="{99E198E8-1274-AE4E-83C7-C0FE8EEEC5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495963-331D-D744-B2D3-EA8AE071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88486"/>
            <a:ext cx="4002404" cy="351629"/>
          </a:xfrm>
          <a:prstGeom prst="rect">
            <a:avLst/>
          </a:prstGeom>
        </p:spPr>
        <p:txBody>
          <a:bodyPr vert="horz" lIns="91819" tIns="45910" rIns="91819" bIns="45910" rtlCol="0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A1000 L23 Sun's interior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DF97D-D50F-FA41-B4C7-64519922F4B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232097" y="0"/>
            <a:ext cx="4002404" cy="351629"/>
          </a:xfrm>
          <a:prstGeom prst="rect">
            <a:avLst/>
          </a:prstGeom>
        </p:spPr>
        <p:txBody>
          <a:bodyPr vert="horz" wrap="square" lIns="91819" tIns="45910" rIns="91819" bIns="459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A47F029-E024-AE4D-B9C1-272849DADF5B}" type="datetimeFigureOut">
              <a:rPr lang="en-US" altLang="en-US"/>
              <a:pPr>
                <a:defRPr/>
              </a:pPr>
              <a:t>3/30/2025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8F1795D-4FE4-0C40-9273-9D3840C392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9" tIns="45910" rIns="91819" bIns="4591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479BC8C-F26A-2547-B4A5-5B62490A7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4238" y="3329386"/>
            <a:ext cx="7387600" cy="3155155"/>
          </a:xfrm>
          <a:prstGeom prst="rect">
            <a:avLst/>
          </a:prstGeom>
        </p:spPr>
        <p:txBody>
          <a:bodyPr vert="horz" lIns="91819" tIns="45910" rIns="91819" bIns="4591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4E016-16E8-424F-B0BB-B25FB2B24C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6657188"/>
            <a:ext cx="4002404" cy="351629"/>
          </a:xfrm>
          <a:prstGeom prst="rect">
            <a:avLst/>
          </a:prstGeom>
        </p:spPr>
        <p:txBody>
          <a:bodyPr vert="horz" lIns="91819" tIns="45910" rIns="91819" bIns="45910" rtlCol="0" anchor="b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896DB-3EBE-8848-8D76-002CB33C43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232097" y="6657188"/>
            <a:ext cx="4002404" cy="351629"/>
          </a:xfrm>
          <a:prstGeom prst="rect">
            <a:avLst/>
          </a:prstGeom>
        </p:spPr>
        <p:txBody>
          <a:bodyPr vert="horz" wrap="square" lIns="91819" tIns="45910" rIns="91819" bIns="459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1CD55FC-F6E9-AD46-90CF-9254EF4A6F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1" y="112458"/>
            <a:ext cx="4002404" cy="351629"/>
          </a:xfrm>
        </p:spPr>
        <p:txBody>
          <a:bodyPr/>
          <a:lstStyle/>
          <a:p>
            <a:pPr>
              <a:defRPr/>
            </a:pPr>
            <a:r>
              <a:rPr lang="en-US"/>
              <a:t>A1000 L23 Sun's interior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CD55FC-F6E9-AD46-90CF-9254EF4A6FCC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43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9BD79B-892D-F549-B370-3228401955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0C823E-652C-BB4C-958D-D5E42335AA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48DE56-8F57-0F4C-B2B6-8E31AD6F0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D1562-5D18-534B-9DE0-3F30B66592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64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A49F05-F266-584D-AF42-76DEC7083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56391E-6FF9-0840-9B7D-BFA1EAC48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1E94B0-3CA9-904D-B520-29DD6974E9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4CC83-E323-A14E-B144-841E08185A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58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74CD5D-0D93-0F44-B6C8-FBF5A1D081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0A5865-103A-1743-A364-F91C4CB5D8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C3489A-A6A7-EE4C-AD6E-F8DB95DEBA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D5CAF-801F-F741-98C0-716767C038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74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1E7734-EB3F-804B-94FD-15C66877E1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ACD44F-A22B-B141-A718-8EBA46414E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B52C3A-1738-6144-876D-53495290F7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B82C4-3119-4142-8EB1-0D4CE7B51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21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41574E-C3F4-564F-97E5-09A5971D47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4ED3A8-16F2-F84E-A5F3-767A9D6D65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C67A15-A463-024F-AB35-883CD588A8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C8A60-5EC2-4E4A-BBEE-B1906DA46A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2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8F782A-C152-4549-A26F-DC820ABC66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E4AE73-39B9-E840-BA5F-1D8261596A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C06635-5146-DA43-A891-D6BA5BD2A2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8C345-A619-9E4E-B57A-7B2B03A28A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99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A39DC2-7935-D646-9F83-4156AEEB22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C221EF0-7819-9345-BE24-395200119A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A989A0C-CA98-734F-9D66-8AE47018A9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E3EB1-E203-4841-A1E9-20CF8562B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7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642338-7D0D-584E-863C-982894F2BF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428FEC-714D-CA4F-A928-89AD5CF89B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6E07901-93A1-614C-AD13-0AE9A0A7C7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621FA-0C91-E34C-9770-B6C2CF06EC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26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9106D55-7245-6045-B599-B3CA02E4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31CBA0B-4567-F84B-B475-8ADDB60C0E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AD8ADB-D263-D847-B7FF-D6102BCC4D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A2F27-70BA-034A-A44F-4BAF54DB97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04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7E018E-0BA2-A04F-8EDD-7A7399709B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3227D6-7DF1-274C-859B-CE98FE8AE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B716EB-7CDB-A84B-98A4-A71716C8BB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ECF39-C873-1144-B949-57502DF857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75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DAC38A-8216-654F-865F-514AFD202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E17832-5374-5A43-99C2-1688BEBA84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06AF87-8C5E-E044-A0A1-D51C7FBC70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FF320-41B9-4045-834F-112F72C93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12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CE3D"/>
            </a:gs>
            <a:gs pos="100000">
              <a:srgbClr val="E8801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CCC0711-F14E-D549-BEA5-3A2800E9F3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D1EFC7-E228-AE44-B989-431DF01C1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8178663-978B-B843-8DB3-80843A8CD6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817704E-0A8D-114C-BE4C-9B49D4C66A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FAF019B-DA59-9942-B87B-CDA02FC322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0594FB9-0124-314D-8216-C86DC39543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66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a.gov/image-article/anatomy-of-su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ock.adobe.com/images/a-dramatic-portrayal-of-nuclear-fusion-with-concentrated-beams-of-radioactivity-emanating-from-the-core-symbolizing-raw-power/95178980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82483371-E724-B849-92D7-46B364CDD9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Inside the Sun</a:t>
            </a:r>
          </a:p>
        </p:txBody>
      </p:sp>
      <p:sp>
        <p:nvSpPr>
          <p:cNvPr id="15362" name="Subtitle 2">
            <a:extLst>
              <a:ext uri="{FF2B5EF4-FFF2-40B4-BE49-F238E27FC236}">
                <a16:creationId xmlns:a16="http://schemas.microsoft.com/office/drawing/2014/main" id="{ED7BC2D4-7A49-7E4A-AC7F-6409855C30C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685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source of it all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FDE26D-51E1-0D4D-AB45-995D93297CB8}"/>
              </a:ext>
            </a:extLst>
          </p:cNvPr>
          <p:cNvSpPr txBox="1"/>
          <p:nvPr/>
        </p:nvSpPr>
        <p:spPr>
          <a:xfrm>
            <a:off x="1295400" y="5486400"/>
            <a:ext cx="1966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§11.8–11.11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385FE-BACA-8445-9B2D-10101AD1D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E9813-224E-7046-B702-AD73ADE3C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/>
          <a:lstStyle/>
          <a:p>
            <a:r>
              <a:rPr lang="en-US" dirty="0"/>
              <a:t>Temperature, energy production, density from center to surface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20C7A1-429F-5047-9426-4E392B8BF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54" y="3740518"/>
            <a:ext cx="7338491" cy="2640745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40CB63-1182-2341-9DA3-C69D6347FF64}"/>
              </a:ext>
            </a:extLst>
          </p:cNvPr>
          <p:cNvSpPr txBox="1"/>
          <p:nvPr/>
        </p:nvSpPr>
        <p:spPr>
          <a:xfrm>
            <a:off x="1219200" y="6381263"/>
            <a:ext cx="2232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Comins</a:t>
            </a:r>
            <a:r>
              <a:rPr lang="en-US" dirty="0"/>
              <a:t>, Fig. 11.23b</a:t>
            </a:r>
          </a:p>
        </p:txBody>
      </p:sp>
    </p:spTree>
    <p:extLst>
      <p:ext uri="{BB962C8B-B14F-4D97-AF65-F5344CB8AC3E}">
        <p14:creationId xmlns:p14="http://schemas.microsoft.com/office/powerpoint/2010/main" val="1456263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CA501-269D-51DE-0B65-F7D96EEB50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Solar Neutrino Problem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6AE1F2-D918-74E6-B9AA-4F09542BE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mystery of nuclear physics</a:t>
            </a:r>
          </a:p>
        </p:txBody>
      </p:sp>
    </p:spTree>
    <p:extLst>
      <p:ext uri="{BB962C8B-B14F-4D97-AF65-F5344CB8AC3E}">
        <p14:creationId xmlns:p14="http://schemas.microsoft.com/office/powerpoint/2010/main" val="418127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BDEAC-1A1E-10AB-874E-5ACF60E9F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Neutrino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EC014-B0C7-70E9-71C7-DA80E775E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know the Sun’s power output</a:t>
            </a:r>
          </a:p>
          <a:p>
            <a:r>
              <a:rPr lang="en-US" dirty="0"/>
              <a:t>We know how much energy is released in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</a:rPr>
              <a:t>4p</a:t>
            </a:r>
            <a:r>
              <a:rPr lang="en-US" baseline="30000" dirty="0">
                <a:solidFill>
                  <a:schemeClr val="accent2"/>
                </a:solidFill>
              </a:rPr>
              <a:t>+</a:t>
            </a:r>
            <a:r>
              <a:rPr lang="en-US" dirty="0">
                <a:solidFill>
                  <a:schemeClr val="accent2"/>
                </a:solidFill>
              </a:rPr>
              <a:t> → </a:t>
            </a:r>
            <a:r>
              <a:rPr lang="en-US" baseline="30000" dirty="0">
                <a:solidFill>
                  <a:schemeClr val="accent2"/>
                </a:solidFill>
              </a:rPr>
              <a:t>4</a:t>
            </a:r>
            <a:r>
              <a:rPr lang="en-US" dirty="0">
                <a:solidFill>
                  <a:schemeClr val="accent2"/>
                </a:solidFill>
              </a:rPr>
              <a:t>He + 2e</a:t>
            </a:r>
            <a:r>
              <a:rPr lang="en-US" baseline="30000" dirty="0">
                <a:solidFill>
                  <a:schemeClr val="accent2"/>
                </a:solidFill>
              </a:rPr>
              <a:t>+</a:t>
            </a:r>
            <a:r>
              <a:rPr lang="en-US" dirty="0">
                <a:solidFill>
                  <a:schemeClr val="accent2"/>
                </a:solidFill>
              </a:rPr>
              <a:t> + 2</a:t>
            </a:r>
            <a:r>
              <a:rPr lang="en-US" dirty="0">
                <a:solidFill>
                  <a:schemeClr val="accent2"/>
                </a:solidFill>
                <a:latin typeface="Symbol" panose="05050102010706020507" pitchFamily="18" charset="2"/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 +2</a:t>
            </a:r>
            <a:r>
              <a:rPr lang="en-US" dirty="0">
                <a:solidFill>
                  <a:schemeClr val="accent2"/>
                </a:solidFill>
                <a:latin typeface="Symbol" panose="05050102010706020507" pitchFamily="18" charset="2"/>
              </a:rPr>
              <a:t>g</a:t>
            </a:r>
          </a:p>
          <a:p>
            <a:r>
              <a:rPr lang="en-US" dirty="0"/>
              <a:t>We expect two neutrinos (2</a:t>
            </a:r>
            <a:r>
              <a:rPr lang="en-US" dirty="0">
                <a:latin typeface="Symbol" panose="05050102010706020507" pitchFamily="18" charset="2"/>
              </a:rPr>
              <a:t>n</a:t>
            </a:r>
            <a:r>
              <a:rPr lang="en-US" dirty="0"/>
              <a:t>)</a:t>
            </a:r>
          </a:p>
          <a:p>
            <a:r>
              <a:rPr lang="en-US" dirty="0"/>
              <a:t>We only detected about 1/3 of the expected yield</a:t>
            </a:r>
          </a:p>
          <a:p>
            <a:r>
              <a:rPr lang="en-US" dirty="0">
                <a:solidFill>
                  <a:schemeClr val="accent4"/>
                </a:solidFill>
              </a:rPr>
              <a:t>Where are all the neutrinos?</a:t>
            </a:r>
          </a:p>
        </p:txBody>
      </p:sp>
    </p:spTree>
    <p:extLst>
      <p:ext uri="{BB962C8B-B14F-4D97-AF65-F5344CB8AC3E}">
        <p14:creationId xmlns:p14="http://schemas.microsoft.com/office/powerpoint/2010/main" val="59757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FB459-7B2B-DE30-6763-A88D51CD5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24B7F-B4C1-61E3-11D3-597A62B56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assuming the wrong probability of detecting neutrinos</a:t>
            </a:r>
          </a:p>
          <a:p>
            <a:r>
              <a:rPr lang="en-US" dirty="0"/>
              <a:t>We misunderstand some aspect of solar structure</a:t>
            </a:r>
          </a:p>
          <a:p>
            <a:r>
              <a:rPr lang="en-US" dirty="0"/>
              <a:t>The Sun only produces 1/3 as many neutrinos as expected</a:t>
            </a:r>
          </a:p>
          <a:p>
            <a:r>
              <a:rPr lang="en-US" dirty="0"/>
              <a:t>Neutrinos are oscillating</a:t>
            </a:r>
          </a:p>
        </p:txBody>
      </p:sp>
    </p:spTree>
    <p:extLst>
      <p:ext uri="{BB962C8B-B14F-4D97-AF65-F5344CB8AC3E}">
        <p14:creationId xmlns:p14="http://schemas.microsoft.com/office/powerpoint/2010/main" val="106978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A7DA0-61D9-85D0-C066-8E15CF719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Neutrino “Oscillation”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56F8E-E6F0-5DFE-2A0D-CABE17C2F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three “generations” of fundamental particles</a:t>
            </a:r>
          </a:p>
          <a:p>
            <a:pPr lvl="1"/>
            <a:r>
              <a:rPr lang="en-US" dirty="0"/>
              <a:t>lepton, neutrino, two quarks</a:t>
            </a:r>
          </a:p>
          <a:p>
            <a:r>
              <a:rPr lang="en-US" dirty="0"/>
              <a:t>Everything we see is 1</a:t>
            </a:r>
            <a:r>
              <a:rPr lang="en-US" baseline="30000" dirty="0"/>
              <a:t>st</a:t>
            </a:r>
            <a:r>
              <a:rPr lang="en-US" dirty="0"/>
              <a:t> gen</a:t>
            </a:r>
          </a:p>
          <a:p>
            <a:r>
              <a:rPr lang="en-US" dirty="0"/>
              <a:t>Higher generations are more massive</a:t>
            </a:r>
          </a:p>
          <a:p>
            <a:r>
              <a:rPr lang="en-US" dirty="0"/>
              <a:t>Swiftly decay to 1</a:t>
            </a:r>
            <a:r>
              <a:rPr lang="en-US" baseline="30000" dirty="0"/>
              <a:t>st</a:t>
            </a:r>
            <a:r>
              <a:rPr lang="en-US" dirty="0"/>
              <a:t> gen + energy</a:t>
            </a:r>
          </a:p>
        </p:txBody>
      </p:sp>
    </p:spTree>
    <p:extLst>
      <p:ext uri="{BB962C8B-B14F-4D97-AF65-F5344CB8AC3E}">
        <p14:creationId xmlns:p14="http://schemas.microsoft.com/office/powerpoint/2010/main" val="244853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0E065-DC4D-4C3F-D87D-DA505383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neutrinos?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C1721-28AD-DFCA-190D-521CB7068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Intrinsically uncharged</a:t>
            </a:r>
          </a:p>
          <a:p>
            <a:pPr lvl="1"/>
            <a:r>
              <a:rPr lang="en-US" dirty="0"/>
              <a:t>don’t interact with light or electric fields</a:t>
            </a:r>
          </a:p>
          <a:p>
            <a:r>
              <a:rPr lang="en-US" dirty="0"/>
              <a:t>Participate in some nuclear reactions</a:t>
            </a:r>
          </a:p>
          <a:p>
            <a:pPr lvl="1"/>
            <a:r>
              <a:rPr lang="en-US" dirty="0"/>
              <a:t>electron capture, beta decay</a:t>
            </a:r>
          </a:p>
          <a:p>
            <a:r>
              <a:rPr lang="en-US" dirty="0"/>
              <a:t>Seldom interact with normal matter</a:t>
            </a:r>
          </a:p>
          <a:p>
            <a:pPr lvl="1"/>
            <a:r>
              <a:rPr lang="en-US" dirty="0"/>
              <a:t>Solar neutrino flux: 10</a:t>
            </a:r>
            <a:r>
              <a:rPr lang="en-US" baseline="30000" dirty="0"/>
              <a:t>11</a:t>
            </a:r>
            <a:r>
              <a:rPr lang="en-US" dirty="0"/>
              <a:t>/cm/s</a:t>
            </a:r>
          </a:p>
          <a:p>
            <a:r>
              <a:rPr lang="en-US" dirty="0"/>
              <a:t>Mass unknown</a:t>
            </a:r>
          </a:p>
          <a:p>
            <a:pPr lvl="1"/>
            <a:r>
              <a:rPr lang="en-US" dirty="0"/>
              <a:t>very light, maybe zero</a:t>
            </a:r>
          </a:p>
        </p:txBody>
      </p:sp>
    </p:spTree>
    <p:extLst>
      <p:ext uri="{BB962C8B-B14F-4D97-AF65-F5344CB8AC3E}">
        <p14:creationId xmlns:p14="http://schemas.microsoft.com/office/powerpoint/2010/main" val="123953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69995-FEFE-C6AC-035E-1519370C7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Massless particles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F9F13-AF9E-B87E-3F80-1C70E9E43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According to Special Relativity:</a:t>
            </a:r>
          </a:p>
          <a:p>
            <a:r>
              <a:rPr lang="en-US" dirty="0"/>
              <a:t>Travel at the speed of light</a:t>
            </a:r>
          </a:p>
          <a:p>
            <a:r>
              <a:rPr lang="en-US" dirty="0"/>
              <a:t>Frozen in time</a:t>
            </a:r>
          </a:p>
          <a:p>
            <a:pPr lvl="1"/>
            <a:r>
              <a:rPr lang="en-US" dirty="0"/>
              <a:t>time stops as </a:t>
            </a:r>
            <a:r>
              <a:rPr lang="en-US" i="1" dirty="0"/>
              <a:t>v</a:t>
            </a:r>
            <a:r>
              <a:rPr lang="en-US" dirty="0"/>
              <a:t> →</a:t>
            </a:r>
            <a:r>
              <a:rPr lang="en-US" i="1" dirty="0"/>
              <a:t>c</a:t>
            </a:r>
          </a:p>
          <a:p>
            <a:r>
              <a:rPr lang="en-US" dirty="0"/>
              <a:t>Neutrinos seem to travel at light speed</a:t>
            </a:r>
          </a:p>
        </p:txBody>
      </p:sp>
    </p:spTree>
    <p:extLst>
      <p:ext uri="{BB962C8B-B14F-4D97-AF65-F5344CB8AC3E}">
        <p14:creationId xmlns:p14="http://schemas.microsoft.com/office/powerpoint/2010/main" val="75636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41659-5D76-3987-9E27-2B58D73AA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A168D-11E7-C244-E228-4BD0E9246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generations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036B7-94B3-3C80-5BF0-BD8C94A6D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generation</a:t>
            </a:r>
          </a:p>
          <a:p>
            <a:pPr lvl="1"/>
            <a:r>
              <a:rPr lang="en-US" dirty="0"/>
              <a:t>electron, e neutrino, up, down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generation</a:t>
            </a:r>
          </a:p>
          <a:p>
            <a:pPr lvl="1"/>
            <a:r>
              <a:rPr lang="en-US" dirty="0"/>
              <a:t>muon,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 neutrino, charm, strange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generation</a:t>
            </a:r>
          </a:p>
          <a:p>
            <a:pPr lvl="1"/>
            <a:r>
              <a:rPr lang="en-US" dirty="0"/>
              <a:t>tau, </a:t>
            </a:r>
            <a:r>
              <a:rPr lang="en-US" dirty="0">
                <a:latin typeface="Symbol" panose="05050102010706020507" pitchFamily="18" charset="2"/>
              </a:rPr>
              <a:t>t</a:t>
            </a:r>
            <a:r>
              <a:rPr lang="en-US" dirty="0"/>
              <a:t> neutrino, top, bottom</a:t>
            </a:r>
          </a:p>
        </p:txBody>
      </p:sp>
    </p:spTree>
    <p:extLst>
      <p:ext uri="{BB962C8B-B14F-4D97-AF65-F5344CB8AC3E}">
        <p14:creationId xmlns:p14="http://schemas.microsoft.com/office/powerpoint/2010/main" val="304436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AB9A7-6501-EB96-D608-96463E199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Neutrino oscillation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2A4F2-7ED3-AB7F-6267-BC8CB366F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neutrinos cycle between generations?</a:t>
            </a:r>
          </a:p>
          <a:p>
            <a:r>
              <a:rPr lang="en-US" dirty="0"/>
              <a:t>If they do, they must have time to do it</a:t>
            </a:r>
          </a:p>
          <a:p>
            <a:r>
              <a:rPr lang="en-US" dirty="0"/>
              <a:t>If they have time, they must be slower than </a:t>
            </a:r>
            <a:r>
              <a:rPr lang="en-US" i="1" dirty="0"/>
              <a:t>c</a:t>
            </a:r>
          </a:p>
          <a:p>
            <a:r>
              <a:rPr lang="en-US" dirty="0"/>
              <a:t>If they are slower than </a:t>
            </a:r>
            <a:r>
              <a:rPr lang="en-US" i="1" dirty="0"/>
              <a:t>c</a:t>
            </a:r>
            <a:r>
              <a:rPr lang="en-US" dirty="0"/>
              <a:t>, they must have mass</a:t>
            </a:r>
          </a:p>
        </p:txBody>
      </p:sp>
    </p:spTree>
    <p:extLst>
      <p:ext uri="{BB962C8B-B14F-4D97-AF65-F5344CB8AC3E}">
        <p14:creationId xmlns:p14="http://schemas.microsoft.com/office/powerpoint/2010/main" val="190743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3E6D9-1793-6771-0F29-69E4620F4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Oscillation verified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655F7-AD0C-D2E4-A504-4654765D2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3657600" cy="20573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Solar Neutrino Observatory (SNO) in Sudbury, Ontario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9BE4A5-3FB7-9782-8CB5-72215462E508}"/>
              </a:ext>
            </a:extLst>
          </p:cNvPr>
          <p:cNvSpPr txBox="1">
            <a:spLocks/>
          </p:cNvSpPr>
          <p:nvPr/>
        </p:nvSpPr>
        <p:spPr bwMode="auto">
          <a:xfrm>
            <a:off x="4724400" y="1600200"/>
            <a:ext cx="3657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66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66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66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/>
              <a:t>Super-Kamiokande in Hida, Japan</a:t>
            </a:r>
          </a:p>
          <a:p>
            <a:endParaRPr lang="en-US" kern="0" dirty="0"/>
          </a:p>
        </p:txBody>
      </p:sp>
      <p:pic>
        <p:nvPicPr>
          <p:cNvPr id="1026" name="Picture 2" descr="Super-Kamiokande Detector">
            <a:extLst>
              <a:ext uri="{FF2B5EF4-FFF2-40B4-BE49-F238E27FC236}">
                <a16:creationId xmlns:a16="http://schemas.microsoft.com/office/drawing/2014/main" id="{3F753501-7E37-FDE0-59AD-AC19D9CAF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52800"/>
            <a:ext cx="1714500" cy="2486025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NO detector">
            <a:extLst>
              <a:ext uri="{FF2B5EF4-FFF2-40B4-BE49-F238E27FC236}">
                <a16:creationId xmlns:a16="http://schemas.microsoft.com/office/drawing/2014/main" id="{8CB9D6CB-29F3-02A8-7AD5-1F59E6BA6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20" y="3657600"/>
            <a:ext cx="1714500" cy="215265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4F9DB2-247F-A575-1BA8-D8B4E979A05D}"/>
              </a:ext>
            </a:extLst>
          </p:cNvPr>
          <p:cNvSpPr txBox="1"/>
          <p:nvPr/>
        </p:nvSpPr>
        <p:spPr>
          <a:xfrm>
            <a:off x="821808" y="5943600"/>
            <a:ext cx="231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© Garth </a:t>
            </a:r>
            <a:r>
              <a:rPr lang="en-US" b="0" i="0" dirty="0" err="1">
                <a:solidFill>
                  <a:schemeClr val="tx2"/>
                </a:solidFill>
                <a:effectLst/>
                <a:latin typeface="+mn-lt"/>
              </a:rPr>
              <a:t>Tietien</a:t>
            </a:r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 1991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960A3B-7E0B-8502-2FB8-269E38735CDC}"/>
              </a:ext>
            </a:extLst>
          </p:cNvPr>
          <p:cNvSpPr txBox="1"/>
          <p:nvPr/>
        </p:nvSpPr>
        <p:spPr>
          <a:xfrm>
            <a:off x="5098162" y="5967628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© Kamioka Observatory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388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42007C-D3B9-D643-82C8-A1CEC68C3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564" y="0"/>
            <a:ext cx="703287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233F4E-8248-CA44-BE53-E111D2AEFF43}"/>
              </a:ext>
            </a:extLst>
          </p:cNvPr>
          <p:cNvSpPr txBox="1"/>
          <p:nvPr/>
        </p:nvSpPr>
        <p:spPr>
          <a:xfrm>
            <a:off x="1447800" y="6400800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hlinkClick r:id="rId3"/>
              </a:rPr>
              <a:t>Image</a:t>
            </a:r>
            <a:r>
              <a:rPr lang="en-US" dirty="0">
                <a:solidFill>
                  <a:schemeClr val="accent4"/>
                </a:solidFill>
              </a:rPr>
              <a:t>:  NASA/Jenny </a:t>
            </a:r>
            <a:r>
              <a:rPr lang="en-US" dirty="0" err="1">
                <a:solidFill>
                  <a:schemeClr val="accent4"/>
                </a:solidFill>
              </a:rPr>
              <a:t>Mottar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31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2A492-C9D9-21E6-E298-29DE39AE3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131C1-3941-465F-5CA6-AA06D452E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Sun makes neutrinos according to expectation</a:t>
            </a:r>
          </a:p>
          <a:p>
            <a:r>
              <a:rPr lang="en-US" dirty="0"/>
              <a:t>The neutrinos subsequently behave unexpectedly</a:t>
            </a:r>
          </a:p>
        </p:txBody>
      </p:sp>
    </p:spTree>
    <p:extLst>
      <p:ext uri="{BB962C8B-B14F-4D97-AF65-F5344CB8AC3E}">
        <p14:creationId xmlns:p14="http://schemas.microsoft.com/office/powerpoint/2010/main" val="266904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BFB89-97D0-4045-8964-2BEA538A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the Sun shine?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8499D-C389-7546-8A33-F826690C1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dirty="0"/>
              <a:t>Gravitational collapse causes temperature increase</a:t>
            </a:r>
          </a:p>
          <a:p>
            <a:pPr lvl="1">
              <a:buClr>
                <a:schemeClr val="tx2"/>
              </a:buClr>
            </a:pPr>
            <a:r>
              <a:rPr lang="en-US" dirty="0"/>
              <a:t>Collapse converts gravitational </a:t>
            </a:r>
            <a:r>
              <a:rPr lang="en-US" dirty="0">
                <a:solidFill>
                  <a:schemeClr val="accent2"/>
                </a:solidFill>
              </a:rPr>
              <a:t>potential</a:t>
            </a:r>
            <a:r>
              <a:rPr lang="en-US" dirty="0"/>
              <a:t> energy to </a:t>
            </a:r>
            <a:r>
              <a:rPr lang="en-US" dirty="0">
                <a:solidFill>
                  <a:schemeClr val="accent2"/>
                </a:solidFill>
              </a:rPr>
              <a:t>kinetic</a:t>
            </a:r>
            <a:r>
              <a:rPr lang="en-US" dirty="0"/>
              <a:t> energy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chemeClr val="accent2"/>
                </a:solidFill>
              </a:rPr>
              <a:t>Temperature</a:t>
            </a:r>
            <a:r>
              <a:rPr lang="en-US" dirty="0"/>
              <a:t> is proportional to average molecular </a:t>
            </a:r>
            <a:r>
              <a:rPr lang="en-US" dirty="0">
                <a:solidFill>
                  <a:schemeClr val="accent2"/>
                </a:solidFill>
              </a:rPr>
              <a:t>kinetic</a:t>
            </a:r>
            <a:r>
              <a:rPr lang="en-US" dirty="0"/>
              <a:t> energy</a:t>
            </a:r>
          </a:p>
          <a:p>
            <a:pPr lvl="1">
              <a:buClr>
                <a:schemeClr val="tx2"/>
              </a:buClr>
            </a:pPr>
            <a:r>
              <a:rPr lang="en-US" dirty="0"/>
              <a:t>Hot things </a:t>
            </a:r>
            <a:r>
              <a:rPr lang="en-US" dirty="0">
                <a:solidFill>
                  <a:schemeClr val="accent2"/>
                </a:solidFill>
              </a:rPr>
              <a:t>glow</a:t>
            </a:r>
          </a:p>
        </p:txBody>
      </p:sp>
    </p:spTree>
    <p:extLst>
      <p:ext uri="{BB962C8B-B14F-4D97-AF65-F5344CB8AC3E}">
        <p14:creationId xmlns:p14="http://schemas.microsoft.com/office/powerpoint/2010/main" val="11430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ED321-DC37-F646-A160-79B0212CE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Hydrostatic equilibrium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DB1C2-97E1-1446-8D09-4EC4FFC05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/>
          <a:lstStyle/>
          <a:p>
            <a:r>
              <a:rPr lang="en-US" dirty="0"/>
              <a:t>Pressure = </a:t>
            </a:r>
            <a:r>
              <a:rPr lang="en-US" dirty="0">
                <a:solidFill>
                  <a:schemeClr val="accent2"/>
                </a:solidFill>
              </a:rPr>
              <a:t>weight</a:t>
            </a:r>
            <a:r>
              <a:rPr lang="en-US" dirty="0"/>
              <a:t> per </a:t>
            </a:r>
            <a:r>
              <a:rPr lang="en-US" dirty="0">
                <a:solidFill>
                  <a:schemeClr val="accent2"/>
                </a:solidFill>
              </a:rPr>
              <a:t>area</a:t>
            </a:r>
          </a:p>
          <a:p>
            <a:r>
              <a:rPr lang="en-US" dirty="0"/>
              <a:t>Pressure increases with </a:t>
            </a:r>
            <a:r>
              <a:rPr lang="en-US" dirty="0">
                <a:solidFill>
                  <a:schemeClr val="accent2"/>
                </a:solidFill>
              </a:rPr>
              <a:t>density</a:t>
            </a:r>
            <a:r>
              <a:rPr lang="en-US" dirty="0"/>
              <a:t> and </a:t>
            </a:r>
            <a:r>
              <a:rPr lang="en-US" dirty="0">
                <a:solidFill>
                  <a:schemeClr val="accent2"/>
                </a:solidFill>
              </a:rPr>
              <a:t>temperature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8F4E05-6862-0543-A138-18DB49A99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565030"/>
            <a:ext cx="4114800" cy="4386703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FB51AE-FDE4-CD46-8C67-D2CE0E9E4DDC}"/>
              </a:ext>
            </a:extLst>
          </p:cNvPr>
          <p:cNvSpPr txBox="1"/>
          <p:nvPr/>
        </p:nvSpPr>
        <p:spPr>
          <a:xfrm>
            <a:off x="4343400" y="6126163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Comins</a:t>
            </a:r>
            <a:r>
              <a:rPr lang="en-US" sz="2400" dirty="0"/>
              <a:t>, Fig. 11.22</a:t>
            </a:r>
          </a:p>
        </p:txBody>
      </p:sp>
    </p:spTree>
    <p:extLst>
      <p:ext uri="{BB962C8B-B14F-4D97-AF65-F5344CB8AC3E}">
        <p14:creationId xmlns:p14="http://schemas.microsoft.com/office/powerpoint/2010/main" val="409978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FCC6E-14A7-1C45-9118-3F107DA6B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it last?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2EEE8-EE0B-DB4F-BF4D-0A822851E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Release of radiant energy lowers temperature</a:t>
            </a:r>
          </a:p>
          <a:p>
            <a:r>
              <a:rPr lang="en-US" dirty="0"/>
              <a:t>Further collapse raises pressure and temperature</a:t>
            </a:r>
          </a:p>
          <a:p>
            <a:r>
              <a:rPr lang="en-US" dirty="0"/>
              <a:t>Eventually shrinks and snuffs out</a:t>
            </a:r>
          </a:p>
        </p:txBody>
      </p:sp>
    </p:spTree>
    <p:extLst>
      <p:ext uri="{BB962C8B-B14F-4D97-AF65-F5344CB8AC3E}">
        <p14:creationId xmlns:p14="http://schemas.microsoft.com/office/powerpoint/2010/main" val="418095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FCC6E-14A7-1C45-9118-3F107DA6B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still shine?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2EEE8-EE0B-DB4F-BF4D-0A822851E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energy source maintains its size and luminosity</a:t>
            </a:r>
          </a:p>
        </p:txBody>
      </p:sp>
    </p:spTree>
    <p:extLst>
      <p:ext uri="{BB962C8B-B14F-4D97-AF65-F5344CB8AC3E}">
        <p14:creationId xmlns:p14="http://schemas.microsoft.com/office/powerpoint/2010/main" val="3815074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3F94EC-4964-0E41-A1E9-3BAFAAC9B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0"/>
            <a:ext cx="1224642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A7D84E-92D4-664A-8882-CB25CC21A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Nuclear Fusion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33A840-EDFC-314B-B123-2C099F8A284B}"/>
              </a:ext>
            </a:extLst>
          </p:cNvPr>
          <p:cNvSpPr txBox="1"/>
          <p:nvPr/>
        </p:nvSpPr>
        <p:spPr>
          <a:xfrm>
            <a:off x="1066800" y="6172200"/>
            <a:ext cx="421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hlinkClick r:id="rId3"/>
              </a:rPr>
              <a:t>Image</a:t>
            </a:r>
            <a:r>
              <a:rPr lang="en-US" dirty="0">
                <a:solidFill>
                  <a:schemeClr val="accent5"/>
                </a:solidFill>
              </a:rPr>
              <a:t>: Adobe Stock/ Generated with AI</a:t>
            </a:r>
          </a:p>
        </p:txBody>
      </p:sp>
    </p:spTree>
    <p:extLst>
      <p:ext uri="{BB962C8B-B14F-4D97-AF65-F5344CB8AC3E}">
        <p14:creationId xmlns:p14="http://schemas.microsoft.com/office/powerpoint/2010/main" val="3248741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D4C9028-33A7-4921-CCBE-BE90F9AF4F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Fusion in the Sun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C8655873-DB91-2DDA-8555-AA2137634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410200" cy="39274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ext Box 4">
            <a:extLst>
              <a:ext uri="{FF2B5EF4-FFF2-40B4-BE49-F238E27FC236}">
                <a16:creationId xmlns:a16="http://schemas.microsoft.com/office/drawing/2014/main" id="{C8CE4090-A6B5-E355-8007-FEC0F3A83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257800"/>
            <a:ext cx="586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Source:  Seeds, </a:t>
            </a:r>
            <a:r>
              <a:rPr lang="en-US" altLang="en-US" i="1"/>
              <a:t>Horizons: Exploring the Universe</a:t>
            </a: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98082092-BEE3-EA6B-F3C7-FEC98C0F2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15000"/>
            <a:ext cx="792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>
                <a:solidFill>
                  <a:srgbClr val="003366"/>
                </a:solidFill>
              </a:rPr>
              <a:t>Net reaction: </a:t>
            </a:r>
            <a:r>
              <a:rPr lang="en-US" altLang="en-US" sz="3200">
                <a:solidFill>
                  <a:srgbClr val="800000"/>
                </a:solidFill>
              </a:rPr>
              <a:t> </a:t>
            </a:r>
            <a:r>
              <a:rPr lang="en-US" altLang="en-US" sz="3200">
                <a:solidFill>
                  <a:schemeClr val="accent2"/>
                </a:solidFill>
              </a:rPr>
              <a:t>4 p</a:t>
            </a:r>
            <a:r>
              <a:rPr lang="en-US" altLang="en-US" sz="3200" baseline="30000">
                <a:solidFill>
                  <a:schemeClr val="accent2"/>
                </a:solidFill>
              </a:rPr>
              <a:t>+</a:t>
            </a:r>
            <a:r>
              <a:rPr lang="en-US" altLang="en-US" sz="3200">
                <a:solidFill>
                  <a:srgbClr val="800000"/>
                </a:solidFill>
              </a:rPr>
              <a:t> </a:t>
            </a:r>
            <a:r>
              <a:rPr lang="en-US" altLang="en-US" sz="3200">
                <a:solidFill>
                  <a:srgbClr val="003366"/>
                </a:solidFill>
                <a:sym typeface="Symbol" panose="05050102010706020507" pitchFamily="18" charset="2"/>
              </a:rPr>
              <a:t> </a:t>
            </a:r>
            <a:r>
              <a:rPr lang="en-US" altLang="en-US" sz="3200" baseline="30000">
                <a:solidFill>
                  <a:schemeClr val="accent2"/>
                </a:solidFill>
                <a:sym typeface="Symbol" panose="05050102010706020507" pitchFamily="18" charset="2"/>
              </a:rPr>
              <a:t>4</a:t>
            </a:r>
            <a:r>
              <a:rPr lang="en-US" altLang="en-US" sz="3200">
                <a:solidFill>
                  <a:schemeClr val="accent2"/>
                </a:solidFill>
                <a:sym typeface="Symbol" panose="05050102010706020507" pitchFamily="18" charset="2"/>
              </a:rPr>
              <a:t>He</a:t>
            </a:r>
            <a:r>
              <a:rPr lang="en-US" altLang="en-US" sz="3200">
                <a:solidFill>
                  <a:srgbClr val="003366"/>
                </a:solidFill>
                <a:sym typeface="Symbol" panose="05050102010706020507" pitchFamily="18" charset="2"/>
              </a:rPr>
              <a:t> + </a:t>
            </a:r>
            <a:r>
              <a:rPr lang="en-US" altLang="en-US" sz="3200">
                <a:solidFill>
                  <a:schemeClr val="accent2"/>
                </a:solidFill>
                <a:sym typeface="Symbol" panose="05050102010706020507" pitchFamily="18" charset="2"/>
              </a:rPr>
              <a:t>2 e</a:t>
            </a:r>
            <a:r>
              <a:rPr lang="en-US" altLang="en-US" sz="3200" baseline="30000">
                <a:solidFill>
                  <a:schemeClr val="accent2"/>
                </a:solidFill>
                <a:sym typeface="Symbol" panose="05050102010706020507" pitchFamily="18" charset="2"/>
              </a:rPr>
              <a:t>+</a:t>
            </a:r>
            <a:r>
              <a:rPr lang="en-US" altLang="en-US" sz="3200">
                <a:solidFill>
                  <a:srgbClr val="003366"/>
                </a:solidFill>
                <a:sym typeface="Symbol" panose="05050102010706020507" pitchFamily="18" charset="2"/>
              </a:rPr>
              <a:t> + </a:t>
            </a:r>
            <a:r>
              <a:rPr lang="en-US" altLang="en-US" sz="3200">
                <a:solidFill>
                  <a:schemeClr val="accent2"/>
                </a:solidFill>
                <a:sym typeface="Symbol" panose="05050102010706020507" pitchFamily="18" charset="2"/>
              </a:rPr>
              <a:t>2 </a:t>
            </a:r>
            <a:r>
              <a:rPr lang="en-US" altLang="en-US" sz="3200" i="1">
                <a:solidFill>
                  <a:schemeClr val="accent2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n</a:t>
            </a:r>
            <a:r>
              <a:rPr lang="en-US" altLang="en-US" sz="3200" i="1">
                <a:solidFill>
                  <a:srgbClr val="8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 </a:t>
            </a:r>
            <a:r>
              <a:rPr lang="en-US" altLang="en-US" sz="3200">
                <a:solidFill>
                  <a:srgbClr val="003366"/>
                </a:solidFill>
                <a:sym typeface="Symbol" panose="05050102010706020507" pitchFamily="18" charset="2"/>
              </a:rPr>
              <a:t>+ </a:t>
            </a:r>
            <a:r>
              <a:rPr lang="en-US" altLang="en-US" sz="3200">
                <a:solidFill>
                  <a:schemeClr val="accent2"/>
                </a:solidFill>
                <a:sym typeface="Symbol" panose="05050102010706020507" pitchFamily="18" charset="2"/>
              </a:rPr>
              <a:t>2 </a:t>
            </a:r>
            <a:r>
              <a:rPr lang="en-US" altLang="en-US" sz="3200" i="1">
                <a:solidFill>
                  <a:schemeClr val="accent2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g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DE6445A-DF91-8055-2BE1-E5F184747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Fusion in Hotter Stars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7CFD60F5-0957-16D6-9D38-D11893779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257800"/>
            <a:ext cx="586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Source:  Seeds, </a:t>
            </a:r>
            <a:r>
              <a:rPr lang="en-US" altLang="en-US" i="1"/>
              <a:t>Horizons: Exploring the Universe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30B34620-F16A-B6D2-5684-F64844FE4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15000"/>
            <a:ext cx="792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>
                <a:solidFill>
                  <a:srgbClr val="003366"/>
                </a:solidFill>
              </a:rPr>
              <a:t>Net reaction: </a:t>
            </a:r>
            <a:r>
              <a:rPr lang="en-US" altLang="en-US" sz="3200">
                <a:solidFill>
                  <a:srgbClr val="800000"/>
                </a:solidFill>
              </a:rPr>
              <a:t> </a:t>
            </a:r>
            <a:r>
              <a:rPr lang="en-US" altLang="en-US" sz="3200">
                <a:solidFill>
                  <a:schemeClr val="accent2"/>
                </a:solidFill>
              </a:rPr>
              <a:t>4 p</a:t>
            </a:r>
            <a:r>
              <a:rPr lang="en-US" altLang="en-US" sz="3200" baseline="30000">
                <a:solidFill>
                  <a:schemeClr val="accent2"/>
                </a:solidFill>
              </a:rPr>
              <a:t>+</a:t>
            </a:r>
            <a:r>
              <a:rPr lang="en-US" altLang="en-US" sz="3200">
                <a:solidFill>
                  <a:srgbClr val="800000"/>
                </a:solidFill>
              </a:rPr>
              <a:t> </a:t>
            </a:r>
            <a:r>
              <a:rPr lang="en-US" altLang="en-US" sz="3200">
                <a:solidFill>
                  <a:srgbClr val="003366"/>
                </a:solidFill>
                <a:sym typeface="Symbol" panose="05050102010706020507" pitchFamily="18" charset="2"/>
              </a:rPr>
              <a:t> </a:t>
            </a:r>
            <a:r>
              <a:rPr lang="en-US" altLang="en-US" sz="3200" baseline="30000">
                <a:solidFill>
                  <a:schemeClr val="accent2"/>
                </a:solidFill>
                <a:sym typeface="Symbol" panose="05050102010706020507" pitchFamily="18" charset="2"/>
              </a:rPr>
              <a:t>4</a:t>
            </a:r>
            <a:r>
              <a:rPr lang="en-US" altLang="en-US" sz="3200">
                <a:solidFill>
                  <a:schemeClr val="accent2"/>
                </a:solidFill>
                <a:sym typeface="Symbol" panose="05050102010706020507" pitchFamily="18" charset="2"/>
              </a:rPr>
              <a:t>He</a:t>
            </a:r>
            <a:r>
              <a:rPr lang="en-US" altLang="en-US" sz="3200">
                <a:solidFill>
                  <a:srgbClr val="003366"/>
                </a:solidFill>
                <a:sym typeface="Symbol" panose="05050102010706020507" pitchFamily="18" charset="2"/>
              </a:rPr>
              <a:t> + </a:t>
            </a:r>
            <a:r>
              <a:rPr lang="en-US" altLang="en-US" sz="3200">
                <a:solidFill>
                  <a:schemeClr val="accent2"/>
                </a:solidFill>
                <a:sym typeface="Symbol" panose="05050102010706020507" pitchFamily="18" charset="2"/>
              </a:rPr>
              <a:t>2 e</a:t>
            </a:r>
            <a:r>
              <a:rPr lang="en-US" altLang="en-US" sz="3200" baseline="30000">
                <a:solidFill>
                  <a:schemeClr val="accent2"/>
                </a:solidFill>
                <a:sym typeface="Symbol" panose="05050102010706020507" pitchFamily="18" charset="2"/>
              </a:rPr>
              <a:t>+</a:t>
            </a:r>
            <a:r>
              <a:rPr lang="en-US" altLang="en-US" sz="3200">
                <a:solidFill>
                  <a:srgbClr val="003366"/>
                </a:solidFill>
                <a:sym typeface="Symbol" panose="05050102010706020507" pitchFamily="18" charset="2"/>
              </a:rPr>
              <a:t> + </a:t>
            </a:r>
            <a:r>
              <a:rPr lang="en-US" altLang="en-US" sz="3200">
                <a:solidFill>
                  <a:schemeClr val="accent2"/>
                </a:solidFill>
                <a:sym typeface="Symbol" panose="05050102010706020507" pitchFamily="18" charset="2"/>
              </a:rPr>
              <a:t>2 </a:t>
            </a:r>
            <a:r>
              <a:rPr lang="en-US" altLang="en-US" sz="3200" i="1">
                <a:solidFill>
                  <a:schemeClr val="accent2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n</a:t>
            </a:r>
            <a:r>
              <a:rPr lang="en-US" altLang="en-US" sz="3200" i="1">
                <a:solidFill>
                  <a:srgbClr val="8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 </a:t>
            </a:r>
            <a:r>
              <a:rPr lang="en-US" altLang="en-US" sz="3200">
                <a:solidFill>
                  <a:srgbClr val="003366"/>
                </a:solidFill>
                <a:sym typeface="Symbol" panose="05050102010706020507" pitchFamily="18" charset="2"/>
              </a:rPr>
              <a:t>+ </a:t>
            </a:r>
            <a:r>
              <a:rPr lang="en-US" altLang="en-US" sz="3200">
                <a:solidFill>
                  <a:schemeClr val="accent2"/>
                </a:solidFill>
                <a:sym typeface="Symbol" panose="05050102010706020507" pitchFamily="18" charset="2"/>
              </a:rPr>
              <a:t>3 </a:t>
            </a:r>
            <a:r>
              <a:rPr lang="en-US" altLang="en-US" sz="3200" i="1">
                <a:solidFill>
                  <a:schemeClr val="accent2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g</a:t>
            </a:r>
          </a:p>
        </p:txBody>
      </p:sp>
      <p:pic>
        <p:nvPicPr>
          <p:cNvPr id="23557" name="Picture 5">
            <a:extLst>
              <a:ext uri="{FF2B5EF4-FFF2-40B4-BE49-F238E27FC236}">
                <a16:creationId xmlns:a16="http://schemas.microsoft.com/office/drawing/2014/main" id="{A5B4E0A8-455F-553B-BF23-ADF9A89FD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3667125" cy="3962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Custom 25">
      <a:dk1>
        <a:srgbClr val="000066"/>
      </a:dk1>
      <a:lt1>
        <a:srgbClr val="FFFFFF"/>
      </a:lt1>
      <a:dk2>
        <a:srgbClr val="003366"/>
      </a:dk2>
      <a:lt2>
        <a:srgbClr val="808080"/>
      </a:lt2>
      <a:accent1>
        <a:srgbClr val="BBE0E3"/>
      </a:accent1>
      <a:accent2>
        <a:srgbClr val="0000FF"/>
      </a:accent2>
      <a:accent3>
        <a:srgbClr val="FF0000"/>
      </a:accent3>
      <a:accent4>
        <a:srgbClr val="006600"/>
      </a:accent4>
      <a:accent5>
        <a:srgbClr val="00CC00"/>
      </a:accent5>
      <a:accent6>
        <a:srgbClr val="800000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3366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FF"/>
        </a:accent2>
        <a:accent3>
          <a:srgbClr val="FFFFFF"/>
        </a:accent3>
        <a:accent4>
          <a:srgbClr val="002A56"/>
        </a:accent4>
        <a:accent5>
          <a:srgbClr val="DAEDEF"/>
        </a:accent5>
        <a:accent6>
          <a:srgbClr val="2D2D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3428</TotalTime>
  <Words>501</Words>
  <Application>Microsoft Office PowerPoint</Application>
  <PresentationFormat>On-screen Show (4:3)</PresentationFormat>
  <Paragraphs>87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ＭＳ Ｐゴシック</vt:lpstr>
      <vt:lpstr>Arial</vt:lpstr>
      <vt:lpstr>Calibri</vt:lpstr>
      <vt:lpstr>Symbol</vt:lpstr>
      <vt:lpstr>Default Design</vt:lpstr>
      <vt:lpstr>Inside the Sun</vt:lpstr>
      <vt:lpstr>PowerPoint Presentation</vt:lpstr>
      <vt:lpstr>Why does the Sun shine?</vt:lpstr>
      <vt:lpstr>Hydrostatic equilibrium</vt:lpstr>
      <vt:lpstr>Can it last?</vt:lpstr>
      <vt:lpstr>Why does it still shine?</vt:lpstr>
      <vt:lpstr>Nuclear Fusion</vt:lpstr>
      <vt:lpstr>Fusion in the Sun</vt:lpstr>
      <vt:lpstr>Fusion in Hotter Stars</vt:lpstr>
      <vt:lpstr>Solar Model</vt:lpstr>
      <vt:lpstr>The Solar Neutrino Problem</vt:lpstr>
      <vt:lpstr>Solar Neutrino Problem</vt:lpstr>
      <vt:lpstr>Possibilities</vt:lpstr>
      <vt:lpstr>Neutrino “Oscillation”</vt:lpstr>
      <vt:lpstr>What are neutrinos?</vt:lpstr>
      <vt:lpstr>Massless particles</vt:lpstr>
      <vt:lpstr>Particle generations</vt:lpstr>
      <vt:lpstr>Neutrino oscillation</vt:lpstr>
      <vt:lpstr>Oscillation verified</vt:lpstr>
      <vt:lpstr>Conclusion</vt:lpstr>
    </vt:vector>
  </TitlesOfParts>
  <Company>John Carroll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Balloon Animals</dc:title>
  <dc:creator>joe</dc:creator>
  <cp:lastModifiedBy>Richard Barrans</cp:lastModifiedBy>
  <cp:revision>227</cp:revision>
  <cp:lastPrinted>2025-03-31T03:22:22Z</cp:lastPrinted>
  <dcterms:created xsi:type="dcterms:W3CDTF">2003-08-04T19:23:16Z</dcterms:created>
  <dcterms:modified xsi:type="dcterms:W3CDTF">2025-03-31T04:19:25Z</dcterms:modified>
</cp:coreProperties>
</file>