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7" r:id="rId2"/>
    <p:sldId id="282" r:id="rId3"/>
    <p:sldId id="285" r:id="rId4"/>
    <p:sldId id="283" r:id="rId5"/>
    <p:sldId id="288" r:id="rId6"/>
    <p:sldId id="289" r:id="rId7"/>
    <p:sldId id="259" r:id="rId8"/>
    <p:sldId id="260" r:id="rId9"/>
    <p:sldId id="290" r:id="rId10"/>
    <p:sldId id="264" r:id="rId11"/>
    <p:sldId id="291" r:id="rId12"/>
    <p:sldId id="292" r:id="rId13"/>
    <p:sldId id="265" r:id="rId14"/>
    <p:sldId id="293" r:id="rId15"/>
    <p:sldId id="294" r:id="rId16"/>
    <p:sldId id="284" r:id="rId17"/>
    <p:sldId id="261" r:id="rId18"/>
    <p:sldId id="295" r:id="rId19"/>
    <p:sldId id="297" r:id="rId20"/>
    <p:sldId id="301" r:id="rId21"/>
    <p:sldId id="296" r:id="rId22"/>
    <p:sldId id="298" r:id="rId23"/>
    <p:sldId id="262" r:id="rId24"/>
    <p:sldId id="299" r:id="rId25"/>
    <p:sldId id="286" r:id="rId26"/>
    <p:sldId id="287" r:id="rId27"/>
    <p:sldId id="300" r:id="rId28"/>
    <p:sldId id="263" r:id="rId29"/>
    <p:sldId id="302" r:id="rId30"/>
  </p:sldIdLst>
  <p:sldSz cx="9144000" cy="6858000" type="screen4x3"/>
  <p:notesSz cx="9312275" cy="70262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12">
          <p15:clr>
            <a:srgbClr val="A4A3A4"/>
          </p15:clr>
        </p15:guide>
        <p15:guide id="2" pos="29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84"/>
    <p:restoredTop sz="93913" autoAdjust="0"/>
  </p:normalViewPr>
  <p:slideViewPr>
    <p:cSldViewPr>
      <p:cViewPr varScale="1">
        <p:scale>
          <a:sx n="50" d="100"/>
          <a:sy n="50" d="100"/>
        </p:scale>
        <p:origin x="30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248"/>
    </p:cViewPr>
  </p:sorterViewPr>
  <p:notesViewPr>
    <p:cSldViewPr>
      <p:cViewPr varScale="1">
        <p:scale>
          <a:sx n="97" d="100"/>
          <a:sy n="97" d="100"/>
        </p:scale>
        <p:origin x="2312" y="200"/>
      </p:cViewPr>
      <p:guideLst>
        <p:guide orient="horz" pos="2212"/>
        <p:guide pos="29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A6A1A80-3C88-F94D-B758-F0F7058AF00E}"/>
              </a:ext>
            </a:extLst>
          </p:cNvPr>
          <p:cNvSpPr>
            <a:spLocks noGrp="1" noChangeArrowheads="1"/>
          </p:cNvSpPr>
          <p:nvPr>
            <p:ph type="hdr" sz="quarter"/>
          </p:nvPr>
        </p:nvSpPr>
        <p:spPr bwMode="auto">
          <a:xfrm>
            <a:off x="0" y="312738"/>
            <a:ext cx="4033838" cy="352425"/>
          </a:xfrm>
          <a:prstGeom prst="rect">
            <a:avLst/>
          </a:prstGeom>
          <a:noFill/>
          <a:ln w="9525">
            <a:noFill/>
            <a:miter lim="800000"/>
            <a:headEnd/>
            <a:tailEnd/>
          </a:ln>
          <a:effectLst/>
        </p:spPr>
        <p:txBody>
          <a:bodyPr vert="horz" wrap="square" lIns="93038" tIns="46519" rIns="93038" bIns="46519" numCol="1" anchor="t" anchorCtr="0" compatLnSpc="1">
            <a:prstTxWarp prst="textNoShape">
              <a:avLst/>
            </a:prstTxWarp>
          </a:bodyPr>
          <a:lstStyle>
            <a:lvl1pPr defTabSz="929865" eaLnBrk="1" hangingPunct="1">
              <a:defRPr sz="1200">
                <a:latin typeface="Arial" charset="0"/>
                <a:ea typeface="+mn-ea"/>
              </a:defRPr>
            </a:lvl1pPr>
          </a:lstStyle>
          <a:p>
            <a:pPr>
              <a:defRPr/>
            </a:pPr>
            <a:r>
              <a:rPr lang="en-US"/>
              <a:t>A1000 L22 Sun's surface</a:t>
            </a:r>
            <a:endParaRPr lang="en-US" dirty="0"/>
          </a:p>
        </p:txBody>
      </p:sp>
      <p:sp>
        <p:nvSpPr>
          <p:cNvPr id="109571" name="Rectangle 3">
            <a:extLst>
              <a:ext uri="{FF2B5EF4-FFF2-40B4-BE49-F238E27FC236}">
                <a16:creationId xmlns:a16="http://schemas.microsoft.com/office/drawing/2014/main" id="{DAF7FD79-07EF-904F-82E1-5213733CC51C}"/>
              </a:ext>
            </a:extLst>
          </p:cNvPr>
          <p:cNvSpPr>
            <a:spLocks noGrp="1" noChangeArrowheads="1"/>
          </p:cNvSpPr>
          <p:nvPr>
            <p:ph type="dt" sz="quarter" idx="1"/>
          </p:nvPr>
        </p:nvSpPr>
        <p:spPr bwMode="auto">
          <a:xfrm>
            <a:off x="5275263" y="0"/>
            <a:ext cx="4035425" cy="352425"/>
          </a:xfrm>
          <a:prstGeom prst="rect">
            <a:avLst/>
          </a:prstGeom>
          <a:noFill/>
          <a:ln w="9525">
            <a:noFill/>
            <a:miter lim="800000"/>
            <a:headEnd/>
            <a:tailEnd/>
          </a:ln>
          <a:effectLst/>
        </p:spPr>
        <p:txBody>
          <a:bodyPr vert="horz" wrap="square" lIns="93038" tIns="46519" rIns="93038" bIns="46519" numCol="1" anchor="t" anchorCtr="0" compatLnSpc="1">
            <a:prstTxWarp prst="textNoShape">
              <a:avLst/>
            </a:prstTxWarp>
          </a:bodyPr>
          <a:lstStyle>
            <a:lvl1pPr algn="r" defTabSz="929865" eaLnBrk="1" hangingPunct="1">
              <a:defRPr sz="1200">
                <a:latin typeface="Arial" charset="0"/>
                <a:ea typeface="+mn-ea"/>
              </a:defRPr>
            </a:lvl1pPr>
          </a:lstStyle>
          <a:p>
            <a:pPr>
              <a:defRPr/>
            </a:pPr>
            <a:endParaRPr lang="en-US"/>
          </a:p>
        </p:txBody>
      </p:sp>
      <p:sp>
        <p:nvSpPr>
          <p:cNvPr id="109572" name="Rectangle 4">
            <a:extLst>
              <a:ext uri="{FF2B5EF4-FFF2-40B4-BE49-F238E27FC236}">
                <a16:creationId xmlns:a16="http://schemas.microsoft.com/office/drawing/2014/main" id="{92CAED58-3117-FC4C-AD7C-0DB9B8225DFB}"/>
              </a:ext>
            </a:extLst>
          </p:cNvPr>
          <p:cNvSpPr>
            <a:spLocks noGrp="1" noChangeArrowheads="1"/>
          </p:cNvSpPr>
          <p:nvPr>
            <p:ph type="ftr" sz="quarter" idx="2"/>
          </p:nvPr>
        </p:nvSpPr>
        <p:spPr bwMode="auto">
          <a:xfrm>
            <a:off x="0" y="6672263"/>
            <a:ext cx="4033838" cy="352425"/>
          </a:xfrm>
          <a:prstGeom prst="rect">
            <a:avLst/>
          </a:prstGeom>
          <a:noFill/>
          <a:ln w="9525">
            <a:noFill/>
            <a:miter lim="800000"/>
            <a:headEnd/>
            <a:tailEnd/>
          </a:ln>
          <a:effectLst/>
        </p:spPr>
        <p:txBody>
          <a:bodyPr vert="horz" wrap="square" lIns="93038" tIns="46519" rIns="93038" bIns="46519" numCol="1" anchor="b" anchorCtr="0" compatLnSpc="1">
            <a:prstTxWarp prst="textNoShape">
              <a:avLst/>
            </a:prstTxWarp>
          </a:bodyPr>
          <a:lstStyle>
            <a:lvl1pPr defTabSz="929865" eaLnBrk="1" hangingPunct="1">
              <a:defRPr sz="1200">
                <a:latin typeface="Arial" charset="0"/>
                <a:ea typeface="+mn-ea"/>
              </a:defRPr>
            </a:lvl1pPr>
          </a:lstStyle>
          <a:p>
            <a:pPr>
              <a:defRPr/>
            </a:pPr>
            <a:endParaRPr lang="en-US"/>
          </a:p>
        </p:txBody>
      </p:sp>
      <p:sp>
        <p:nvSpPr>
          <p:cNvPr id="109573" name="Rectangle 5">
            <a:extLst>
              <a:ext uri="{FF2B5EF4-FFF2-40B4-BE49-F238E27FC236}">
                <a16:creationId xmlns:a16="http://schemas.microsoft.com/office/drawing/2014/main" id="{146EB007-85F2-5B46-A71C-6AA8A5E38614}"/>
              </a:ext>
            </a:extLst>
          </p:cNvPr>
          <p:cNvSpPr>
            <a:spLocks noGrp="1" noChangeArrowheads="1"/>
          </p:cNvSpPr>
          <p:nvPr>
            <p:ph type="sldNum" sz="quarter" idx="3"/>
          </p:nvPr>
        </p:nvSpPr>
        <p:spPr bwMode="auto">
          <a:xfrm>
            <a:off x="5275264" y="6561137"/>
            <a:ext cx="3876674" cy="352425"/>
          </a:xfrm>
          <a:prstGeom prst="rect">
            <a:avLst/>
          </a:prstGeom>
          <a:noFill/>
          <a:ln w="9525">
            <a:noFill/>
            <a:miter lim="800000"/>
            <a:headEnd/>
            <a:tailEnd/>
          </a:ln>
          <a:effectLst/>
        </p:spPr>
        <p:txBody>
          <a:bodyPr vert="horz" wrap="square" lIns="93038" tIns="46519" rIns="93038" bIns="46519" numCol="1" anchor="b" anchorCtr="0" compatLnSpc="1">
            <a:prstTxWarp prst="textNoShape">
              <a:avLst/>
            </a:prstTxWarp>
          </a:bodyPr>
          <a:lstStyle>
            <a:lvl1pPr algn="r" defTabSz="928688" eaLnBrk="1" hangingPunct="1">
              <a:defRPr sz="1200"/>
            </a:lvl1pPr>
          </a:lstStyle>
          <a:p>
            <a:pPr>
              <a:defRPr/>
            </a:pPr>
            <a:fld id="{99E198E8-1274-AE4E-83C7-C0FE8EEEC5C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495963-331D-D744-B2D3-EA8AE071E65D}"/>
              </a:ext>
            </a:extLst>
          </p:cNvPr>
          <p:cNvSpPr>
            <a:spLocks noGrp="1"/>
          </p:cNvSpPr>
          <p:nvPr>
            <p:ph type="hdr" sz="quarter"/>
          </p:nvPr>
        </p:nvSpPr>
        <p:spPr>
          <a:xfrm>
            <a:off x="0" y="188912"/>
            <a:ext cx="4035425" cy="352425"/>
          </a:xfrm>
          <a:prstGeom prst="rect">
            <a:avLst/>
          </a:prstGeom>
        </p:spPr>
        <p:txBody>
          <a:bodyPr vert="horz" lIns="92345" tIns="46173" rIns="92345" bIns="46173" rtlCol="0"/>
          <a:lstStyle>
            <a:lvl1pPr algn="l" eaLnBrk="1" hangingPunct="1">
              <a:defRPr sz="1200">
                <a:latin typeface="Arial" charset="0"/>
                <a:ea typeface="+mn-ea"/>
              </a:defRPr>
            </a:lvl1pPr>
          </a:lstStyle>
          <a:p>
            <a:pPr>
              <a:defRPr/>
            </a:pPr>
            <a:r>
              <a:rPr lang="en-US"/>
              <a:t>A1000 L22 Sun's surface</a:t>
            </a:r>
            <a:endParaRPr lang="en-US" dirty="0"/>
          </a:p>
        </p:txBody>
      </p:sp>
      <p:sp>
        <p:nvSpPr>
          <p:cNvPr id="3" name="Date Placeholder 2">
            <a:extLst>
              <a:ext uri="{FF2B5EF4-FFF2-40B4-BE49-F238E27FC236}">
                <a16:creationId xmlns:a16="http://schemas.microsoft.com/office/drawing/2014/main" id="{173DF97D-D50F-FA41-B4C7-64519922F4B3}"/>
              </a:ext>
            </a:extLst>
          </p:cNvPr>
          <p:cNvSpPr>
            <a:spLocks noGrp="1"/>
          </p:cNvSpPr>
          <p:nvPr>
            <p:ph type="dt" idx="1"/>
          </p:nvPr>
        </p:nvSpPr>
        <p:spPr>
          <a:xfrm>
            <a:off x="5275263" y="0"/>
            <a:ext cx="4035425" cy="352425"/>
          </a:xfrm>
          <a:prstGeom prst="rect">
            <a:avLst/>
          </a:prstGeom>
        </p:spPr>
        <p:txBody>
          <a:bodyPr vert="horz" wrap="square" lIns="92345" tIns="46173" rIns="92345" bIns="46173" numCol="1" anchor="t" anchorCtr="0" compatLnSpc="1">
            <a:prstTxWarp prst="textNoShape">
              <a:avLst/>
            </a:prstTxWarp>
          </a:bodyPr>
          <a:lstStyle>
            <a:lvl1pPr algn="r" eaLnBrk="1" hangingPunct="1">
              <a:defRPr sz="1200">
                <a:latin typeface="Arial" pitchFamily="34" charset="0"/>
              </a:defRPr>
            </a:lvl1pPr>
          </a:lstStyle>
          <a:p>
            <a:pPr>
              <a:defRPr/>
            </a:pPr>
            <a:fld id="{EA47F029-E024-AE4D-B9C1-272849DADF5B}" type="datetimeFigureOut">
              <a:rPr lang="en-US" altLang="en-US"/>
              <a:pPr>
                <a:defRPr/>
              </a:pPr>
              <a:t>3/23/2025</a:t>
            </a:fld>
            <a:endParaRPr lang="en-US" altLang="en-US"/>
          </a:p>
        </p:txBody>
      </p:sp>
      <p:sp>
        <p:nvSpPr>
          <p:cNvPr id="4" name="Slide Image Placeholder 3">
            <a:extLst>
              <a:ext uri="{FF2B5EF4-FFF2-40B4-BE49-F238E27FC236}">
                <a16:creationId xmlns:a16="http://schemas.microsoft.com/office/drawing/2014/main" id="{98F1795D-4FE4-0C40-9273-9D3840C3921D}"/>
              </a:ext>
            </a:extLst>
          </p:cNvPr>
          <p:cNvSpPr>
            <a:spLocks noGrp="1" noRot="1" noChangeAspect="1"/>
          </p:cNvSpPr>
          <p:nvPr>
            <p:ph type="sldImg" idx="2"/>
          </p:nvPr>
        </p:nvSpPr>
        <p:spPr>
          <a:xfrm>
            <a:off x="2900363" y="527050"/>
            <a:ext cx="3511550" cy="2635250"/>
          </a:xfrm>
          <a:prstGeom prst="rect">
            <a:avLst/>
          </a:prstGeom>
          <a:noFill/>
          <a:ln w="12700">
            <a:solidFill>
              <a:prstClr val="black"/>
            </a:solidFill>
          </a:ln>
        </p:spPr>
        <p:txBody>
          <a:bodyPr vert="horz" lIns="92345" tIns="46173" rIns="92345" bIns="46173" rtlCol="0" anchor="ctr"/>
          <a:lstStyle/>
          <a:p>
            <a:pPr lvl="0"/>
            <a:endParaRPr lang="en-US" noProof="0"/>
          </a:p>
        </p:txBody>
      </p:sp>
      <p:sp>
        <p:nvSpPr>
          <p:cNvPr id="5" name="Notes Placeholder 4">
            <a:extLst>
              <a:ext uri="{FF2B5EF4-FFF2-40B4-BE49-F238E27FC236}">
                <a16:creationId xmlns:a16="http://schemas.microsoft.com/office/drawing/2014/main" id="{2479BC8C-F26A-2547-B4A5-5B62490A7803}"/>
              </a:ext>
            </a:extLst>
          </p:cNvPr>
          <p:cNvSpPr>
            <a:spLocks noGrp="1"/>
          </p:cNvSpPr>
          <p:nvPr>
            <p:ph type="body" sz="quarter" idx="3"/>
          </p:nvPr>
        </p:nvSpPr>
        <p:spPr>
          <a:xfrm>
            <a:off x="931863" y="3336925"/>
            <a:ext cx="7448550" cy="3162300"/>
          </a:xfrm>
          <a:prstGeom prst="rect">
            <a:avLst/>
          </a:prstGeom>
        </p:spPr>
        <p:txBody>
          <a:bodyPr vert="horz" lIns="92345" tIns="46173" rIns="92345" bIns="4617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C4E016-16E8-424F-B0BB-B25FB2B24CED}"/>
              </a:ext>
            </a:extLst>
          </p:cNvPr>
          <p:cNvSpPr>
            <a:spLocks noGrp="1"/>
          </p:cNvSpPr>
          <p:nvPr>
            <p:ph type="ftr" sz="quarter" idx="4"/>
          </p:nvPr>
        </p:nvSpPr>
        <p:spPr>
          <a:xfrm>
            <a:off x="0" y="6672263"/>
            <a:ext cx="4035425" cy="352425"/>
          </a:xfrm>
          <a:prstGeom prst="rect">
            <a:avLst/>
          </a:prstGeom>
        </p:spPr>
        <p:txBody>
          <a:bodyPr vert="horz" lIns="92345" tIns="46173" rIns="92345" bIns="46173"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93896DB-3EBE-8848-8D76-002CB33C43A4}"/>
              </a:ext>
            </a:extLst>
          </p:cNvPr>
          <p:cNvSpPr>
            <a:spLocks noGrp="1"/>
          </p:cNvSpPr>
          <p:nvPr>
            <p:ph type="sldNum" sz="quarter" idx="5"/>
          </p:nvPr>
        </p:nvSpPr>
        <p:spPr>
          <a:xfrm>
            <a:off x="5275263" y="6672263"/>
            <a:ext cx="4035425" cy="352425"/>
          </a:xfrm>
          <a:prstGeom prst="rect">
            <a:avLst/>
          </a:prstGeom>
        </p:spPr>
        <p:txBody>
          <a:bodyPr vert="horz" wrap="square" lIns="92345" tIns="46173" rIns="92345" bIns="46173" numCol="1" anchor="b" anchorCtr="0" compatLnSpc="1">
            <a:prstTxWarp prst="textNoShape">
              <a:avLst/>
            </a:prstTxWarp>
          </a:bodyPr>
          <a:lstStyle>
            <a:lvl1pPr algn="r" eaLnBrk="1" hangingPunct="1">
              <a:defRPr sz="1200"/>
            </a:lvl1pPr>
          </a:lstStyle>
          <a:p>
            <a:pPr>
              <a:defRPr/>
            </a:pPr>
            <a:fld id="{41CD55FC-F6E9-AD46-90CF-9254EF4A6F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a:xfrm>
            <a:off x="0" y="112712"/>
            <a:ext cx="4035425" cy="352425"/>
          </a:xfrm>
        </p:spPr>
        <p:txBody>
          <a:bodyPr/>
          <a:lstStyle/>
          <a:p>
            <a:pPr>
              <a:defRPr/>
            </a:pPr>
            <a:r>
              <a:rPr lang="en-US"/>
              <a:t>A1000 L22 Sun's surface</a:t>
            </a:r>
            <a:endParaRPr lang="en-US" dirty="0"/>
          </a:p>
        </p:txBody>
      </p:sp>
      <p:sp>
        <p:nvSpPr>
          <p:cNvPr id="5" name="Slide Number Placeholder 4"/>
          <p:cNvSpPr>
            <a:spLocks noGrp="1"/>
          </p:cNvSpPr>
          <p:nvPr>
            <p:ph type="sldNum" sz="quarter" idx="5"/>
          </p:nvPr>
        </p:nvSpPr>
        <p:spPr/>
        <p:txBody>
          <a:bodyPr/>
          <a:lstStyle/>
          <a:p>
            <a:pPr>
              <a:defRPr/>
            </a:pPr>
            <a:fld id="{41CD55FC-F6E9-AD46-90CF-9254EF4A6FCC}" type="slidenum">
              <a:rPr lang="en-US" altLang="en-US" smtClean="0"/>
              <a:pPr>
                <a:defRPr/>
              </a:pPr>
              <a:t>1</a:t>
            </a:fld>
            <a:endParaRPr lang="en-US" altLang="en-US"/>
          </a:p>
        </p:txBody>
      </p:sp>
    </p:spTree>
    <p:extLst>
      <p:ext uri="{BB962C8B-B14F-4D97-AF65-F5344CB8AC3E}">
        <p14:creationId xmlns:p14="http://schemas.microsoft.com/office/powerpoint/2010/main" val="356643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29BD79B-892D-F549-B370-322840195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0C823E-652C-BB4C-958D-D5E42335AA3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C748DE56-8F57-0F4C-B2B6-8E31AD6F0D11}"/>
              </a:ext>
            </a:extLst>
          </p:cNvPr>
          <p:cNvSpPr>
            <a:spLocks noGrp="1" noChangeArrowheads="1"/>
          </p:cNvSpPr>
          <p:nvPr>
            <p:ph type="sldNum" sz="quarter" idx="12"/>
          </p:nvPr>
        </p:nvSpPr>
        <p:spPr>
          <a:ln/>
        </p:spPr>
        <p:txBody>
          <a:bodyPr/>
          <a:lstStyle>
            <a:lvl1pPr>
              <a:defRPr/>
            </a:lvl1pPr>
          </a:lstStyle>
          <a:p>
            <a:pPr>
              <a:defRPr/>
            </a:pPr>
            <a:fld id="{D76D1562-5D18-534B-9DE0-3F30B6659233}" type="slidenum">
              <a:rPr lang="en-US" altLang="en-US"/>
              <a:pPr>
                <a:defRPr/>
              </a:pPr>
              <a:t>‹#›</a:t>
            </a:fld>
            <a:endParaRPr lang="en-US" altLang="en-US"/>
          </a:p>
        </p:txBody>
      </p:sp>
    </p:spTree>
    <p:extLst>
      <p:ext uri="{BB962C8B-B14F-4D97-AF65-F5344CB8AC3E}">
        <p14:creationId xmlns:p14="http://schemas.microsoft.com/office/powerpoint/2010/main" val="382764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A49F05-F266-584D-AF42-76DEC7083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6391E-6FF9-0840-9B7D-BFA1EAC483B9}"/>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4C1E94B0-3CA9-904D-B520-29DD6974E974}"/>
              </a:ext>
            </a:extLst>
          </p:cNvPr>
          <p:cNvSpPr>
            <a:spLocks noGrp="1" noChangeArrowheads="1"/>
          </p:cNvSpPr>
          <p:nvPr>
            <p:ph type="sldNum" sz="quarter" idx="12"/>
          </p:nvPr>
        </p:nvSpPr>
        <p:spPr>
          <a:ln/>
        </p:spPr>
        <p:txBody>
          <a:bodyPr/>
          <a:lstStyle>
            <a:lvl1pPr>
              <a:defRPr/>
            </a:lvl1pPr>
          </a:lstStyle>
          <a:p>
            <a:pPr>
              <a:defRPr/>
            </a:pPr>
            <a:fld id="{D1A4CC83-E323-A14E-B144-841E08185A3E}" type="slidenum">
              <a:rPr lang="en-US" altLang="en-US"/>
              <a:pPr>
                <a:defRPr/>
              </a:pPr>
              <a:t>‹#›</a:t>
            </a:fld>
            <a:endParaRPr lang="en-US" altLang="en-US"/>
          </a:p>
        </p:txBody>
      </p:sp>
    </p:spTree>
    <p:extLst>
      <p:ext uri="{BB962C8B-B14F-4D97-AF65-F5344CB8AC3E}">
        <p14:creationId xmlns:p14="http://schemas.microsoft.com/office/powerpoint/2010/main" val="329058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74CD5D-0D93-0F44-B6C8-FBF5A1D081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0A5865-103A-1743-A364-F91C4CB5D88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B2C3489A-A6A7-EE4C-AD6E-F8DB95DEBA85}"/>
              </a:ext>
            </a:extLst>
          </p:cNvPr>
          <p:cNvSpPr>
            <a:spLocks noGrp="1" noChangeArrowheads="1"/>
          </p:cNvSpPr>
          <p:nvPr>
            <p:ph type="sldNum" sz="quarter" idx="12"/>
          </p:nvPr>
        </p:nvSpPr>
        <p:spPr>
          <a:ln/>
        </p:spPr>
        <p:txBody>
          <a:bodyPr/>
          <a:lstStyle>
            <a:lvl1pPr>
              <a:defRPr/>
            </a:lvl1pPr>
          </a:lstStyle>
          <a:p>
            <a:pPr>
              <a:defRPr/>
            </a:pPr>
            <a:fld id="{22ED5CAF-801F-F741-98C0-716767C03827}" type="slidenum">
              <a:rPr lang="en-US" altLang="en-US"/>
              <a:pPr>
                <a:defRPr/>
              </a:pPr>
              <a:t>‹#›</a:t>
            </a:fld>
            <a:endParaRPr lang="en-US" altLang="en-US"/>
          </a:p>
        </p:txBody>
      </p:sp>
    </p:spTree>
    <p:extLst>
      <p:ext uri="{BB962C8B-B14F-4D97-AF65-F5344CB8AC3E}">
        <p14:creationId xmlns:p14="http://schemas.microsoft.com/office/powerpoint/2010/main" val="310474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7734-EB3F-804B-94FD-15C66877E1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ACD44F-A22B-B141-A718-8EBA46414E28}"/>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2AB52C3A-1738-6144-876D-53495290F7DD}"/>
              </a:ext>
            </a:extLst>
          </p:cNvPr>
          <p:cNvSpPr>
            <a:spLocks noGrp="1" noChangeArrowheads="1"/>
          </p:cNvSpPr>
          <p:nvPr>
            <p:ph type="sldNum" sz="quarter" idx="12"/>
          </p:nvPr>
        </p:nvSpPr>
        <p:spPr>
          <a:ln/>
        </p:spPr>
        <p:txBody>
          <a:bodyPr/>
          <a:lstStyle>
            <a:lvl1pPr>
              <a:defRPr/>
            </a:lvl1pPr>
          </a:lstStyle>
          <a:p>
            <a:pPr>
              <a:defRPr/>
            </a:pPr>
            <a:fld id="{C46B82C4-3119-4142-8EB1-0D4CE7B51E98}" type="slidenum">
              <a:rPr lang="en-US" altLang="en-US"/>
              <a:pPr>
                <a:defRPr/>
              </a:pPr>
              <a:t>‹#›</a:t>
            </a:fld>
            <a:endParaRPr lang="en-US" altLang="en-US"/>
          </a:p>
        </p:txBody>
      </p:sp>
    </p:spTree>
    <p:extLst>
      <p:ext uri="{BB962C8B-B14F-4D97-AF65-F5344CB8AC3E}">
        <p14:creationId xmlns:p14="http://schemas.microsoft.com/office/powerpoint/2010/main" val="127421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41574E-C3F4-564F-97E5-09A5971D47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ED3A8-16F2-F84E-A5F3-767A9D6D65B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32C67A15-A463-024F-AB35-883CD588A81A}"/>
              </a:ext>
            </a:extLst>
          </p:cNvPr>
          <p:cNvSpPr>
            <a:spLocks noGrp="1" noChangeArrowheads="1"/>
          </p:cNvSpPr>
          <p:nvPr>
            <p:ph type="sldNum" sz="quarter" idx="12"/>
          </p:nvPr>
        </p:nvSpPr>
        <p:spPr>
          <a:ln/>
        </p:spPr>
        <p:txBody>
          <a:bodyPr/>
          <a:lstStyle>
            <a:lvl1pPr>
              <a:defRPr/>
            </a:lvl1pPr>
          </a:lstStyle>
          <a:p>
            <a:pPr>
              <a:defRPr/>
            </a:pPr>
            <a:fld id="{2A8C8A60-5EC2-4E4A-BBEE-B1906DA46A49}" type="slidenum">
              <a:rPr lang="en-US" altLang="en-US"/>
              <a:pPr>
                <a:defRPr/>
              </a:pPr>
              <a:t>‹#›</a:t>
            </a:fld>
            <a:endParaRPr lang="en-US" altLang="en-US"/>
          </a:p>
        </p:txBody>
      </p:sp>
    </p:spTree>
    <p:extLst>
      <p:ext uri="{BB962C8B-B14F-4D97-AF65-F5344CB8AC3E}">
        <p14:creationId xmlns:p14="http://schemas.microsoft.com/office/powerpoint/2010/main" val="10712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8F782A-C152-4549-A26F-DC820ABC66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E4AE73-39B9-E840-BA5F-1D8261596AC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DCC06635-5146-DA43-A891-D6BA5BD2A255}"/>
              </a:ext>
            </a:extLst>
          </p:cNvPr>
          <p:cNvSpPr>
            <a:spLocks noGrp="1" noChangeArrowheads="1"/>
          </p:cNvSpPr>
          <p:nvPr>
            <p:ph type="sldNum" sz="quarter" idx="12"/>
          </p:nvPr>
        </p:nvSpPr>
        <p:spPr>
          <a:ln/>
        </p:spPr>
        <p:txBody>
          <a:bodyPr/>
          <a:lstStyle>
            <a:lvl1pPr>
              <a:defRPr/>
            </a:lvl1pPr>
          </a:lstStyle>
          <a:p>
            <a:pPr>
              <a:defRPr/>
            </a:pPr>
            <a:fld id="{6698C345-A619-9E4E-B57A-7B2B03A28AE4}" type="slidenum">
              <a:rPr lang="en-US" altLang="en-US"/>
              <a:pPr>
                <a:defRPr/>
              </a:pPr>
              <a:t>‹#›</a:t>
            </a:fld>
            <a:endParaRPr lang="en-US" altLang="en-US"/>
          </a:p>
        </p:txBody>
      </p:sp>
    </p:spTree>
    <p:extLst>
      <p:ext uri="{BB962C8B-B14F-4D97-AF65-F5344CB8AC3E}">
        <p14:creationId xmlns:p14="http://schemas.microsoft.com/office/powerpoint/2010/main" val="134699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39DC2-7935-D646-9F83-4156AEEB229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C221EF0-7819-9345-BE24-395200119AA6}"/>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9" name="Rectangle 6">
            <a:extLst>
              <a:ext uri="{FF2B5EF4-FFF2-40B4-BE49-F238E27FC236}">
                <a16:creationId xmlns:a16="http://schemas.microsoft.com/office/drawing/2014/main" id="{7A989A0C-CA98-734F-9D66-8AE47018A91F}"/>
              </a:ext>
            </a:extLst>
          </p:cNvPr>
          <p:cNvSpPr>
            <a:spLocks noGrp="1" noChangeArrowheads="1"/>
          </p:cNvSpPr>
          <p:nvPr>
            <p:ph type="sldNum" sz="quarter" idx="12"/>
          </p:nvPr>
        </p:nvSpPr>
        <p:spPr>
          <a:ln/>
        </p:spPr>
        <p:txBody>
          <a:bodyPr/>
          <a:lstStyle>
            <a:lvl1pPr>
              <a:defRPr/>
            </a:lvl1pPr>
          </a:lstStyle>
          <a:p>
            <a:pPr>
              <a:defRPr/>
            </a:pPr>
            <a:fld id="{538E3EB1-E203-4841-A1E9-20CF8562B79E}" type="slidenum">
              <a:rPr lang="en-US" altLang="en-US"/>
              <a:pPr>
                <a:defRPr/>
              </a:pPr>
              <a:t>‹#›</a:t>
            </a:fld>
            <a:endParaRPr lang="en-US" altLang="en-US"/>
          </a:p>
        </p:txBody>
      </p:sp>
    </p:spTree>
    <p:extLst>
      <p:ext uri="{BB962C8B-B14F-4D97-AF65-F5344CB8AC3E}">
        <p14:creationId xmlns:p14="http://schemas.microsoft.com/office/powerpoint/2010/main" val="1209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642338-7D0D-584E-863C-982894F2BF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7428FEC-714D-CA4F-A928-89AD5CF89B45}"/>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5" name="Rectangle 6">
            <a:extLst>
              <a:ext uri="{FF2B5EF4-FFF2-40B4-BE49-F238E27FC236}">
                <a16:creationId xmlns:a16="http://schemas.microsoft.com/office/drawing/2014/main" id="{46E07901-93A1-614C-AD13-0AE9A0A7C761}"/>
              </a:ext>
            </a:extLst>
          </p:cNvPr>
          <p:cNvSpPr>
            <a:spLocks noGrp="1" noChangeArrowheads="1"/>
          </p:cNvSpPr>
          <p:nvPr>
            <p:ph type="sldNum" sz="quarter" idx="12"/>
          </p:nvPr>
        </p:nvSpPr>
        <p:spPr>
          <a:ln/>
        </p:spPr>
        <p:txBody>
          <a:bodyPr/>
          <a:lstStyle>
            <a:lvl1pPr>
              <a:defRPr/>
            </a:lvl1pPr>
          </a:lstStyle>
          <a:p>
            <a:pPr>
              <a:defRPr/>
            </a:pPr>
            <a:fld id="{3B3621FA-0C91-E34C-9770-B6C2CF06EC39}" type="slidenum">
              <a:rPr lang="en-US" altLang="en-US"/>
              <a:pPr>
                <a:defRPr/>
              </a:pPr>
              <a:t>‹#›</a:t>
            </a:fld>
            <a:endParaRPr lang="en-US" altLang="en-US"/>
          </a:p>
        </p:txBody>
      </p:sp>
    </p:spTree>
    <p:extLst>
      <p:ext uri="{BB962C8B-B14F-4D97-AF65-F5344CB8AC3E}">
        <p14:creationId xmlns:p14="http://schemas.microsoft.com/office/powerpoint/2010/main" val="203626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06D55-7245-6045-B599-B3CA02E49C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CBA0B-4567-F84B-B475-8ADDB60C0E43}"/>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4" name="Rectangle 6">
            <a:extLst>
              <a:ext uri="{FF2B5EF4-FFF2-40B4-BE49-F238E27FC236}">
                <a16:creationId xmlns:a16="http://schemas.microsoft.com/office/drawing/2014/main" id="{4BAD8ADB-D263-D847-B7FF-D6102BCC4D3D}"/>
              </a:ext>
            </a:extLst>
          </p:cNvPr>
          <p:cNvSpPr>
            <a:spLocks noGrp="1" noChangeArrowheads="1"/>
          </p:cNvSpPr>
          <p:nvPr>
            <p:ph type="sldNum" sz="quarter" idx="12"/>
          </p:nvPr>
        </p:nvSpPr>
        <p:spPr>
          <a:ln/>
        </p:spPr>
        <p:txBody>
          <a:bodyPr/>
          <a:lstStyle>
            <a:lvl1pPr>
              <a:defRPr/>
            </a:lvl1pPr>
          </a:lstStyle>
          <a:p>
            <a:pPr>
              <a:defRPr/>
            </a:pPr>
            <a:fld id="{D35A2F27-70BA-034A-A44F-4BAF54DB97DB}" type="slidenum">
              <a:rPr lang="en-US" altLang="en-US"/>
              <a:pPr>
                <a:defRPr/>
              </a:pPr>
              <a:t>‹#›</a:t>
            </a:fld>
            <a:endParaRPr lang="en-US" altLang="en-US"/>
          </a:p>
        </p:txBody>
      </p:sp>
    </p:spTree>
    <p:extLst>
      <p:ext uri="{BB962C8B-B14F-4D97-AF65-F5344CB8AC3E}">
        <p14:creationId xmlns:p14="http://schemas.microsoft.com/office/powerpoint/2010/main" val="369504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E018E-0BA2-A04F-8EDD-7A7399709B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3227D6-7DF1-274C-859B-CE98FE8AE2CF}"/>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86B716EB-7CDB-A84B-98A4-A71716C8BB84}"/>
              </a:ext>
            </a:extLst>
          </p:cNvPr>
          <p:cNvSpPr>
            <a:spLocks noGrp="1" noChangeArrowheads="1"/>
          </p:cNvSpPr>
          <p:nvPr>
            <p:ph type="sldNum" sz="quarter" idx="12"/>
          </p:nvPr>
        </p:nvSpPr>
        <p:spPr>
          <a:ln/>
        </p:spPr>
        <p:txBody>
          <a:bodyPr/>
          <a:lstStyle>
            <a:lvl1pPr>
              <a:defRPr/>
            </a:lvl1pPr>
          </a:lstStyle>
          <a:p>
            <a:pPr>
              <a:defRPr/>
            </a:pPr>
            <a:fld id="{80CECF39-C873-1144-B949-57502DF85790}" type="slidenum">
              <a:rPr lang="en-US" altLang="en-US"/>
              <a:pPr>
                <a:defRPr/>
              </a:pPr>
              <a:t>‹#›</a:t>
            </a:fld>
            <a:endParaRPr lang="en-US" altLang="en-US"/>
          </a:p>
        </p:txBody>
      </p:sp>
    </p:spTree>
    <p:extLst>
      <p:ext uri="{BB962C8B-B14F-4D97-AF65-F5344CB8AC3E}">
        <p14:creationId xmlns:p14="http://schemas.microsoft.com/office/powerpoint/2010/main" val="64575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DAC38A-8216-654F-865F-514AFD2021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E17832-5374-5A43-99C2-1688BEBA84ED}"/>
              </a:ext>
            </a:extLst>
          </p:cNvPr>
          <p:cNvSpPr>
            <a:spLocks noGrp="1" noChangeArrowheads="1"/>
          </p:cNvSpPr>
          <p:nvPr>
            <p:ph type="ftr" sz="quarter" idx="11"/>
          </p:nvPr>
        </p:nvSpPr>
        <p:spPr>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2006AF87-8C5E-E044-A0A1-D51C7FBC7016}"/>
              </a:ext>
            </a:extLst>
          </p:cNvPr>
          <p:cNvSpPr>
            <a:spLocks noGrp="1" noChangeArrowheads="1"/>
          </p:cNvSpPr>
          <p:nvPr>
            <p:ph type="sldNum" sz="quarter" idx="12"/>
          </p:nvPr>
        </p:nvSpPr>
        <p:spPr>
          <a:ln/>
        </p:spPr>
        <p:txBody>
          <a:bodyPr/>
          <a:lstStyle>
            <a:lvl1pPr>
              <a:defRPr/>
            </a:lvl1pPr>
          </a:lstStyle>
          <a:p>
            <a:pPr>
              <a:defRPr/>
            </a:pPr>
            <a:fld id="{1CDFF320-41B9-4045-834F-112F72C931A5}" type="slidenum">
              <a:rPr lang="en-US" altLang="en-US"/>
              <a:pPr>
                <a:defRPr/>
              </a:pPr>
              <a:t>‹#›</a:t>
            </a:fld>
            <a:endParaRPr lang="en-US" altLang="en-US"/>
          </a:p>
        </p:txBody>
      </p:sp>
    </p:spTree>
    <p:extLst>
      <p:ext uri="{BB962C8B-B14F-4D97-AF65-F5344CB8AC3E}">
        <p14:creationId xmlns:p14="http://schemas.microsoft.com/office/powerpoint/2010/main" val="326012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5CE3D"/>
            </a:gs>
            <a:gs pos="100000">
              <a:srgbClr val="E88018"/>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CCC0711-F14E-D549-BEA5-3A2800E9F3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8D1EFC7-E228-AE44-B989-431DF01C1F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8178663-978B-B843-8DB3-80843A8CD64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7817704E-0A8D-114C-BE4C-9B49D4C66A7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r>
              <a:rPr lang="en-US"/>
              <a:t>General Physics L14_capacitance</a:t>
            </a:r>
          </a:p>
        </p:txBody>
      </p:sp>
      <p:sp>
        <p:nvSpPr>
          <p:cNvPr id="1030" name="Rectangle 6">
            <a:extLst>
              <a:ext uri="{FF2B5EF4-FFF2-40B4-BE49-F238E27FC236}">
                <a16:creationId xmlns:a16="http://schemas.microsoft.com/office/drawing/2014/main" id="{1FAF019B-DA59-9942-B87B-CDA02FC322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0594FB9-0124-314D-8216-C86DC39543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space.com/17160-sun-atmosphere.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space.com/17160-sun-atmosphere.html"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youtu.be/BQAtBNNt3es?feature=share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pace.com/17160-sun-atmosphere.html"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olarscience.msfc.nasa.gov/images/sunspot1.jpg"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olarscience.msfc.nasa.gov/images/faculae.jpg"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spaceweather.com/glossary/filaments.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pod.nasa.gov/apod/ap990923.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pace.com/17160-sun-atmosphere.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olarscience.msfc.nasa.gov/images/granules.jpg"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240F6-513E-3F42-9D9F-4F9BEE9ACA3F}"/>
              </a:ext>
            </a:extLst>
          </p:cNvPr>
          <p:cNvPicPr>
            <a:picLocks noChangeAspect="1"/>
          </p:cNvPicPr>
          <p:nvPr/>
        </p:nvPicPr>
        <p:blipFill>
          <a:blip r:embed="rId3"/>
          <a:stretch>
            <a:fillRect/>
          </a:stretch>
        </p:blipFill>
        <p:spPr>
          <a:xfrm>
            <a:off x="-1600200" y="0"/>
            <a:ext cx="12264012" cy="6903248"/>
          </a:xfrm>
          <a:prstGeom prst="rect">
            <a:avLst/>
          </a:prstGeom>
        </p:spPr>
      </p:pic>
      <p:sp>
        <p:nvSpPr>
          <p:cNvPr id="15361" name="Title 1">
            <a:extLst>
              <a:ext uri="{FF2B5EF4-FFF2-40B4-BE49-F238E27FC236}">
                <a16:creationId xmlns:a16="http://schemas.microsoft.com/office/drawing/2014/main" id="{82483371-E724-B849-92D7-46B364CDD97D}"/>
              </a:ext>
            </a:extLst>
          </p:cNvPr>
          <p:cNvSpPr>
            <a:spLocks noGrp="1" noChangeArrowheads="1"/>
          </p:cNvSpPr>
          <p:nvPr>
            <p:ph type="ctrTitle"/>
          </p:nvPr>
        </p:nvSpPr>
        <p:spPr/>
        <p:txBody>
          <a:bodyPr/>
          <a:lstStyle/>
          <a:p>
            <a:r>
              <a:rPr lang="en-US" altLang="en-US" dirty="0">
                <a:ea typeface="ＭＳ Ｐゴシック" panose="020B0600070205080204" pitchFamily="34" charset="-128"/>
              </a:rPr>
              <a:t>The Sun</a:t>
            </a:r>
          </a:p>
        </p:txBody>
      </p:sp>
      <p:sp>
        <p:nvSpPr>
          <p:cNvPr id="15362" name="Subtitle 2">
            <a:extLst>
              <a:ext uri="{FF2B5EF4-FFF2-40B4-BE49-F238E27FC236}">
                <a16:creationId xmlns:a16="http://schemas.microsoft.com/office/drawing/2014/main" id="{ED7BC2D4-7A49-7E4A-AC7F-6409855C30C8}"/>
              </a:ext>
            </a:extLst>
          </p:cNvPr>
          <p:cNvSpPr>
            <a:spLocks noGrp="1" noChangeArrowheads="1"/>
          </p:cNvSpPr>
          <p:nvPr>
            <p:ph type="subTitle" idx="1"/>
          </p:nvPr>
        </p:nvSpPr>
        <p:spPr>
          <a:xfrm>
            <a:off x="1371600" y="3886200"/>
            <a:ext cx="6400800" cy="609600"/>
          </a:xfrm>
        </p:spPr>
        <p:txBody>
          <a:bodyPr/>
          <a:lstStyle/>
          <a:p>
            <a:r>
              <a:rPr lang="en-US" altLang="en-US" dirty="0">
                <a:ea typeface="ＭＳ Ｐゴシック" panose="020B0600070205080204" pitchFamily="34" charset="-128"/>
              </a:rPr>
              <a:t>in the eye of the beholder</a:t>
            </a:r>
          </a:p>
        </p:txBody>
      </p:sp>
      <p:sp>
        <p:nvSpPr>
          <p:cNvPr id="2" name="TextBox 1">
            <a:extLst>
              <a:ext uri="{FF2B5EF4-FFF2-40B4-BE49-F238E27FC236}">
                <a16:creationId xmlns:a16="http://schemas.microsoft.com/office/drawing/2014/main" id="{3A6BFD7E-6DE2-3946-BB3F-97C949BAB364}"/>
              </a:ext>
            </a:extLst>
          </p:cNvPr>
          <p:cNvSpPr txBox="1"/>
          <p:nvPr/>
        </p:nvSpPr>
        <p:spPr>
          <a:xfrm>
            <a:off x="1905000" y="5500042"/>
            <a:ext cx="1817357" cy="461665"/>
          </a:xfrm>
          <a:prstGeom prst="rect">
            <a:avLst/>
          </a:prstGeom>
          <a:noFill/>
        </p:spPr>
        <p:txBody>
          <a:bodyPr wrap="none" rtlCol="0">
            <a:spAutoFit/>
          </a:bodyPr>
          <a:lstStyle/>
          <a:p>
            <a:r>
              <a:rPr lang="en-US" sz="2400" dirty="0">
                <a:solidFill>
                  <a:schemeClr val="tx2"/>
                </a:solidFill>
                <a:latin typeface="+mn-lt"/>
              </a:rPr>
              <a:t>§11.1–11.7</a:t>
            </a:r>
          </a:p>
        </p:txBody>
      </p:sp>
      <p:sp>
        <p:nvSpPr>
          <p:cNvPr id="4" name="TextBox 3">
            <a:extLst>
              <a:ext uri="{FF2B5EF4-FFF2-40B4-BE49-F238E27FC236}">
                <a16:creationId xmlns:a16="http://schemas.microsoft.com/office/drawing/2014/main" id="{4EDD46F7-1B6C-2C48-AB4A-AB15001E8530}"/>
              </a:ext>
            </a:extLst>
          </p:cNvPr>
          <p:cNvSpPr txBox="1"/>
          <p:nvPr/>
        </p:nvSpPr>
        <p:spPr>
          <a:xfrm>
            <a:off x="7019029" y="6172200"/>
            <a:ext cx="2146742" cy="369332"/>
          </a:xfrm>
          <a:prstGeom prst="rect">
            <a:avLst/>
          </a:prstGeom>
          <a:noFill/>
        </p:spPr>
        <p:txBody>
          <a:bodyPr wrap="none" rtlCol="0">
            <a:spAutoFit/>
          </a:bodyPr>
          <a:lstStyle/>
          <a:p>
            <a:r>
              <a:rPr lang="en-US" dirty="0">
                <a:solidFill>
                  <a:srgbClr val="FFC000"/>
                </a:solidFill>
                <a:hlinkClick r:id="rId4">
                  <a:extLst>
                    <a:ext uri="{A12FA001-AC4F-418D-AE19-62706E023703}">
                      <ahyp:hlinkClr xmlns:ahyp="http://schemas.microsoft.com/office/drawing/2018/hyperlinkcolor" val="tx"/>
                    </a:ext>
                  </a:extLst>
                </a:hlinkClick>
              </a:rPr>
              <a:t>Image</a:t>
            </a:r>
            <a:r>
              <a:rPr lang="en-US" dirty="0">
                <a:solidFill>
                  <a:srgbClr val="FFC000"/>
                </a:solidFill>
              </a:rPr>
              <a:t>: NASA/SDO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D57B-AC43-DF4B-818A-792B562ECE6F}"/>
              </a:ext>
            </a:extLst>
          </p:cNvPr>
          <p:cNvSpPr>
            <a:spLocks noGrp="1"/>
          </p:cNvSpPr>
          <p:nvPr>
            <p:ph type="title"/>
          </p:nvPr>
        </p:nvSpPr>
        <p:spPr/>
        <p:txBody>
          <a:bodyPr/>
          <a:lstStyle/>
          <a:p>
            <a:r>
              <a:rPr lang="en-US" dirty="0"/>
              <a:t>Chromosphere</a:t>
            </a:r>
          </a:p>
        </p:txBody>
      </p:sp>
      <p:pic>
        <p:nvPicPr>
          <p:cNvPr id="3" name="Picture 2">
            <a:extLst>
              <a:ext uri="{FF2B5EF4-FFF2-40B4-BE49-F238E27FC236}">
                <a16:creationId xmlns:a16="http://schemas.microsoft.com/office/drawing/2014/main" id="{B35D2306-A1A4-1D40-9F0B-558BF8AE8A9D}"/>
              </a:ext>
            </a:extLst>
          </p:cNvPr>
          <p:cNvPicPr>
            <a:picLocks noChangeAspect="1"/>
          </p:cNvPicPr>
          <p:nvPr/>
        </p:nvPicPr>
        <p:blipFill>
          <a:blip r:embed="rId2"/>
          <a:stretch>
            <a:fillRect/>
          </a:stretch>
        </p:blipFill>
        <p:spPr>
          <a:xfrm>
            <a:off x="0" y="1181100"/>
            <a:ext cx="9144000" cy="5143500"/>
          </a:xfrm>
          <a:prstGeom prst="rect">
            <a:avLst/>
          </a:prstGeom>
        </p:spPr>
      </p:pic>
      <p:sp>
        <p:nvSpPr>
          <p:cNvPr id="5" name="TextBox 4">
            <a:extLst>
              <a:ext uri="{FF2B5EF4-FFF2-40B4-BE49-F238E27FC236}">
                <a16:creationId xmlns:a16="http://schemas.microsoft.com/office/drawing/2014/main" id="{8D789AA7-3FC8-144E-A544-53E75D210548}"/>
              </a:ext>
            </a:extLst>
          </p:cNvPr>
          <p:cNvSpPr txBox="1"/>
          <p:nvPr/>
        </p:nvSpPr>
        <p:spPr>
          <a:xfrm>
            <a:off x="2590800" y="6396335"/>
            <a:ext cx="2800767" cy="461665"/>
          </a:xfrm>
          <a:prstGeom prst="rect">
            <a:avLst/>
          </a:prstGeom>
          <a:noFill/>
        </p:spPr>
        <p:txBody>
          <a:bodyPr wrap="none" rtlCol="0">
            <a:spAutoFit/>
          </a:bodyPr>
          <a:lstStyle/>
          <a:p>
            <a:r>
              <a:rPr lang="en-US" sz="2400" dirty="0">
                <a:hlinkClick r:id="rId3"/>
              </a:rPr>
              <a:t>Image</a:t>
            </a:r>
            <a:r>
              <a:rPr lang="en-US" sz="2400" dirty="0"/>
              <a:t>: NASA/SDO</a:t>
            </a:r>
          </a:p>
        </p:txBody>
      </p:sp>
    </p:spTree>
    <p:extLst>
      <p:ext uri="{BB962C8B-B14F-4D97-AF65-F5344CB8AC3E}">
        <p14:creationId xmlns:p14="http://schemas.microsoft.com/office/powerpoint/2010/main" val="223385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1407-340E-1144-B460-C6821020A038}"/>
              </a:ext>
            </a:extLst>
          </p:cNvPr>
          <p:cNvSpPr>
            <a:spLocks noGrp="1"/>
          </p:cNvSpPr>
          <p:nvPr>
            <p:ph type="title"/>
          </p:nvPr>
        </p:nvSpPr>
        <p:spPr/>
        <p:txBody>
          <a:bodyPr/>
          <a:lstStyle/>
          <a:p>
            <a:r>
              <a:rPr lang="en-US" dirty="0"/>
              <a:t>Chromosphere</a:t>
            </a:r>
          </a:p>
        </p:txBody>
      </p:sp>
      <p:sp>
        <p:nvSpPr>
          <p:cNvPr id="3" name="Content Placeholder 2">
            <a:extLst>
              <a:ext uri="{FF2B5EF4-FFF2-40B4-BE49-F238E27FC236}">
                <a16:creationId xmlns:a16="http://schemas.microsoft.com/office/drawing/2014/main" id="{E6F89265-F3AC-8248-8D31-D5203733D786}"/>
              </a:ext>
            </a:extLst>
          </p:cNvPr>
          <p:cNvSpPr>
            <a:spLocks noGrp="1"/>
          </p:cNvSpPr>
          <p:nvPr>
            <p:ph idx="1"/>
          </p:nvPr>
        </p:nvSpPr>
        <p:spPr/>
        <p:txBody>
          <a:bodyPr/>
          <a:lstStyle/>
          <a:p>
            <a:r>
              <a:rPr lang="en-US" dirty="0"/>
              <a:t>Above photosphere</a:t>
            </a:r>
          </a:p>
          <a:p>
            <a:r>
              <a:rPr lang="en-US" dirty="0"/>
              <a:t>2000 km thick</a:t>
            </a:r>
          </a:p>
          <a:p>
            <a:r>
              <a:rPr lang="en-US" dirty="0"/>
              <a:t>4,000 K at base, 10,000 K at top</a:t>
            </a:r>
          </a:p>
          <a:p>
            <a:r>
              <a:rPr lang="en-US" dirty="0"/>
              <a:t>Brighter at H</a:t>
            </a:r>
            <a:r>
              <a:rPr lang="en-US" dirty="0">
                <a:latin typeface="Symbol" pitchFamily="2" charset="2"/>
              </a:rPr>
              <a:t>a</a:t>
            </a:r>
            <a:r>
              <a:rPr lang="en-US" dirty="0"/>
              <a:t> than photosphere</a:t>
            </a:r>
          </a:p>
          <a:p>
            <a:pPr lvl="1"/>
            <a:r>
              <a:rPr lang="en-US" dirty="0"/>
              <a:t>H</a:t>
            </a:r>
            <a:r>
              <a:rPr lang="en-US" dirty="0">
                <a:latin typeface="Symbol" pitchFamily="2" charset="2"/>
              </a:rPr>
              <a:t>a</a:t>
            </a:r>
            <a:r>
              <a:rPr lang="en-US" dirty="0"/>
              <a:t> is red 656 nm line in H Balmer series</a:t>
            </a:r>
          </a:p>
          <a:p>
            <a:r>
              <a:rPr lang="en-US" dirty="0"/>
              <a:t>Imaged/observed in H</a:t>
            </a:r>
            <a:r>
              <a:rPr lang="en-US" dirty="0">
                <a:latin typeface="Symbol" pitchFamily="2" charset="2"/>
              </a:rPr>
              <a:t>a</a:t>
            </a:r>
          </a:p>
        </p:txBody>
      </p:sp>
    </p:spTree>
    <p:extLst>
      <p:ext uri="{BB962C8B-B14F-4D97-AF65-F5344CB8AC3E}">
        <p14:creationId xmlns:p14="http://schemas.microsoft.com/office/powerpoint/2010/main" val="170030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F83D-6F52-F842-8541-936FFC8FCD48}"/>
              </a:ext>
            </a:extLst>
          </p:cNvPr>
          <p:cNvSpPr>
            <a:spLocks noGrp="1"/>
          </p:cNvSpPr>
          <p:nvPr>
            <p:ph type="title"/>
          </p:nvPr>
        </p:nvSpPr>
        <p:spPr/>
        <p:txBody>
          <a:bodyPr/>
          <a:lstStyle/>
          <a:p>
            <a:r>
              <a:rPr lang="en-US" dirty="0"/>
              <a:t>Fine Features</a:t>
            </a:r>
          </a:p>
        </p:txBody>
      </p:sp>
      <p:sp>
        <p:nvSpPr>
          <p:cNvPr id="3" name="Content Placeholder 2">
            <a:extLst>
              <a:ext uri="{FF2B5EF4-FFF2-40B4-BE49-F238E27FC236}">
                <a16:creationId xmlns:a16="http://schemas.microsoft.com/office/drawing/2014/main" id="{AFBEF59B-E633-E34B-9609-8AD02984E8B8}"/>
              </a:ext>
            </a:extLst>
          </p:cNvPr>
          <p:cNvSpPr>
            <a:spLocks noGrp="1"/>
          </p:cNvSpPr>
          <p:nvPr>
            <p:ph idx="1"/>
          </p:nvPr>
        </p:nvSpPr>
        <p:spPr/>
        <p:txBody>
          <a:bodyPr/>
          <a:lstStyle/>
          <a:p>
            <a:r>
              <a:rPr lang="en-US" dirty="0"/>
              <a:t>Spicules</a:t>
            </a:r>
          </a:p>
          <a:p>
            <a:pPr lvl="1"/>
            <a:r>
              <a:rPr lang="en-US" dirty="0"/>
              <a:t>spikes fencing </a:t>
            </a:r>
            <a:r>
              <a:rPr lang="en-US" dirty="0" err="1"/>
              <a:t>supergranules</a:t>
            </a:r>
            <a:endParaRPr lang="en-US" dirty="0"/>
          </a:p>
          <a:p>
            <a:pPr lvl="1"/>
            <a:r>
              <a:rPr lang="en-US" dirty="0"/>
              <a:t>fast-rising, short-lived spikes</a:t>
            </a:r>
          </a:p>
          <a:p>
            <a:pPr lvl="1"/>
            <a:r>
              <a:rPr lang="en-US" dirty="0"/>
              <a:t>magnetic component</a:t>
            </a:r>
          </a:p>
          <a:p>
            <a:pPr lvl="1"/>
            <a:r>
              <a:rPr lang="en-US" dirty="0"/>
              <a:t>NASA </a:t>
            </a:r>
            <a:r>
              <a:rPr lang="en-US" dirty="0">
                <a:hlinkClick r:id="rId2"/>
              </a:rPr>
              <a:t>video</a:t>
            </a:r>
            <a:endParaRPr lang="en-US" dirty="0"/>
          </a:p>
          <a:p>
            <a:pPr lvl="1"/>
            <a:endParaRPr lang="en-US" dirty="0"/>
          </a:p>
          <a:p>
            <a:endParaRPr lang="en-US" dirty="0"/>
          </a:p>
        </p:txBody>
      </p:sp>
      <p:pic>
        <p:nvPicPr>
          <p:cNvPr id="4" name="Picture 3">
            <a:extLst>
              <a:ext uri="{FF2B5EF4-FFF2-40B4-BE49-F238E27FC236}">
                <a16:creationId xmlns:a16="http://schemas.microsoft.com/office/drawing/2014/main" id="{93145356-4503-A245-B4A2-290880DB7766}"/>
              </a:ext>
            </a:extLst>
          </p:cNvPr>
          <p:cNvPicPr>
            <a:picLocks noChangeAspect="1"/>
          </p:cNvPicPr>
          <p:nvPr/>
        </p:nvPicPr>
        <p:blipFill>
          <a:blip r:embed="rId3"/>
          <a:stretch>
            <a:fillRect/>
          </a:stretch>
        </p:blipFill>
        <p:spPr>
          <a:xfrm>
            <a:off x="3505200" y="3744676"/>
            <a:ext cx="5334000" cy="2552700"/>
          </a:xfrm>
          <a:prstGeom prst="rect">
            <a:avLst/>
          </a:prstGeom>
          <a:ln w="28575">
            <a:solidFill>
              <a:schemeClr val="tx2"/>
            </a:solidFill>
          </a:ln>
        </p:spPr>
      </p:pic>
      <p:sp>
        <p:nvSpPr>
          <p:cNvPr id="5" name="TextBox 4">
            <a:extLst>
              <a:ext uri="{FF2B5EF4-FFF2-40B4-BE49-F238E27FC236}">
                <a16:creationId xmlns:a16="http://schemas.microsoft.com/office/drawing/2014/main" id="{DAE16C60-D908-9149-8A76-88844C9F1F04}"/>
              </a:ext>
            </a:extLst>
          </p:cNvPr>
          <p:cNvSpPr txBox="1"/>
          <p:nvPr/>
        </p:nvSpPr>
        <p:spPr>
          <a:xfrm>
            <a:off x="3461189" y="6308725"/>
            <a:ext cx="5378011" cy="461665"/>
          </a:xfrm>
          <a:prstGeom prst="rect">
            <a:avLst/>
          </a:prstGeom>
          <a:noFill/>
        </p:spPr>
        <p:txBody>
          <a:bodyPr wrap="none" rtlCol="0">
            <a:spAutoFit/>
          </a:bodyPr>
          <a:lstStyle/>
          <a:p>
            <a:r>
              <a:rPr lang="en-US" sz="2400" dirty="0"/>
              <a:t>Image: JAXA/NASA, </a:t>
            </a:r>
            <a:r>
              <a:rPr lang="en-US" sz="2400" dirty="0" err="1"/>
              <a:t>Comins</a:t>
            </a:r>
            <a:r>
              <a:rPr lang="en-US" sz="2400" dirty="0"/>
              <a:t> Fig. 11.4</a:t>
            </a:r>
          </a:p>
        </p:txBody>
      </p:sp>
    </p:spTree>
    <p:extLst>
      <p:ext uri="{BB962C8B-B14F-4D97-AF65-F5344CB8AC3E}">
        <p14:creationId xmlns:p14="http://schemas.microsoft.com/office/powerpoint/2010/main" val="7497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F865-42AE-934F-A85B-504BD55E5947}"/>
              </a:ext>
            </a:extLst>
          </p:cNvPr>
          <p:cNvSpPr>
            <a:spLocks noGrp="1"/>
          </p:cNvSpPr>
          <p:nvPr>
            <p:ph type="title"/>
          </p:nvPr>
        </p:nvSpPr>
        <p:spPr/>
        <p:txBody>
          <a:bodyPr/>
          <a:lstStyle/>
          <a:p>
            <a:r>
              <a:rPr lang="en-US" dirty="0"/>
              <a:t>Corona</a:t>
            </a:r>
          </a:p>
        </p:txBody>
      </p:sp>
      <p:pic>
        <p:nvPicPr>
          <p:cNvPr id="3" name="Picture 2">
            <a:extLst>
              <a:ext uri="{FF2B5EF4-FFF2-40B4-BE49-F238E27FC236}">
                <a16:creationId xmlns:a16="http://schemas.microsoft.com/office/drawing/2014/main" id="{3F679C66-5698-CA49-8B5C-DE42D6BA449E}"/>
              </a:ext>
            </a:extLst>
          </p:cNvPr>
          <p:cNvPicPr>
            <a:picLocks noChangeAspect="1"/>
          </p:cNvPicPr>
          <p:nvPr/>
        </p:nvPicPr>
        <p:blipFill>
          <a:blip r:embed="rId2"/>
          <a:stretch>
            <a:fillRect/>
          </a:stretch>
        </p:blipFill>
        <p:spPr>
          <a:xfrm>
            <a:off x="0" y="1258226"/>
            <a:ext cx="9144000" cy="5142574"/>
          </a:xfrm>
          <a:prstGeom prst="rect">
            <a:avLst/>
          </a:prstGeom>
        </p:spPr>
      </p:pic>
      <p:sp>
        <p:nvSpPr>
          <p:cNvPr id="4" name="TextBox 3">
            <a:extLst>
              <a:ext uri="{FF2B5EF4-FFF2-40B4-BE49-F238E27FC236}">
                <a16:creationId xmlns:a16="http://schemas.microsoft.com/office/drawing/2014/main" id="{21043C76-5BA6-F74A-A6CF-0FECBE930D7F}"/>
              </a:ext>
            </a:extLst>
          </p:cNvPr>
          <p:cNvSpPr txBox="1"/>
          <p:nvPr/>
        </p:nvSpPr>
        <p:spPr>
          <a:xfrm>
            <a:off x="2590800" y="6400800"/>
            <a:ext cx="2800767" cy="461665"/>
          </a:xfrm>
          <a:prstGeom prst="rect">
            <a:avLst/>
          </a:prstGeom>
          <a:noFill/>
        </p:spPr>
        <p:txBody>
          <a:bodyPr wrap="none" rtlCol="0">
            <a:spAutoFit/>
          </a:bodyPr>
          <a:lstStyle/>
          <a:p>
            <a:r>
              <a:rPr lang="en-US" sz="2400" dirty="0">
                <a:hlinkClick r:id="rId3"/>
              </a:rPr>
              <a:t>Image</a:t>
            </a:r>
            <a:r>
              <a:rPr lang="en-US" sz="2400" dirty="0"/>
              <a:t>: NASA/SDO</a:t>
            </a:r>
          </a:p>
        </p:txBody>
      </p:sp>
    </p:spTree>
    <p:extLst>
      <p:ext uri="{BB962C8B-B14F-4D97-AF65-F5344CB8AC3E}">
        <p14:creationId xmlns:p14="http://schemas.microsoft.com/office/powerpoint/2010/main" val="230438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F843-747A-D048-A84F-35A53CEC18DD}"/>
              </a:ext>
            </a:extLst>
          </p:cNvPr>
          <p:cNvSpPr>
            <a:spLocks noGrp="1"/>
          </p:cNvSpPr>
          <p:nvPr>
            <p:ph type="title"/>
          </p:nvPr>
        </p:nvSpPr>
        <p:spPr/>
        <p:txBody>
          <a:bodyPr/>
          <a:lstStyle/>
          <a:p>
            <a:r>
              <a:rPr lang="en-US" dirty="0"/>
              <a:t>Corona</a:t>
            </a:r>
          </a:p>
        </p:txBody>
      </p:sp>
      <p:sp>
        <p:nvSpPr>
          <p:cNvPr id="3" name="Content Placeholder 2">
            <a:extLst>
              <a:ext uri="{FF2B5EF4-FFF2-40B4-BE49-F238E27FC236}">
                <a16:creationId xmlns:a16="http://schemas.microsoft.com/office/drawing/2014/main" id="{808B92A3-9BFA-6946-8190-C0BC2FD7A04A}"/>
              </a:ext>
            </a:extLst>
          </p:cNvPr>
          <p:cNvSpPr>
            <a:spLocks noGrp="1"/>
          </p:cNvSpPr>
          <p:nvPr>
            <p:ph idx="1"/>
          </p:nvPr>
        </p:nvSpPr>
        <p:spPr/>
        <p:txBody>
          <a:bodyPr/>
          <a:lstStyle/>
          <a:p>
            <a:r>
              <a:rPr lang="en-US" dirty="0"/>
              <a:t>Very low density, 10</a:t>
            </a:r>
            <a:r>
              <a:rPr lang="en-US" baseline="30000" dirty="0"/>
              <a:t>–10</a:t>
            </a:r>
            <a:r>
              <a:rPr lang="en-US" dirty="0"/>
              <a:t> sea level </a:t>
            </a:r>
            <a:r>
              <a:rPr lang="en-US" dirty="0" err="1"/>
              <a:t>atm</a:t>
            </a:r>
            <a:endParaRPr lang="en-US" dirty="0"/>
          </a:p>
          <a:p>
            <a:r>
              <a:rPr lang="en-US" dirty="0"/>
              <a:t>Temperature several million K</a:t>
            </a:r>
          </a:p>
          <a:p>
            <a:pPr lvl="1"/>
            <a:r>
              <a:rPr lang="en-US" dirty="0"/>
              <a:t>emits UV and X radiation as well as visible</a:t>
            </a:r>
          </a:p>
          <a:p>
            <a:r>
              <a:rPr lang="en-US" dirty="0"/>
              <a:t>About as bright as full moon</a:t>
            </a:r>
          </a:p>
          <a:p>
            <a:pPr lvl="1"/>
            <a:r>
              <a:rPr lang="en-US" dirty="0"/>
              <a:t>But visible on Earth only during total eclipse</a:t>
            </a:r>
          </a:p>
          <a:p>
            <a:pPr lvl="1"/>
            <a:r>
              <a:rPr lang="en-US" dirty="0"/>
              <a:t>Studied from satellite</a:t>
            </a:r>
          </a:p>
          <a:p>
            <a:r>
              <a:rPr lang="en-US" dirty="0"/>
              <a:t>Temperature from magnetic heating</a:t>
            </a:r>
          </a:p>
        </p:txBody>
      </p:sp>
    </p:spTree>
    <p:extLst>
      <p:ext uri="{BB962C8B-B14F-4D97-AF65-F5344CB8AC3E}">
        <p14:creationId xmlns:p14="http://schemas.microsoft.com/office/powerpoint/2010/main" val="24431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685F-4A32-AB42-AA35-2151C44C14C6}"/>
              </a:ext>
            </a:extLst>
          </p:cNvPr>
          <p:cNvSpPr>
            <a:spLocks noGrp="1"/>
          </p:cNvSpPr>
          <p:nvPr>
            <p:ph type="title"/>
          </p:nvPr>
        </p:nvSpPr>
        <p:spPr/>
        <p:txBody>
          <a:bodyPr/>
          <a:lstStyle/>
          <a:p>
            <a:r>
              <a:rPr lang="en-US" dirty="0"/>
              <a:t>Solar Wind</a:t>
            </a:r>
          </a:p>
        </p:txBody>
      </p:sp>
      <p:sp>
        <p:nvSpPr>
          <p:cNvPr id="3" name="Content Placeholder 2">
            <a:extLst>
              <a:ext uri="{FF2B5EF4-FFF2-40B4-BE49-F238E27FC236}">
                <a16:creationId xmlns:a16="http://schemas.microsoft.com/office/drawing/2014/main" id="{86A9CC18-7A14-204F-B87D-E0E8A48193D9}"/>
              </a:ext>
            </a:extLst>
          </p:cNvPr>
          <p:cNvSpPr>
            <a:spLocks noGrp="1"/>
          </p:cNvSpPr>
          <p:nvPr>
            <p:ph idx="1"/>
          </p:nvPr>
        </p:nvSpPr>
        <p:spPr/>
        <p:txBody>
          <a:bodyPr/>
          <a:lstStyle/>
          <a:p>
            <a:r>
              <a:rPr lang="en-US" dirty="0"/>
              <a:t>Electrons, H, He ions </a:t>
            </a:r>
          </a:p>
          <a:p>
            <a:r>
              <a:rPr lang="en-US" dirty="0"/>
              <a:t>Propelled by magnetic field</a:t>
            </a:r>
          </a:p>
          <a:p>
            <a:pPr lvl="1"/>
            <a:r>
              <a:rPr lang="en-US" dirty="0"/>
              <a:t>~</a:t>
            </a:r>
            <a:r>
              <a:rPr lang="en-US" dirty="0">
                <a:solidFill>
                  <a:srgbClr val="7030A0"/>
                </a:solidFill>
              </a:rPr>
              <a:t>3.9×10</a:t>
            </a:r>
            <a:r>
              <a:rPr lang="en-US" baseline="30000" dirty="0">
                <a:solidFill>
                  <a:srgbClr val="7030A0"/>
                </a:solidFill>
              </a:rPr>
              <a:t>5</a:t>
            </a:r>
            <a:r>
              <a:rPr lang="en-US" dirty="0">
                <a:solidFill>
                  <a:srgbClr val="7030A0"/>
                </a:solidFill>
              </a:rPr>
              <a:t> m/s</a:t>
            </a:r>
            <a:r>
              <a:rPr lang="en-US" dirty="0"/>
              <a:t> = 0.0013 </a:t>
            </a:r>
            <a:r>
              <a:rPr lang="en-US" i="1" dirty="0"/>
              <a:t>c</a:t>
            </a:r>
          </a:p>
          <a:p>
            <a:r>
              <a:rPr lang="en-US" dirty="0"/>
              <a:t>Density ~ </a:t>
            </a:r>
            <a:r>
              <a:rPr lang="en-US" dirty="0">
                <a:solidFill>
                  <a:srgbClr val="7030A0"/>
                </a:solidFill>
              </a:rPr>
              <a:t>9/cm</a:t>
            </a:r>
            <a:r>
              <a:rPr lang="en-US" baseline="30000" dirty="0">
                <a:solidFill>
                  <a:srgbClr val="7030A0"/>
                </a:solidFill>
              </a:rPr>
              <a:t>3</a:t>
            </a:r>
            <a:r>
              <a:rPr lang="en-US" dirty="0">
                <a:solidFill>
                  <a:srgbClr val="7030A0"/>
                </a:solidFill>
              </a:rPr>
              <a:t> </a:t>
            </a:r>
            <a:r>
              <a:rPr lang="en-US" dirty="0"/>
              <a:t>at 1 AU</a:t>
            </a:r>
          </a:p>
          <a:p>
            <a:r>
              <a:rPr lang="en-US" dirty="0"/>
              <a:t>Dominates Space out to ~115 AU</a:t>
            </a:r>
          </a:p>
          <a:p>
            <a:r>
              <a:rPr lang="en-US" dirty="0"/>
              <a:t>Interstellar medium (ISM) beyond</a:t>
            </a:r>
          </a:p>
          <a:p>
            <a:r>
              <a:rPr lang="en-US" dirty="0"/>
              <a:t>Boundary is </a:t>
            </a:r>
            <a:r>
              <a:rPr lang="en-US" dirty="0">
                <a:solidFill>
                  <a:schemeClr val="accent2"/>
                </a:solidFill>
              </a:rPr>
              <a:t>heliopause</a:t>
            </a:r>
          </a:p>
          <a:p>
            <a:endParaRPr lang="en-US" dirty="0"/>
          </a:p>
        </p:txBody>
      </p:sp>
    </p:spTree>
    <p:extLst>
      <p:ext uri="{BB962C8B-B14F-4D97-AF65-F5344CB8AC3E}">
        <p14:creationId xmlns:p14="http://schemas.microsoft.com/office/powerpoint/2010/main" val="3588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E3DD-214F-644D-A061-B562AD3B2942}"/>
              </a:ext>
            </a:extLst>
          </p:cNvPr>
          <p:cNvSpPr>
            <a:spLocks noGrp="1"/>
          </p:cNvSpPr>
          <p:nvPr>
            <p:ph type="title"/>
          </p:nvPr>
        </p:nvSpPr>
        <p:spPr/>
        <p:txBody>
          <a:bodyPr/>
          <a:lstStyle/>
          <a:p>
            <a:r>
              <a:rPr lang="en-US" dirty="0"/>
              <a:t>Solar Magnetic Field</a:t>
            </a:r>
          </a:p>
        </p:txBody>
      </p:sp>
      <p:sp>
        <p:nvSpPr>
          <p:cNvPr id="3" name="Content Placeholder 2">
            <a:extLst>
              <a:ext uri="{FF2B5EF4-FFF2-40B4-BE49-F238E27FC236}">
                <a16:creationId xmlns:a16="http://schemas.microsoft.com/office/drawing/2014/main" id="{39048F75-E437-5249-9150-836C6DE2B7E3}"/>
              </a:ext>
            </a:extLst>
          </p:cNvPr>
          <p:cNvSpPr>
            <a:spLocks noGrp="1"/>
          </p:cNvSpPr>
          <p:nvPr>
            <p:ph idx="1"/>
          </p:nvPr>
        </p:nvSpPr>
        <p:spPr/>
        <p:txBody>
          <a:bodyPr/>
          <a:lstStyle/>
          <a:p>
            <a:r>
              <a:rPr lang="en-US" dirty="0"/>
              <a:t>Polar Field: 1 - 2 Gauss </a:t>
            </a:r>
          </a:p>
          <a:p>
            <a:r>
              <a:rPr lang="en-US" dirty="0"/>
              <a:t>Sunspots: 3000 Gauss </a:t>
            </a:r>
          </a:p>
          <a:p>
            <a:r>
              <a:rPr lang="en-US" dirty="0"/>
              <a:t>Prominences: 10 - 100 Gauss </a:t>
            </a:r>
          </a:p>
          <a:p>
            <a:r>
              <a:rPr lang="en-US" dirty="0" err="1"/>
              <a:t>Chromospheric</a:t>
            </a:r>
            <a:r>
              <a:rPr lang="en-US" dirty="0"/>
              <a:t> </a:t>
            </a:r>
            <a:r>
              <a:rPr lang="en-US" dirty="0" err="1"/>
              <a:t>plages</a:t>
            </a:r>
            <a:r>
              <a:rPr lang="en-US" dirty="0"/>
              <a:t>: 200 Gauss </a:t>
            </a:r>
          </a:p>
          <a:p>
            <a:r>
              <a:rPr lang="en-US" dirty="0"/>
              <a:t>Bright </a:t>
            </a:r>
            <a:r>
              <a:rPr lang="en-US" dirty="0" err="1"/>
              <a:t>chromospheric</a:t>
            </a:r>
            <a:r>
              <a:rPr lang="en-US" dirty="0"/>
              <a:t> network: 25 Gauss </a:t>
            </a:r>
          </a:p>
          <a:p>
            <a:r>
              <a:rPr lang="en-US" dirty="0"/>
              <a:t>Ephemeral (unipolar) active regions: 20 Gauss</a:t>
            </a:r>
          </a:p>
        </p:txBody>
      </p:sp>
    </p:spTree>
    <p:extLst>
      <p:ext uri="{BB962C8B-B14F-4D97-AF65-F5344CB8AC3E}">
        <p14:creationId xmlns:p14="http://schemas.microsoft.com/office/powerpoint/2010/main" val="390655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62F6-57F4-3F4E-B308-9146C380320E}"/>
              </a:ext>
            </a:extLst>
          </p:cNvPr>
          <p:cNvSpPr>
            <a:spLocks noGrp="1"/>
          </p:cNvSpPr>
          <p:nvPr>
            <p:ph type="title"/>
          </p:nvPr>
        </p:nvSpPr>
        <p:spPr/>
        <p:txBody>
          <a:bodyPr/>
          <a:lstStyle/>
          <a:p>
            <a:r>
              <a:rPr lang="en-US" dirty="0"/>
              <a:t>Sunspots</a:t>
            </a:r>
          </a:p>
        </p:txBody>
      </p:sp>
      <p:pic>
        <p:nvPicPr>
          <p:cNvPr id="3" name="Picture 2">
            <a:extLst>
              <a:ext uri="{FF2B5EF4-FFF2-40B4-BE49-F238E27FC236}">
                <a16:creationId xmlns:a16="http://schemas.microsoft.com/office/drawing/2014/main" id="{A2E9DF40-6B96-7E48-8642-347B30A52214}"/>
              </a:ext>
            </a:extLst>
          </p:cNvPr>
          <p:cNvPicPr>
            <a:picLocks noChangeAspect="1"/>
          </p:cNvPicPr>
          <p:nvPr/>
        </p:nvPicPr>
        <p:blipFill>
          <a:blip r:embed="rId2"/>
          <a:stretch>
            <a:fillRect/>
          </a:stretch>
        </p:blipFill>
        <p:spPr>
          <a:xfrm>
            <a:off x="671285" y="1219200"/>
            <a:ext cx="7801429" cy="5461000"/>
          </a:xfrm>
          <a:prstGeom prst="rect">
            <a:avLst/>
          </a:prstGeom>
          <a:ln>
            <a:solidFill>
              <a:schemeClr val="tx2"/>
            </a:solidFill>
          </a:ln>
        </p:spPr>
      </p:pic>
      <p:sp>
        <p:nvSpPr>
          <p:cNvPr id="4" name="TextBox 3">
            <a:extLst>
              <a:ext uri="{FF2B5EF4-FFF2-40B4-BE49-F238E27FC236}">
                <a16:creationId xmlns:a16="http://schemas.microsoft.com/office/drawing/2014/main" id="{E5D267A9-B646-A944-ADFE-CD0C0ECCD373}"/>
              </a:ext>
            </a:extLst>
          </p:cNvPr>
          <p:cNvSpPr txBox="1"/>
          <p:nvPr/>
        </p:nvSpPr>
        <p:spPr>
          <a:xfrm>
            <a:off x="671285" y="6096000"/>
            <a:ext cx="2895600" cy="461665"/>
          </a:xfrm>
          <a:prstGeom prst="rect">
            <a:avLst/>
          </a:prstGeom>
          <a:noFill/>
        </p:spPr>
        <p:txBody>
          <a:bodyPr wrap="square" rtlCol="0">
            <a:spAutoFit/>
          </a:bodyPr>
          <a:lstStyle/>
          <a:p>
            <a:r>
              <a:rPr lang="en-US" sz="2400" dirty="0">
                <a:solidFill>
                  <a:srgbClr val="00B0F0"/>
                </a:solidFill>
                <a:hlinkClick r:id="rId3">
                  <a:extLst>
                    <a:ext uri="{A12FA001-AC4F-418D-AE19-62706E023703}">
                      <ahyp:hlinkClr xmlns:ahyp="http://schemas.microsoft.com/office/drawing/2018/hyperlinkcolor" val="tx"/>
                    </a:ext>
                  </a:extLst>
                </a:hlinkClick>
              </a:rPr>
              <a:t>Image</a:t>
            </a:r>
            <a:r>
              <a:rPr lang="en-US" sz="2400" dirty="0">
                <a:solidFill>
                  <a:srgbClr val="FFFF00"/>
                </a:solidFill>
              </a:rPr>
              <a:t>:  NASA</a:t>
            </a:r>
          </a:p>
        </p:txBody>
      </p:sp>
    </p:spTree>
    <p:extLst>
      <p:ext uri="{BB962C8B-B14F-4D97-AF65-F5344CB8AC3E}">
        <p14:creationId xmlns:p14="http://schemas.microsoft.com/office/powerpoint/2010/main" val="2177017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8421-1819-8849-BC30-A60B1FB98E1A}"/>
              </a:ext>
            </a:extLst>
          </p:cNvPr>
          <p:cNvSpPr>
            <a:spLocks noGrp="1"/>
          </p:cNvSpPr>
          <p:nvPr>
            <p:ph type="title"/>
          </p:nvPr>
        </p:nvSpPr>
        <p:spPr/>
        <p:txBody>
          <a:bodyPr/>
          <a:lstStyle/>
          <a:p>
            <a:r>
              <a:rPr lang="en-US" dirty="0"/>
              <a:t>Sunspots</a:t>
            </a:r>
          </a:p>
        </p:txBody>
      </p:sp>
      <p:sp>
        <p:nvSpPr>
          <p:cNvPr id="3" name="Content Placeholder 2">
            <a:extLst>
              <a:ext uri="{FF2B5EF4-FFF2-40B4-BE49-F238E27FC236}">
                <a16:creationId xmlns:a16="http://schemas.microsoft.com/office/drawing/2014/main" id="{7A4FE12A-2E4B-694F-B6A5-B9FD7F8B47F2}"/>
              </a:ext>
            </a:extLst>
          </p:cNvPr>
          <p:cNvSpPr>
            <a:spLocks noGrp="1"/>
          </p:cNvSpPr>
          <p:nvPr>
            <p:ph idx="1"/>
          </p:nvPr>
        </p:nvSpPr>
        <p:spPr/>
        <p:txBody>
          <a:bodyPr/>
          <a:lstStyle/>
          <a:p>
            <a:r>
              <a:rPr lang="en-US" dirty="0"/>
              <a:t>Size ~Earth diameter</a:t>
            </a:r>
          </a:p>
          <a:p>
            <a:r>
              <a:rPr lang="en-US" dirty="0"/>
              <a:t>Duration hours – months</a:t>
            </a:r>
          </a:p>
          <a:p>
            <a:r>
              <a:rPr lang="en-US" dirty="0"/>
              <a:t>Reveal differential solar rotation</a:t>
            </a:r>
          </a:p>
          <a:p>
            <a:r>
              <a:rPr lang="en-US" dirty="0"/>
              <a:t>Dark interior: </a:t>
            </a:r>
            <a:r>
              <a:rPr lang="en-US" dirty="0">
                <a:solidFill>
                  <a:schemeClr val="accent2"/>
                </a:solidFill>
              </a:rPr>
              <a:t>umbra</a:t>
            </a:r>
          </a:p>
          <a:p>
            <a:pPr lvl="1"/>
            <a:r>
              <a:rPr lang="en-US" dirty="0"/>
              <a:t>4300 K</a:t>
            </a:r>
          </a:p>
          <a:p>
            <a:r>
              <a:rPr lang="en-US" dirty="0"/>
              <a:t>Lighter edge: </a:t>
            </a:r>
            <a:r>
              <a:rPr lang="en-US" dirty="0">
                <a:solidFill>
                  <a:schemeClr val="accent2"/>
                </a:solidFill>
              </a:rPr>
              <a:t>penumbra</a:t>
            </a:r>
          </a:p>
          <a:p>
            <a:pPr lvl="1"/>
            <a:r>
              <a:rPr lang="en-US" dirty="0"/>
              <a:t>5000 K</a:t>
            </a:r>
          </a:p>
          <a:p>
            <a:endParaRPr lang="en-US" dirty="0"/>
          </a:p>
        </p:txBody>
      </p:sp>
    </p:spTree>
    <p:extLst>
      <p:ext uri="{BB962C8B-B14F-4D97-AF65-F5344CB8AC3E}">
        <p14:creationId xmlns:p14="http://schemas.microsoft.com/office/powerpoint/2010/main" val="24432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721A-6486-B142-B78C-71854D1CB5C1}"/>
              </a:ext>
            </a:extLst>
          </p:cNvPr>
          <p:cNvSpPr>
            <a:spLocks noGrp="1"/>
          </p:cNvSpPr>
          <p:nvPr>
            <p:ph type="title"/>
          </p:nvPr>
        </p:nvSpPr>
        <p:spPr/>
        <p:txBody>
          <a:bodyPr/>
          <a:lstStyle/>
          <a:p>
            <a:r>
              <a:rPr lang="en-US" dirty="0"/>
              <a:t>Sunspot Magnetism</a:t>
            </a:r>
          </a:p>
        </p:txBody>
      </p:sp>
      <p:sp>
        <p:nvSpPr>
          <p:cNvPr id="3" name="Content Placeholder 2">
            <a:extLst>
              <a:ext uri="{FF2B5EF4-FFF2-40B4-BE49-F238E27FC236}">
                <a16:creationId xmlns:a16="http://schemas.microsoft.com/office/drawing/2014/main" id="{0C7A69D1-349C-6A4C-B2D1-4879FBBB2851}"/>
              </a:ext>
            </a:extLst>
          </p:cNvPr>
          <p:cNvSpPr>
            <a:spLocks noGrp="1"/>
          </p:cNvSpPr>
          <p:nvPr>
            <p:ph idx="1"/>
          </p:nvPr>
        </p:nvSpPr>
        <p:spPr/>
        <p:txBody>
          <a:bodyPr/>
          <a:lstStyle/>
          <a:p>
            <a:r>
              <a:rPr lang="en-US" dirty="0"/>
              <a:t>Spots appear in </a:t>
            </a:r>
            <a:r>
              <a:rPr lang="en-US" dirty="0">
                <a:solidFill>
                  <a:schemeClr val="accent2"/>
                </a:solidFill>
              </a:rPr>
              <a:t>N-S pairs</a:t>
            </a:r>
          </a:p>
          <a:p>
            <a:r>
              <a:rPr lang="en-US" dirty="0"/>
              <a:t>Dynamo: churning conductive ionic plasma beneath surface via differential rotation</a:t>
            </a:r>
          </a:p>
        </p:txBody>
      </p:sp>
    </p:spTree>
    <p:extLst>
      <p:ext uri="{BB962C8B-B14F-4D97-AF65-F5344CB8AC3E}">
        <p14:creationId xmlns:p14="http://schemas.microsoft.com/office/powerpoint/2010/main" val="64818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Sun</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Mass </a:t>
            </a:r>
            <a:r>
              <a:rPr lang="en-US" dirty="0">
                <a:solidFill>
                  <a:schemeClr val="tx2"/>
                </a:solidFill>
              </a:rPr>
              <a:t>1.988×10</a:t>
            </a:r>
            <a:r>
              <a:rPr lang="en-US" baseline="30000" dirty="0">
                <a:solidFill>
                  <a:schemeClr val="tx2"/>
                </a:solidFill>
              </a:rPr>
              <a:t>30</a:t>
            </a:r>
            <a:r>
              <a:rPr lang="en-US" dirty="0">
                <a:solidFill>
                  <a:schemeClr val="tx2"/>
                </a:solidFill>
              </a:rPr>
              <a:t> kg </a:t>
            </a:r>
            <a:endParaRPr lang="en-US" dirty="0"/>
          </a:p>
          <a:p>
            <a:pPr lvl="1"/>
            <a:r>
              <a:rPr lang="en-US" dirty="0"/>
              <a:t>3.33</a:t>
            </a:r>
            <a:r>
              <a:rPr lang="en-US" dirty="0">
                <a:solidFill>
                  <a:schemeClr val="tx2"/>
                </a:solidFill>
              </a:rPr>
              <a:t>×10</a:t>
            </a:r>
            <a:r>
              <a:rPr lang="en-US" baseline="30000" dirty="0">
                <a:solidFill>
                  <a:schemeClr val="tx2"/>
                </a:solidFill>
              </a:rPr>
              <a:t>5</a:t>
            </a:r>
            <a:r>
              <a:rPr lang="en-US" dirty="0"/>
              <a:t> </a:t>
            </a:r>
            <a:r>
              <a:rPr lang="en-US" dirty="0" err="1"/>
              <a:t>m</a:t>
            </a:r>
            <a:r>
              <a:rPr lang="en-US" baseline="-25000" dirty="0" err="1"/>
              <a:t>E</a:t>
            </a:r>
            <a:r>
              <a:rPr lang="en-US" dirty="0"/>
              <a:t> </a:t>
            </a:r>
          </a:p>
          <a:p>
            <a:pPr lvl="1"/>
            <a:r>
              <a:rPr lang="en-US" dirty="0"/>
              <a:t>99.86% of Solar system</a:t>
            </a:r>
          </a:p>
          <a:p>
            <a:r>
              <a:rPr lang="en-US" dirty="0"/>
              <a:t>Diameter 1.39</a:t>
            </a:r>
            <a:r>
              <a:rPr lang="en-US" dirty="0">
                <a:solidFill>
                  <a:schemeClr val="tx2"/>
                </a:solidFill>
              </a:rPr>
              <a:t>×10</a:t>
            </a:r>
            <a:r>
              <a:rPr lang="en-US" baseline="30000" dirty="0">
                <a:solidFill>
                  <a:schemeClr val="tx2"/>
                </a:solidFill>
              </a:rPr>
              <a:t>6</a:t>
            </a:r>
            <a:r>
              <a:rPr lang="en-US" dirty="0">
                <a:solidFill>
                  <a:schemeClr val="tx2"/>
                </a:solidFill>
              </a:rPr>
              <a:t> km</a:t>
            </a:r>
          </a:p>
          <a:p>
            <a:pPr lvl="1"/>
            <a:r>
              <a:rPr lang="en-US" dirty="0"/>
              <a:t>oblateness 5×10</a:t>
            </a:r>
            <a:r>
              <a:rPr lang="en-US" baseline="30000" dirty="0"/>
              <a:t>–5</a:t>
            </a:r>
            <a:endParaRPr lang="en-US" dirty="0"/>
          </a:p>
          <a:p>
            <a:r>
              <a:rPr lang="en-US" dirty="0"/>
              <a:t>Density 1408 kg/m</a:t>
            </a:r>
            <a:r>
              <a:rPr lang="en-US" baseline="30000" dirty="0"/>
              <a:t>3</a:t>
            </a:r>
            <a:endParaRPr lang="en-US" dirty="0"/>
          </a:p>
          <a:p>
            <a:r>
              <a:rPr lang="en-US" dirty="0"/>
              <a:t>Obliquity 7.25°</a:t>
            </a:r>
          </a:p>
          <a:p>
            <a:r>
              <a:rPr lang="en-US" dirty="0"/>
              <a:t>Composition 90.965% H, 8.889% He</a:t>
            </a:r>
          </a:p>
        </p:txBody>
      </p:sp>
    </p:spTree>
    <p:extLst>
      <p:ext uri="{BB962C8B-B14F-4D97-AF65-F5344CB8AC3E}">
        <p14:creationId xmlns:p14="http://schemas.microsoft.com/office/powerpoint/2010/main" val="986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DCDD-0748-1D4C-8419-B222E6D4D24C}"/>
              </a:ext>
            </a:extLst>
          </p:cNvPr>
          <p:cNvSpPr>
            <a:spLocks noGrp="1"/>
          </p:cNvSpPr>
          <p:nvPr>
            <p:ph type="title"/>
          </p:nvPr>
        </p:nvSpPr>
        <p:spPr/>
        <p:txBody>
          <a:bodyPr/>
          <a:lstStyle/>
          <a:p>
            <a:r>
              <a:rPr lang="en-US" dirty="0"/>
              <a:t>Magnetic Field</a:t>
            </a:r>
          </a:p>
        </p:txBody>
      </p:sp>
      <p:pic>
        <p:nvPicPr>
          <p:cNvPr id="3" name="Picture 2" descr="A photo and a spectrograph image show a close-up view of a sunspot and its magnetic field. The photo  shows a close-up view of a sunspot with a dark core surrounded by lighter shades against a bright surface. The spectrograph image shows a colored, vertical line with dark internal markings.&#10;Text pointing to the lighter area surrounding the sunspot and to a dark feature in a single spectrograph line reads, Outside the sunspot, the magnetic field is low and this iron absorption line is single.&#10;Text pointing to the dark core of the sunspot and to three parallel dark features in the spectrograph line reads, Within the sunspot, the magnetic field is strong and this iron absorption line splits into three.">
            <a:extLst>
              <a:ext uri="{FF2B5EF4-FFF2-40B4-BE49-F238E27FC236}">
                <a16:creationId xmlns:a16="http://schemas.microsoft.com/office/drawing/2014/main" id="{D5A7719D-2346-5A4E-835C-36C04518B9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4248" y="1381543"/>
            <a:ext cx="8112552" cy="49706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45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50A5-762C-A04C-AAE8-3C60F77E8899}"/>
              </a:ext>
            </a:extLst>
          </p:cNvPr>
          <p:cNvSpPr>
            <a:spLocks noGrp="1"/>
          </p:cNvSpPr>
          <p:nvPr>
            <p:ph type="title"/>
          </p:nvPr>
        </p:nvSpPr>
        <p:spPr/>
        <p:txBody>
          <a:bodyPr/>
          <a:lstStyle/>
          <a:p>
            <a:r>
              <a:rPr lang="en-US" dirty="0"/>
              <a:t>Solar Cycle</a:t>
            </a:r>
          </a:p>
        </p:txBody>
      </p:sp>
      <p:sp>
        <p:nvSpPr>
          <p:cNvPr id="3" name="Content Placeholder 2">
            <a:extLst>
              <a:ext uri="{FF2B5EF4-FFF2-40B4-BE49-F238E27FC236}">
                <a16:creationId xmlns:a16="http://schemas.microsoft.com/office/drawing/2014/main" id="{EFC5DD73-9DC8-DD4D-999A-B504512A2C62}"/>
              </a:ext>
            </a:extLst>
          </p:cNvPr>
          <p:cNvSpPr>
            <a:spLocks noGrp="1"/>
          </p:cNvSpPr>
          <p:nvPr>
            <p:ph idx="1"/>
          </p:nvPr>
        </p:nvSpPr>
        <p:spPr/>
        <p:txBody>
          <a:bodyPr/>
          <a:lstStyle/>
          <a:p>
            <a:r>
              <a:rPr lang="en-US" dirty="0"/>
              <a:t>~11 year cycle of sunspot activity</a:t>
            </a:r>
          </a:p>
          <a:p>
            <a:r>
              <a:rPr lang="en-US" dirty="0"/>
              <a:t>Solar output </a:t>
            </a:r>
            <a:r>
              <a:rPr lang="en-US" dirty="0">
                <a:solidFill>
                  <a:schemeClr val="accent2"/>
                </a:solidFill>
              </a:rPr>
              <a:t>higher</a:t>
            </a:r>
            <a:r>
              <a:rPr lang="en-US" dirty="0"/>
              <a:t> during sunspot maxima</a:t>
            </a:r>
          </a:p>
        </p:txBody>
      </p:sp>
      <p:pic>
        <p:nvPicPr>
          <p:cNvPr id="4" name="Picture 2" descr="A graph records the average latitude of sunspots from 1880 to 2010 north and south of the equator. The years 1880 to 2010 are marked on the horizontal axis. Solar latitude is marked on the vertical axis. Moving from bottom to top, the labels are 90 degrees south, 30 degrees south, zero degrees, 30 degrees north, and 90 degrees north. A ten-year span of sunspots in the southern hemisphere forms a cluster angled upward and to the right, mostly within the 30 degree south area. Northern hemisphere spots over the same period form a mirror-image cluster angled downward and to the left, within the 30 degree north area. The two clusters appear like a set of butterfly wings. The butterflies get larger over each period, peaking in 1960 but gradually decreasing slightly in size to 2000. ">
            <a:extLst>
              <a:ext uri="{FF2B5EF4-FFF2-40B4-BE49-F238E27FC236}">
                <a16:creationId xmlns:a16="http://schemas.microsoft.com/office/drawing/2014/main" id="{FAAC1280-424B-174D-BB50-CA8542E849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724" y="3276600"/>
            <a:ext cx="8112552" cy="331373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47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A7C1-7CAF-EB43-97E1-AED582AE2D4E}"/>
              </a:ext>
            </a:extLst>
          </p:cNvPr>
          <p:cNvSpPr>
            <a:spLocks noGrp="1"/>
          </p:cNvSpPr>
          <p:nvPr>
            <p:ph type="title"/>
          </p:nvPr>
        </p:nvSpPr>
        <p:spPr/>
        <p:txBody>
          <a:bodyPr/>
          <a:lstStyle/>
          <a:p>
            <a:r>
              <a:rPr lang="en-US" dirty="0"/>
              <a:t>Solar Cycle</a:t>
            </a:r>
          </a:p>
        </p:txBody>
      </p:sp>
      <p:sp>
        <p:nvSpPr>
          <p:cNvPr id="3" name="Content Placeholder 2">
            <a:extLst>
              <a:ext uri="{FF2B5EF4-FFF2-40B4-BE49-F238E27FC236}">
                <a16:creationId xmlns:a16="http://schemas.microsoft.com/office/drawing/2014/main" id="{9B4C0FEF-1775-A540-9B6B-2792B176B71F}"/>
              </a:ext>
            </a:extLst>
          </p:cNvPr>
          <p:cNvSpPr>
            <a:spLocks noGrp="1"/>
          </p:cNvSpPr>
          <p:nvPr>
            <p:ph idx="1"/>
          </p:nvPr>
        </p:nvSpPr>
        <p:spPr/>
        <p:txBody>
          <a:bodyPr/>
          <a:lstStyle/>
          <a:p>
            <a:r>
              <a:rPr lang="en-US" dirty="0"/>
              <a:t>Polarity flips between cycles</a:t>
            </a:r>
          </a:p>
          <a:p>
            <a:pPr lvl="1"/>
            <a:r>
              <a:rPr lang="en-US" dirty="0"/>
              <a:t>full period is 22 y</a:t>
            </a:r>
          </a:p>
          <a:p>
            <a:r>
              <a:rPr lang="en-US" dirty="0">
                <a:solidFill>
                  <a:schemeClr val="accent2"/>
                </a:solidFill>
              </a:rPr>
              <a:t>Maunder minimum </a:t>
            </a:r>
            <a:r>
              <a:rPr lang="en-US" dirty="0"/>
              <a:t>1645–1715</a:t>
            </a:r>
          </a:p>
          <a:p>
            <a:pPr lvl="1"/>
            <a:r>
              <a:rPr lang="en-US" dirty="0"/>
              <a:t>little recorded sunspot activity</a:t>
            </a:r>
          </a:p>
          <a:p>
            <a:pPr lvl="1"/>
            <a:r>
              <a:rPr lang="en-US" dirty="0"/>
              <a:t>contemporaneous with Little Ice Age</a:t>
            </a:r>
          </a:p>
        </p:txBody>
      </p:sp>
    </p:spTree>
    <p:extLst>
      <p:ext uri="{BB962C8B-B14F-4D97-AF65-F5344CB8AC3E}">
        <p14:creationId xmlns:p14="http://schemas.microsoft.com/office/powerpoint/2010/main" val="200638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C07D-8C3F-8D43-B7AA-75DDAAF0E895}"/>
              </a:ext>
            </a:extLst>
          </p:cNvPr>
          <p:cNvSpPr>
            <a:spLocks noGrp="1"/>
          </p:cNvSpPr>
          <p:nvPr>
            <p:ph type="title"/>
          </p:nvPr>
        </p:nvSpPr>
        <p:spPr>
          <a:xfrm>
            <a:off x="457200" y="274638"/>
            <a:ext cx="8229600" cy="1086042"/>
          </a:xfrm>
        </p:spPr>
        <p:txBody>
          <a:bodyPr/>
          <a:lstStyle/>
          <a:p>
            <a:r>
              <a:rPr lang="en-US" dirty="0"/>
              <a:t>Faculae</a:t>
            </a:r>
          </a:p>
        </p:txBody>
      </p:sp>
      <p:pic>
        <p:nvPicPr>
          <p:cNvPr id="3" name="Picture 2">
            <a:extLst>
              <a:ext uri="{FF2B5EF4-FFF2-40B4-BE49-F238E27FC236}">
                <a16:creationId xmlns:a16="http://schemas.microsoft.com/office/drawing/2014/main" id="{B61737E7-8744-9944-ADDB-43EE8F86AF94}"/>
              </a:ext>
            </a:extLst>
          </p:cNvPr>
          <p:cNvPicPr>
            <a:picLocks noChangeAspect="1"/>
          </p:cNvPicPr>
          <p:nvPr/>
        </p:nvPicPr>
        <p:blipFill>
          <a:blip r:embed="rId2"/>
          <a:stretch>
            <a:fillRect/>
          </a:stretch>
        </p:blipFill>
        <p:spPr>
          <a:xfrm>
            <a:off x="3124200" y="1428688"/>
            <a:ext cx="5938584" cy="4732594"/>
          </a:xfrm>
          <a:prstGeom prst="rect">
            <a:avLst/>
          </a:prstGeom>
          <a:ln>
            <a:solidFill>
              <a:schemeClr val="tx2"/>
            </a:solidFill>
          </a:ln>
        </p:spPr>
      </p:pic>
      <p:sp>
        <p:nvSpPr>
          <p:cNvPr id="4" name="TextBox 3">
            <a:extLst>
              <a:ext uri="{FF2B5EF4-FFF2-40B4-BE49-F238E27FC236}">
                <a16:creationId xmlns:a16="http://schemas.microsoft.com/office/drawing/2014/main" id="{F51400ED-A164-4945-9BBA-5644FDC4273A}"/>
              </a:ext>
            </a:extLst>
          </p:cNvPr>
          <p:cNvSpPr txBox="1"/>
          <p:nvPr/>
        </p:nvSpPr>
        <p:spPr>
          <a:xfrm>
            <a:off x="3096126" y="6229290"/>
            <a:ext cx="1737976" cy="400110"/>
          </a:xfrm>
          <a:prstGeom prst="rect">
            <a:avLst/>
          </a:prstGeom>
          <a:noFill/>
        </p:spPr>
        <p:txBody>
          <a:bodyPr wrap="none" rtlCol="0">
            <a:spAutoFit/>
          </a:bodyPr>
          <a:lstStyle/>
          <a:p>
            <a:r>
              <a:rPr lang="en-US" sz="2000" dirty="0">
                <a:hlinkClick r:id="rId3"/>
              </a:rPr>
              <a:t>Image</a:t>
            </a:r>
            <a:r>
              <a:rPr lang="en-US" sz="2000" dirty="0"/>
              <a:t>: NASA</a:t>
            </a:r>
          </a:p>
        </p:txBody>
      </p:sp>
      <p:sp>
        <p:nvSpPr>
          <p:cNvPr id="5" name="Content Placeholder 2">
            <a:extLst>
              <a:ext uri="{FF2B5EF4-FFF2-40B4-BE49-F238E27FC236}">
                <a16:creationId xmlns:a16="http://schemas.microsoft.com/office/drawing/2014/main" id="{536D38A3-1184-FA4C-B685-9787267F6409}"/>
              </a:ext>
            </a:extLst>
          </p:cNvPr>
          <p:cNvSpPr txBox="1">
            <a:spLocks/>
          </p:cNvSpPr>
          <p:nvPr/>
        </p:nvSpPr>
        <p:spPr>
          <a:xfrm>
            <a:off x="457200" y="1600201"/>
            <a:ext cx="2638926" cy="3733800"/>
          </a:xfrm>
          <a:prstGeom prst="rect">
            <a:avLst/>
          </a:prstGeom>
        </p:spPr>
        <p:txBody>
          <a:bodyPr/>
          <a:lst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r>
              <a:rPr lang="en-US" kern="0" dirty="0"/>
              <a:t>Bright spots between granules</a:t>
            </a:r>
          </a:p>
          <a:p>
            <a:r>
              <a:rPr lang="en-US" kern="0" dirty="0"/>
              <a:t>Correlate with sunspots</a:t>
            </a:r>
          </a:p>
          <a:p>
            <a:endParaRPr lang="en-US" kern="0" dirty="0"/>
          </a:p>
        </p:txBody>
      </p:sp>
    </p:spTree>
    <p:extLst>
      <p:ext uri="{BB962C8B-B14F-4D97-AF65-F5344CB8AC3E}">
        <p14:creationId xmlns:p14="http://schemas.microsoft.com/office/powerpoint/2010/main" val="2922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53BE-CEEE-ED46-BBDB-E528FEC53074}"/>
              </a:ext>
            </a:extLst>
          </p:cNvPr>
          <p:cNvSpPr>
            <a:spLocks noGrp="1"/>
          </p:cNvSpPr>
          <p:nvPr>
            <p:ph type="title"/>
          </p:nvPr>
        </p:nvSpPr>
        <p:spPr/>
        <p:txBody>
          <a:bodyPr/>
          <a:lstStyle/>
          <a:p>
            <a:r>
              <a:rPr lang="en-US" dirty="0"/>
              <a:t>Other Magnetic Effects</a:t>
            </a:r>
          </a:p>
        </p:txBody>
      </p:sp>
      <p:sp>
        <p:nvSpPr>
          <p:cNvPr id="3" name="Content Placeholder 2">
            <a:extLst>
              <a:ext uri="{FF2B5EF4-FFF2-40B4-BE49-F238E27FC236}">
                <a16:creationId xmlns:a16="http://schemas.microsoft.com/office/drawing/2014/main" id="{CFBD63EC-7963-1E43-B8DE-E1814CCFC622}"/>
              </a:ext>
            </a:extLst>
          </p:cNvPr>
          <p:cNvSpPr>
            <a:spLocks noGrp="1"/>
          </p:cNvSpPr>
          <p:nvPr>
            <p:ph idx="1"/>
          </p:nvPr>
        </p:nvSpPr>
        <p:spPr/>
        <p:txBody>
          <a:bodyPr/>
          <a:lstStyle/>
          <a:p>
            <a:pPr marL="0" indent="0">
              <a:buNone/>
            </a:pPr>
            <a:r>
              <a:rPr lang="en-US" dirty="0" err="1"/>
              <a:t>Photospheric</a:t>
            </a:r>
            <a:r>
              <a:rPr lang="en-US" dirty="0"/>
              <a:t> observations (H</a:t>
            </a:r>
            <a:r>
              <a:rPr lang="en-US" dirty="0">
                <a:latin typeface="Symbol" pitchFamily="2" charset="2"/>
              </a:rPr>
              <a:t>a</a:t>
            </a:r>
            <a:r>
              <a:rPr lang="en-US" dirty="0"/>
              <a:t>) show </a:t>
            </a:r>
          </a:p>
          <a:p>
            <a:r>
              <a:rPr lang="en-US" dirty="0" err="1"/>
              <a:t>Plages</a:t>
            </a:r>
            <a:endParaRPr lang="en-US" dirty="0"/>
          </a:p>
          <a:p>
            <a:pPr lvl="1"/>
            <a:r>
              <a:rPr lang="en-US" dirty="0" err="1"/>
              <a:t>photospheric</a:t>
            </a:r>
            <a:r>
              <a:rPr lang="en-US" dirty="0"/>
              <a:t> faculae </a:t>
            </a:r>
          </a:p>
          <a:p>
            <a:r>
              <a:rPr lang="en-US" dirty="0"/>
              <a:t>Filaments</a:t>
            </a:r>
          </a:p>
          <a:p>
            <a:pPr lvl="1"/>
            <a:r>
              <a:rPr lang="en-US" dirty="0"/>
              <a:t>narrow, sinuous, dark lines</a:t>
            </a:r>
          </a:p>
          <a:p>
            <a:r>
              <a:rPr lang="en-US" dirty="0"/>
              <a:t>Prominences</a:t>
            </a:r>
          </a:p>
          <a:p>
            <a:pPr lvl="1"/>
            <a:r>
              <a:rPr lang="en-US" dirty="0"/>
              <a:t>at the rim</a:t>
            </a:r>
          </a:p>
        </p:txBody>
      </p:sp>
    </p:spTree>
    <p:extLst>
      <p:ext uri="{BB962C8B-B14F-4D97-AF65-F5344CB8AC3E}">
        <p14:creationId xmlns:p14="http://schemas.microsoft.com/office/powerpoint/2010/main" val="23302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7755-606F-944F-A042-206BCD8E8854}"/>
              </a:ext>
            </a:extLst>
          </p:cNvPr>
          <p:cNvSpPr>
            <a:spLocks noGrp="1"/>
          </p:cNvSpPr>
          <p:nvPr>
            <p:ph type="title"/>
          </p:nvPr>
        </p:nvSpPr>
        <p:spPr/>
        <p:txBody>
          <a:bodyPr/>
          <a:lstStyle/>
          <a:p>
            <a:r>
              <a:rPr lang="en-US" dirty="0"/>
              <a:t>Filament collapse</a:t>
            </a:r>
          </a:p>
        </p:txBody>
      </p:sp>
      <p:pic>
        <p:nvPicPr>
          <p:cNvPr id="3" name="Picture 2">
            <a:extLst>
              <a:ext uri="{FF2B5EF4-FFF2-40B4-BE49-F238E27FC236}">
                <a16:creationId xmlns:a16="http://schemas.microsoft.com/office/drawing/2014/main" id="{37D2F21C-A7AB-8E4C-97DF-F724B5070FD0}"/>
              </a:ext>
            </a:extLst>
          </p:cNvPr>
          <p:cNvPicPr>
            <a:picLocks noChangeAspect="1"/>
          </p:cNvPicPr>
          <p:nvPr/>
        </p:nvPicPr>
        <p:blipFill>
          <a:blip r:embed="rId2"/>
          <a:stretch>
            <a:fillRect/>
          </a:stretch>
        </p:blipFill>
        <p:spPr>
          <a:xfrm>
            <a:off x="4607668" y="1788809"/>
            <a:ext cx="4064000" cy="4064000"/>
          </a:xfrm>
          <a:prstGeom prst="rect">
            <a:avLst/>
          </a:prstGeom>
        </p:spPr>
      </p:pic>
      <p:pic>
        <p:nvPicPr>
          <p:cNvPr id="5" name="Picture 4">
            <a:extLst>
              <a:ext uri="{FF2B5EF4-FFF2-40B4-BE49-F238E27FC236}">
                <a16:creationId xmlns:a16="http://schemas.microsoft.com/office/drawing/2014/main" id="{EBABB602-3A3A-1144-8BAF-3C2A529B3822}"/>
              </a:ext>
            </a:extLst>
          </p:cNvPr>
          <p:cNvPicPr>
            <a:picLocks noChangeAspect="1"/>
          </p:cNvPicPr>
          <p:nvPr/>
        </p:nvPicPr>
        <p:blipFill>
          <a:blip r:embed="rId3"/>
          <a:stretch>
            <a:fillRect/>
          </a:stretch>
        </p:blipFill>
        <p:spPr>
          <a:xfrm>
            <a:off x="432881" y="1788809"/>
            <a:ext cx="4064000" cy="4064000"/>
          </a:xfrm>
          <a:prstGeom prst="rect">
            <a:avLst/>
          </a:prstGeom>
        </p:spPr>
      </p:pic>
      <p:sp>
        <p:nvSpPr>
          <p:cNvPr id="6" name="TextBox 5">
            <a:extLst>
              <a:ext uri="{FF2B5EF4-FFF2-40B4-BE49-F238E27FC236}">
                <a16:creationId xmlns:a16="http://schemas.microsoft.com/office/drawing/2014/main" id="{C6FF6283-3C3C-8146-A423-2350B1E74F8B}"/>
              </a:ext>
            </a:extLst>
          </p:cNvPr>
          <p:cNvSpPr txBox="1"/>
          <p:nvPr/>
        </p:nvSpPr>
        <p:spPr>
          <a:xfrm>
            <a:off x="3581400" y="6248400"/>
            <a:ext cx="2569934" cy="369332"/>
          </a:xfrm>
          <a:prstGeom prst="rect">
            <a:avLst/>
          </a:prstGeom>
          <a:noFill/>
        </p:spPr>
        <p:txBody>
          <a:bodyPr wrap="none" rtlCol="0">
            <a:spAutoFit/>
          </a:bodyPr>
          <a:lstStyle/>
          <a:p>
            <a:r>
              <a:rPr lang="en-US" dirty="0">
                <a:hlinkClick r:id="rId4"/>
              </a:rPr>
              <a:t>Image</a:t>
            </a:r>
            <a:r>
              <a:rPr lang="en-US" dirty="0"/>
              <a:t>: NOAA/SEC, H</a:t>
            </a:r>
            <a:r>
              <a:rPr lang="en-US" dirty="0">
                <a:latin typeface="Symbol" pitchFamily="2" charset="2"/>
              </a:rPr>
              <a:t>a</a:t>
            </a:r>
          </a:p>
        </p:txBody>
      </p:sp>
    </p:spTree>
    <p:extLst>
      <p:ext uri="{BB962C8B-B14F-4D97-AF65-F5344CB8AC3E}">
        <p14:creationId xmlns:p14="http://schemas.microsoft.com/office/powerpoint/2010/main" val="425369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471-8DF5-9247-BDED-DA6904A20003}"/>
              </a:ext>
            </a:extLst>
          </p:cNvPr>
          <p:cNvSpPr>
            <a:spLocks noGrp="1"/>
          </p:cNvSpPr>
          <p:nvPr>
            <p:ph type="title"/>
          </p:nvPr>
        </p:nvSpPr>
        <p:spPr/>
        <p:txBody>
          <a:bodyPr/>
          <a:lstStyle/>
          <a:p>
            <a:r>
              <a:rPr lang="en-US" dirty="0"/>
              <a:t>Prominence</a:t>
            </a:r>
          </a:p>
        </p:txBody>
      </p:sp>
      <p:pic>
        <p:nvPicPr>
          <p:cNvPr id="3" name="Picture 2">
            <a:extLst>
              <a:ext uri="{FF2B5EF4-FFF2-40B4-BE49-F238E27FC236}">
                <a16:creationId xmlns:a16="http://schemas.microsoft.com/office/drawing/2014/main" id="{BA291483-D55F-B841-A160-7AC3E5DEADE9}"/>
              </a:ext>
            </a:extLst>
          </p:cNvPr>
          <p:cNvPicPr>
            <a:picLocks noChangeAspect="1"/>
          </p:cNvPicPr>
          <p:nvPr/>
        </p:nvPicPr>
        <p:blipFill>
          <a:blip r:embed="rId2"/>
          <a:stretch>
            <a:fillRect/>
          </a:stretch>
        </p:blipFill>
        <p:spPr>
          <a:xfrm>
            <a:off x="1028700" y="1187315"/>
            <a:ext cx="7086600" cy="5664200"/>
          </a:xfrm>
          <a:prstGeom prst="rect">
            <a:avLst/>
          </a:prstGeom>
          <a:ln w="28575">
            <a:solidFill>
              <a:schemeClr val="tx2"/>
            </a:solidFill>
          </a:ln>
        </p:spPr>
      </p:pic>
      <p:sp>
        <p:nvSpPr>
          <p:cNvPr id="4" name="TextBox 3">
            <a:extLst>
              <a:ext uri="{FF2B5EF4-FFF2-40B4-BE49-F238E27FC236}">
                <a16:creationId xmlns:a16="http://schemas.microsoft.com/office/drawing/2014/main" id="{8E0BCF0B-F6D1-5F4C-B68C-D694E6F6E7B2}"/>
              </a:ext>
            </a:extLst>
          </p:cNvPr>
          <p:cNvSpPr txBox="1"/>
          <p:nvPr/>
        </p:nvSpPr>
        <p:spPr>
          <a:xfrm>
            <a:off x="1600200" y="6400800"/>
            <a:ext cx="5208670" cy="400110"/>
          </a:xfrm>
          <a:prstGeom prst="rect">
            <a:avLst/>
          </a:prstGeom>
          <a:noFill/>
        </p:spPr>
        <p:txBody>
          <a:bodyPr wrap="none" rtlCol="0">
            <a:spAutoFit/>
          </a:bodyPr>
          <a:lstStyle/>
          <a:p>
            <a:r>
              <a:rPr lang="en-US" sz="2000" dirty="0">
                <a:solidFill>
                  <a:schemeClr val="accent4"/>
                </a:solidFill>
                <a:hlinkClick r:id="rId3">
                  <a:extLst>
                    <a:ext uri="{A12FA001-AC4F-418D-AE19-62706E023703}">
                      <ahyp:hlinkClr xmlns:ahyp="http://schemas.microsoft.com/office/drawing/2018/hyperlinkcolor" val="tx"/>
                    </a:ext>
                  </a:extLst>
                </a:hlinkClick>
              </a:rPr>
              <a:t>Image</a:t>
            </a:r>
            <a:r>
              <a:rPr lang="en-US" sz="2000" dirty="0">
                <a:solidFill>
                  <a:schemeClr val="accent4"/>
                </a:solidFill>
              </a:rPr>
              <a:t>: SOHO/EIT Consortium, ESA, NASA</a:t>
            </a:r>
          </a:p>
        </p:txBody>
      </p:sp>
    </p:spTree>
    <p:extLst>
      <p:ext uri="{BB962C8B-B14F-4D97-AF65-F5344CB8AC3E}">
        <p14:creationId xmlns:p14="http://schemas.microsoft.com/office/powerpoint/2010/main" val="238110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4EFD-5CC6-FB43-BB14-90584C07CA0C}"/>
              </a:ext>
            </a:extLst>
          </p:cNvPr>
          <p:cNvSpPr>
            <a:spLocks noGrp="1"/>
          </p:cNvSpPr>
          <p:nvPr>
            <p:ph type="title"/>
          </p:nvPr>
        </p:nvSpPr>
        <p:spPr/>
        <p:txBody>
          <a:bodyPr/>
          <a:lstStyle/>
          <a:p>
            <a:r>
              <a:rPr lang="en-US" dirty="0"/>
              <a:t>Solar Flares</a:t>
            </a:r>
          </a:p>
        </p:txBody>
      </p:sp>
      <p:sp>
        <p:nvSpPr>
          <p:cNvPr id="3" name="Content Placeholder 2">
            <a:extLst>
              <a:ext uri="{FF2B5EF4-FFF2-40B4-BE49-F238E27FC236}">
                <a16:creationId xmlns:a16="http://schemas.microsoft.com/office/drawing/2014/main" id="{AC06524F-F618-3D44-82F5-679C25EACA47}"/>
              </a:ext>
            </a:extLst>
          </p:cNvPr>
          <p:cNvSpPr>
            <a:spLocks noGrp="1"/>
          </p:cNvSpPr>
          <p:nvPr>
            <p:ph idx="1"/>
          </p:nvPr>
        </p:nvSpPr>
        <p:spPr/>
        <p:txBody>
          <a:bodyPr/>
          <a:lstStyle/>
          <a:p>
            <a:r>
              <a:rPr lang="en-US" dirty="0"/>
              <a:t>Ejection from interacting sunspots</a:t>
            </a:r>
          </a:p>
        </p:txBody>
      </p:sp>
      <p:pic>
        <p:nvPicPr>
          <p:cNvPr id="4" name="Picture 3">
            <a:extLst>
              <a:ext uri="{FF2B5EF4-FFF2-40B4-BE49-F238E27FC236}">
                <a16:creationId xmlns:a16="http://schemas.microsoft.com/office/drawing/2014/main" id="{F213E8F2-ED55-1940-8ECC-68456C336977}"/>
              </a:ext>
            </a:extLst>
          </p:cNvPr>
          <p:cNvPicPr>
            <a:picLocks noChangeAspect="1"/>
          </p:cNvPicPr>
          <p:nvPr/>
        </p:nvPicPr>
        <p:blipFill>
          <a:blip r:embed="rId2"/>
          <a:stretch>
            <a:fillRect/>
          </a:stretch>
        </p:blipFill>
        <p:spPr>
          <a:xfrm>
            <a:off x="1892300" y="2304214"/>
            <a:ext cx="5359400" cy="4000500"/>
          </a:xfrm>
          <a:prstGeom prst="rect">
            <a:avLst/>
          </a:prstGeom>
          <a:ln w="28575">
            <a:solidFill>
              <a:schemeClr val="tx2"/>
            </a:solidFill>
          </a:ln>
        </p:spPr>
      </p:pic>
      <p:sp>
        <p:nvSpPr>
          <p:cNvPr id="5" name="TextBox 4">
            <a:extLst>
              <a:ext uri="{FF2B5EF4-FFF2-40B4-BE49-F238E27FC236}">
                <a16:creationId xmlns:a16="http://schemas.microsoft.com/office/drawing/2014/main" id="{A8A8C191-1E43-C844-B22A-89DEBA0D69BD}"/>
              </a:ext>
            </a:extLst>
          </p:cNvPr>
          <p:cNvSpPr txBox="1"/>
          <p:nvPr/>
        </p:nvSpPr>
        <p:spPr>
          <a:xfrm>
            <a:off x="1892300" y="6304714"/>
            <a:ext cx="5567165" cy="461665"/>
          </a:xfrm>
          <a:prstGeom prst="rect">
            <a:avLst/>
          </a:prstGeom>
          <a:noFill/>
        </p:spPr>
        <p:txBody>
          <a:bodyPr wrap="none" rtlCol="0">
            <a:spAutoFit/>
          </a:bodyPr>
          <a:lstStyle/>
          <a:p>
            <a:r>
              <a:rPr lang="en-US" sz="2400" dirty="0"/>
              <a:t>Image: JAXA/NASA; </a:t>
            </a:r>
            <a:r>
              <a:rPr lang="en-US" sz="2400" dirty="0" err="1"/>
              <a:t>Comins</a:t>
            </a:r>
            <a:r>
              <a:rPr lang="en-US" sz="2400" dirty="0"/>
              <a:t> Fig. 11-18</a:t>
            </a:r>
          </a:p>
        </p:txBody>
      </p:sp>
    </p:spTree>
    <p:extLst>
      <p:ext uri="{BB962C8B-B14F-4D97-AF65-F5344CB8AC3E}">
        <p14:creationId xmlns:p14="http://schemas.microsoft.com/office/powerpoint/2010/main" val="3069810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D61-CD40-0A4A-92B4-26A7CB7F1A0D}"/>
              </a:ext>
            </a:extLst>
          </p:cNvPr>
          <p:cNvSpPr>
            <a:spLocks noGrp="1"/>
          </p:cNvSpPr>
          <p:nvPr>
            <p:ph type="title"/>
          </p:nvPr>
        </p:nvSpPr>
        <p:spPr/>
        <p:txBody>
          <a:bodyPr/>
          <a:lstStyle/>
          <a:p>
            <a:r>
              <a:rPr lang="en-US" dirty="0"/>
              <a:t>Coronal Mass Ejections (CME)</a:t>
            </a:r>
          </a:p>
        </p:txBody>
      </p:sp>
      <p:pic>
        <p:nvPicPr>
          <p:cNvPr id="3" name="Picture 2">
            <a:extLst>
              <a:ext uri="{FF2B5EF4-FFF2-40B4-BE49-F238E27FC236}">
                <a16:creationId xmlns:a16="http://schemas.microsoft.com/office/drawing/2014/main" id="{95D058F7-BFEC-7D45-AEC7-CAD41F52478D}"/>
              </a:ext>
            </a:extLst>
          </p:cNvPr>
          <p:cNvPicPr>
            <a:picLocks noChangeAspect="1"/>
          </p:cNvPicPr>
          <p:nvPr/>
        </p:nvPicPr>
        <p:blipFill>
          <a:blip r:embed="rId2"/>
          <a:stretch>
            <a:fillRect/>
          </a:stretch>
        </p:blipFill>
        <p:spPr>
          <a:xfrm>
            <a:off x="444500" y="1447800"/>
            <a:ext cx="8255000" cy="4648200"/>
          </a:xfrm>
          <a:prstGeom prst="rect">
            <a:avLst/>
          </a:prstGeom>
          <a:ln w="28575">
            <a:solidFill>
              <a:schemeClr val="tx2"/>
            </a:solidFill>
          </a:ln>
        </p:spPr>
      </p:pic>
      <p:sp>
        <p:nvSpPr>
          <p:cNvPr id="4" name="TextBox 3">
            <a:extLst>
              <a:ext uri="{FF2B5EF4-FFF2-40B4-BE49-F238E27FC236}">
                <a16:creationId xmlns:a16="http://schemas.microsoft.com/office/drawing/2014/main" id="{A340A425-B8B7-064D-A8BD-E118A44DB9C4}"/>
              </a:ext>
            </a:extLst>
          </p:cNvPr>
          <p:cNvSpPr txBox="1"/>
          <p:nvPr/>
        </p:nvSpPr>
        <p:spPr>
          <a:xfrm>
            <a:off x="1066800" y="6172200"/>
            <a:ext cx="3740126" cy="461665"/>
          </a:xfrm>
          <a:prstGeom prst="rect">
            <a:avLst/>
          </a:prstGeom>
          <a:noFill/>
        </p:spPr>
        <p:txBody>
          <a:bodyPr wrap="none" rtlCol="0">
            <a:spAutoFit/>
          </a:bodyPr>
          <a:lstStyle/>
          <a:p>
            <a:r>
              <a:rPr lang="en-US" sz="2400" dirty="0">
                <a:hlinkClick r:id="rId3"/>
              </a:rPr>
              <a:t>Image</a:t>
            </a:r>
            <a:r>
              <a:rPr lang="en-US" sz="2400" dirty="0"/>
              <a:t>: ESA/NASA/SOHO</a:t>
            </a:r>
          </a:p>
        </p:txBody>
      </p:sp>
    </p:spTree>
    <p:extLst>
      <p:ext uri="{BB962C8B-B14F-4D97-AF65-F5344CB8AC3E}">
        <p14:creationId xmlns:p14="http://schemas.microsoft.com/office/powerpoint/2010/main" val="3893379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28D3-9947-ED43-9CF0-66F5B251D192}"/>
              </a:ext>
            </a:extLst>
          </p:cNvPr>
          <p:cNvSpPr>
            <a:spLocks noGrp="1"/>
          </p:cNvSpPr>
          <p:nvPr>
            <p:ph type="title"/>
          </p:nvPr>
        </p:nvSpPr>
        <p:spPr/>
        <p:txBody>
          <a:bodyPr/>
          <a:lstStyle/>
          <a:p>
            <a:r>
              <a:rPr lang="en-US" dirty="0"/>
              <a:t>Coronal Mass Ejections</a:t>
            </a:r>
          </a:p>
        </p:txBody>
      </p:sp>
      <p:sp>
        <p:nvSpPr>
          <p:cNvPr id="3" name="Content Placeholder 2">
            <a:extLst>
              <a:ext uri="{FF2B5EF4-FFF2-40B4-BE49-F238E27FC236}">
                <a16:creationId xmlns:a16="http://schemas.microsoft.com/office/drawing/2014/main" id="{0C115002-E591-C242-86A8-E60FC7157862}"/>
              </a:ext>
            </a:extLst>
          </p:cNvPr>
          <p:cNvSpPr>
            <a:spLocks noGrp="1"/>
          </p:cNvSpPr>
          <p:nvPr>
            <p:ph idx="1"/>
          </p:nvPr>
        </p:nvSpPr>
        <p:spPr/>
        <p:txBody>
          <a:bodyPr/>
          <a:lstStyle/>
          <a:p>
            <a:r>
              <a:rPr lang="en-US" dirty="0"/>
              <a:t>From corona</a:t>
            </a:r>
          </a:p>
          <a:p>
            <a:r>
              <a:rPr lang="en-US" dirty="0"/>
              <a:t>Attributed to magnetic field line recombination</a:t>
            </a:r>
          </a:p>
          <a:p>
            <a:r>
              <a:rPr lang="en-US" dirty="0"/>
              <a:t>Can damage satellites, </a:t>
            </a:r>
            <a:r>
              <a:rPr lang="en-US"/>
              <a:t>injure astronauts</a:t>
            </a:r>
            <a:endParaRPr lang="en-US" dirty="0"/>
          </a:p>
        </p:txBody>
      </p:sp>
    </p:spTree>
    <p:extLst>
      <p:ext uri="{BB962C8B-B14F-4D97-AF65-F5344CB8AC3E}">
        <p14:creationId xmlns:p14="http://schemas.microsoft.com/office/powerpoint/2010/main" val="31218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CAFC-1901-7848-B932-11508E99B955}"/>
              </a:ext>
            </a:extLst>
          </p:cNvPr>
          <p:cNvSpPr>
            <a:spLocks noGrp="1"/>
          </p:cNvSpPr>
          <p:nvPr>
            <p:ph type="title"/>
          </p:nvPr>
        </p:nvSpPr>
        <p:spPr/>
        <p:txBody>
          <a:bodyPr/>
          <a:lstStyle/>
          <a:p>
            <a:r>
              <a:rPr lang="en-US" dirty="0"/>
              <a:t>Sun’s Rotation</a:t>
            </a:r>
          </a:p>
        </p:txBody>
      </p:sp>
      <p:sp>
        <p:nvSpPr>
          <p:cNvPr id="3" name="Content Placeholder 2">
            <a:extLst>
              <a:ext uri="{FF2B5EF4-FFF2-40B4-BE49-F238E27FC236}">
                <a16:creationId xmlns:a16="http://schemas.microsoft.com/office/drawing/2014/main" id="{068A8AE7-B503-AE4B-A4C1-362D45631599}"/>
              </a:ext>
            </a:extLst>
          </p:cNvPr>
          <p:cNvSpPr>
            <a:spLocks noGrp="1"/>
          </p:cNvSpPr>
          <p:nvPr>
            <p:ph idx="1"/>
          </p:nvPr>
        </p:nvSpPr>
        <p:spPr/>
        <p:txBody>
          <a:bodyPr/>
          <a:lstStyle/>
          <a:p>
            <a:r>
              <a:rPr lang="en-US" dirty="0"/>
              <a:t>Rotational period </a:t>
            </a:r>
          </a:p>
          <a:p>
            <a:pPr lvl="1"/>
            <a:r>
              <a:rPr lang="en-US" dirty="0"/>
              <a:t>25 days at equator </a:t>
            </a:r>
          </a:p>
          <a:p>
            <a:pPr lvl="1"/>
            <a:r>
              <a:rPr lang="en-US" dirty="0"/>
              <a:t>34 days at poles</a:t>
            </a:r>
          </a:p>
          <a:p>
            <a:r>
              <a:rPr lang="en-US" dirty="0"/>
              <a:t>Rotation rate </a:t>
            </a:r>
            <a:br>
              <a:rPr lang="en-US" dirty="0"/>
            </a:br>
            <a:r>
              <a:rPr lang="en-US" dirty="0"/>
              <a:t>= </a:t>
            </a:r>
            <a:r>
              <a:rPr lang="en-US" sz="2400" dirty="0">
                <a:solidFill>
                  <a:schemeClr val="accent2"/>
                </a:solidFill>
              </a:rPr>
              <a:t>(14.37 – 2.33 sin</a:t>
            </a:r>
            <a:r>
              <a:rPr lang="en-US" sz="2400" baseline="30000" dirty="0">
                <a:solidFill>
                  <a:schemeClr val="accent2"/>
                </a:solidFill>
              </a:rPr>
              <a:t>2</a:t>
            </a:r>
            <a:r>
              <a:rPr lang="en-US" sz="2400" dirty="0">
                <a:solidFill>
                  <a:schemeClr val="accent2"/>
                </a:solidFill>
              </a:rPr>
              <a:t> </a:t>
            </a:r>
            <a:r>
              <a:rPr lang="en-US" sz="2400" i="1" dirty="0">
                <a:solidFill>
                  <a:schemeClr val="accent2"/>
                </a:solidFill>
              </a:rPr>
              <a:t>L</a:t>
            </a:r>
            <a:r>
              <a:rPr lang="en-US" sz="2400" dirty="0">
                <a:solidFill>
                  <a:schemeClr val="accent2"/>
                </a:solidFill>
              </a:rPr>
              <a:t> – 1.56 sin</a:t>
            </a:r>
            <a:r>
              <a:rPr lang="en-US" sz="2400" baseline="30000" dirty="0">
                <a:solidFill>
                  <a:schemeClr val="accent2"/>
                </a:solidFill>
              </a:rPr>
              <a:t>4</a:t>
            </a:r>
            <a:r>
              <a:rPr lang="en-US" sz="2400" dirty="0">
                <a:solidFill>
                  <a:schemeClr val="accent2"/>
                </a:solidFill>
              </a:rPr>
              <a:t> </a:t>
            </a:r>
            <a:r>
              <a:rPr lang="en-US" sz="2400" i="1" dirty="0">
                <a:solidFill>
                  <a:schemeClr val="accent2"/>
                </a:solidFill>
              </a:rPr>
              <a:t>L</a:t>
            </a:r>
            <a:r>
              <a:rPr lang="en-US" sz="2400" dirty="0">
                <a:solidFill>
                  <a:schemeClr val="accent2"/>
                </a:solidFill>
              </a:rPr>
              <a:t>)</a:t>
            </a:r>
            <a:r>
              <a:rPr lang="en-US" dirty="0"/>
              <a:t> </a:t>
            </a:r>
            <a:r>
              <a:rPr lang="en-US" sz="2400" dirty="0" err="1"/>
              <a:t>deg</a:t>
            </a:r>
            <a:r>
              <a:rPr lang="en-US" sz="2400" dirty="0"/>
              <a:t>/day</a:t>
            </a:r>
          </a:p>
        </p:txBody>
      </p:sp>
    </p:spTree>
    <p:extLst>
      <p:ext uri="{BB962C8B-B14F-4D97-AF65-F5344CB8AC3E}">
        <p14:creationId xmlns:p14="http://schemas.microsoft.com/office/powerpoint/2010/main" val="4890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3152-E6F4-FE47-87ED-AE059E35F0D1}"/>
              </a:ext>
            </a:extLst>
          </p:cNvPr>
          <p:cNvSpPr>
            <a:spLocks noGrp="1"/>
          </p:cNvSpPr>
          <p:nvPr>
            <p:ph type="title"/>
          </p:nvPr>
        </p:nvSpPr>
        <p:spPr/>
        <p:txBody>
          <a:bodyPr/>
          <a:lstStyle/>
          <a:p>
            <a:r>
              <a:rPr lang="en-US" dirty="0"/>
              <a:t>Photosphere</a:t>
            </a:r>
          </a:p>
        </p:txBody>
      </p:sp>
      <p:sp>
        <p:nvSpPr>
          <p:cNvPr id="3" name="Content Placeholder 2">
            <a:extLst>
              <a:ext uri="{FF2B5EF4-FFF2-40B4-BE49-F238E27FC236}">
                <a16:creationId xmlns:a16="http://schemas.microsoft.com/office/drawing/2014/main" id="{C3FC72AA-49C2-424E-A51A-E37F82436C39}"/>
              </a:ext>
            </a:extLst>
          </p:cNvPr>
          <p:cNvSpPr>
            <a:spLocks noGrp="1"/>
          </p:cNvSpPr>
          <p:nvPr>
            <p:ph idx="1"/>
          </p:nvPr>
        </p:nvSpPr>
        <p:spPr/>
        <p:txBody>
          <a:bodyPr/>
          <a:lstStyle/>
          <a:p>
            <a:r>
              <a:rPr lang="en-US" dirty="0"/>
              <a:t>The surface we see</a:t>
            </a:r>
          </a:p>
          <a:p>
            <a:r>
              <a:rPr lang="en-US" dirty="0"/>
              <a:t>Pressure 125 </a:t>
            </a:r>
            <a:r>
              <a:rPr lang="en-US" dirty="0" err="1"/>
              <a:t>mb</a:t>
            </a:r>
            <a:r>
              <a:rPr lang="en-US" dirty="0"/>
              <a:t>–0.868 </a:t>
            </a:r>
            <a:r>
              <a:rPr lang="en-US" dirty="0" err="1"/>
              <a:t>mb</a:t>
            </a:r>
            <a:endParaRPr lang="en-US" dirty="0"/>
          </a:p>
          <a:p>
            <a:r>
              <a:rPr lang="en-US" dirty="0"/>
              <a:t>Temperature 6600 K (base)–4400 K (top)</a:t>
            </a:r>
          </a:p>
          <a:p>
            <a:r>
              <a:rPr lang="en-US" dirty="0"/>
              <a:t>Thickness 500 km</a:t>
            </a:r>
          </a:p>
        </p:txBody>
      </p:sp>
    </p:spTree>
    <p:extLst>
      <p:ext uri="{BB962C8B-B14F-4D97-AF65-F5344CB8AC3E}">
        <p14:creationId xmlns:p14="http://schemas.microsoft.com/office/powerpoint/2010/main" val="346868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7932-52F5-1648-AA11-0419EDB5D0F3}"/>
              </a:ext>
            </a:extLst>
          </p:cNvPr>
          <p:cNvSpPr>
            <a:spLocks noGrp="1"/>
          </p:cNvSpPr>
          <p:nvPr>
            <p:ph type="title"/>
          </p:nvPr>
        </p:nvSpPr>
        <p:spPr/>
        <p:txBody>
          <a:bodyPr/>
          <a:lstStyle/>
          <a:p>
            <a:r>
              <a:rPr lang="en-US" dirty="0"/>
              <a:t>Coarse Features</a:t>
            </a:r>
          </a:p>
        </p:txBody>
      </p:sp>
      <p:sp>
        <p:nvSpPr>
          <p:cNvPr id="3" name="Content Placeholder 2">
            <a:extLst>
              <a:ext uri="{FF2B5EF4-FFF2-40B4-BE49-F238E27FC236}">
                <a16:creationId xmlns:a16="http://schemas.microsoft.com/office/drawing/2014/main" id="{213246C6-F6AF-8F4E-9095-35638C5BBCF1}"/>
              </a:ext>
            </a:extLst>
          </p:cNvPr>
          <p:cNvSpPr>
            <a:spLocks noGrp="1"/>
          </p:cNvSpPr>
          <p:nvPr>
            <p:ph idx="1"/>
          </p:nvPr>
        </p:nvSpPr>
        <p:spPr/>
        <p:txBody>
          <a:bodyPr/>
          <a:lstStyle/>
          <a:p>
            <a:r>
              <a:rPr lang="en-US" dirty="0"/>
              <a:t>Limb darkening</a:t>
            </a:r>
          </a:p>
          <a:p>
            <a:r>
              <a:rPr lang="en-US" dirty="0"/>
              <a:t>Sunspots (variable)</a:t>
            </a:r>
          </a:p>
        </p:txBody>
      </p:sp>
      <p:pic>
        <p:nvPicPr>
          <p:cNvPr id="4" name="Picture 3">
            <a:extLst>
              <a:ext uri="{FF2B5EF4-FFF2-40B4-BE49-F238E27FC236}">
                <a16:creationId xmlns:a16="http://schemas.microsoft.com/office/drawing/2014/main" id="{15189A13-7300-1B4C-AA21-F9CFC8D855B3}"/>
              </a:ext>
            </a:extLst>
          </p:cNvPr>
          <p:cNvPicPr>
            <a:picLocks noChangeAspect="1"/>
          </p:cNvPicPr>
          <p:nvPr/>
        </p:nvPicPr>
        <p:blipFill>
          <a:blip r:embed="rId2"/>
          <a:stretch>
            <a:fillRect/>
          </a:stretch>
        </p:blipFill>
        <p:spPr>
          <a:xfrm>
            <a:off x="2514600" y="3048000"/>
            <a:ext cx="6320412" cy="3557675"/>
          </a:xfrm>
          <a:prstGeom prst="rect">
            <a:avLst/>
          </a:prstGeom>
        </p:spPr>
      </p:pic>
    </p:spTree>
    <p:extLst>
      <p:ext uri="{BB962C8B-B14F-4D97-AF65-F5344CB8AC3E}">
        <p14:creationId xmlns:p14="http://schemas.microsoft.com/office/powerpoint/2010/main" val="62405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CCB1-21EA-7548-A87B-48DE6969266F}"/>
              </a:ext>
            </a:extLst>
          </p:cNvPr>
          <p:cNvSpPr>
            <a:spLocks noGrp="1"/>
          </p:cNvSpPr>
          <p:nvPr>
            <p:ph type="title"/>
          </p:nvPr>
        </p:nvSpPr>
        <p:spPr/>
        <p:txBody>
          <a:bodyPr/>
          <a:lstStyle/>
          <a:p>
            <a:r>
              <a:rPr lang="en-US" dirty="0"/>
              <a:t>Fine Surface Features</a:t>
            </a:r>
          </a:p>
        </p:txBody>
      </p:sp>
      <p:sp>
        <p:nvSpPr>
          <p:cNvPr id="3" name="Content Placeholder 2">
            <a:extLst>
              <a:ext uri="{FF2B5EF4-FFF2-40B4-BE49-F238E27FC236}">
                <a16:creationId xmlns:a16="http://schemas.microsoft.com/office/drawing/2014/main" id="{96E4A2A5-987C-BC4A-9843-9D941B6FB9F7}"/>
              </a:ext>
            </a:extLst>
          </p:cNvPr>
          <p:cNvSpPr>
            <a:spLocks noGrp="1"/>
          </p:cNvSpPr>
          <p:nvPr>
            <p:ph idx="1"/>
          </p:nvPr>
        </p:nvSpPr>
        <p:spPr/>
        <p:txBody>
          <a:bodyPr/>
          <a:lstStyle/>
          <a:p>
            <a:pPr marL="0" indent="0">
              <a:buNone/>
            </a:pPr>
            <a:r>
              <a:rPr lang="en-US" dirty="0">
                <a:solidFill>
                  <a:schemeClr val="accent2"/>
                </a:solidFill>
              </a:rPr>
              <a:t>Granules</a:t>
            </a:r>
          </a:p>
          <a:p>
            <a:r>
              <a:rPr lang="en-US" dirty="0"/>
              <a:t>Bright centers, darker edges</a:t>
            </a:r>
          </a:p>
          <a:p>
            <a:r>
              <a:rPr lang="en-US" dirty="0"/>
              <a:t>~1000 km diameter</a:t>
            </a:r>
          </a:p>
          <a:p>
            <a:r>
              <a:rPr lang="en-US" dirty="0"/>
              <a:t>Rising core, sinking edges</a:t>
            </a:r>
          </a:p>
          <a:p>
            <a:r>
              <a:rPr lang="en-US" dirty="0"/>
              <a:t>Lifetime ~20 min</a:t>
            </a:r>
          </a:p>
          <a:p>
            <a:r>
              <a:rPr lang="en-US" dirty="0"/>
              <a:t>Interpreted as convection cells</a:t>
            </a:r>
          </a:p>
        </p:txBody>
      </p:sp>
    </p:spTree>
    <p:extLst>
      <p:ext uri="{BB962C8B-B14F-4D97-AF65-F5344CB8AC3E}">
        <p14:creationId xmlns:p14="http://schemas.microsoft.com/office/powerpoint/2010/main" val="316275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3A2E-F42B-854E-9DD4-DAC3B92488E6}"/>
              </a:ext>
            </a:extLst>
          </p:cNvPr>
          <p:cNvSpPr>
            <a:spLocks noGrp="1"/>
          </p:cNvSpPr>
          <p:nvPr>
            <p:ph type="title"/>
          </p:nvPr>
        </p:nvSpPr>
        <p:spPr>
          <a:xfrm>
            <a:off x="0" y="10886"/>
            <a:ext cx="2903583" cy="1132114"/>
          </a:xfrm>
        </p:spPr>
        <p:txBody>
          <a:bodyPr/>
          <a:lstStyle/>
          <a:p>
            <a:r>
              <a:rPr lang="en-US" dirty="0"/>
              <a:t>Granules</a:t>
            </a:r>
          </a:p>
        </p:txBody>
      </p:sp>
      <p:pic>
        <p:nvPicPr>
          <p:cNvPr id="3" name="Picture 2">
            <a:extLst>
              <a:ext uri="{FF2B5EF4-FFF2-40B4-BE49-F238E27FC236}">
                <a16:creationId xmlns:a16="http://schemas.microsoft.com/office/drawing/2014/main" id="{A8D94078-CF19-8648-B39A-C38EF5B16EC0}"/>
              </a:ext>
            </a:extLst>
          </p:cNvPr>
          <p:cNvPicPr>
            <a:picLocks noChangeAspect="1"/>
          </p:cNvPicPr>
          <p:nvPr/>
        </p:nvPicPr>
        <p:blipFill>
          <a:blip r:embed="rId2"/>
          <a:stretch>
            <a:fillRect/>
          </a:stretch>
        </p:blipFill>
        <p:spPr>
          <a:xfrm>
            <a:off x="2903583" y="10886"/>
            <a:ext cx="6233160" cy="6858000"/>
          </a:xfrm>
          <a:prstGeom prst="rect">
            <a:avLst/>
          </a:prstGeom>
          <a:ln w="28575">
            <a:solidFill>
              <a:schemeClr val="tx2"/>
            </a:solidFill>
          </a:ln>
        </p:spPr>
      </p:pic>
      <p:sp>
        <p:nvSpPr>
          <p:cNvPr id="4" name="TextBox 3">
            <a:extLst>
              <a:ext uri="{FF2B5EF4-FFF2-40B4-BE49-F238E27FC236}">
                <a16:creationId xmlns:a16="http://schemas.microsoft.com/office/drawing/2014/main" id="{DFFD2C66-72B1-9E43-8BC1-347646429966}"/>
              </a:ext>
            </a:extLst>
          </p:cNvPr>
          <p:cNvSpPr txBox="1"/>
          <p:nvPr/>
        </p:nvSpPr>
        <p:spPr>
          <a:xfrm>
            <a:off x="304800" y="4419600"/>
            <a:ext cx="2514600" cy="923330"/>
          </a:xfrm>
          <a:prstGeom prst="rect">
            <a:avLst/>
          </a:prstGeom>
          <a:noFill/>
        </p:spPr>
        <p:txBody>
          <a:bodyPr wrap="square" rtlCol="0">
            <a:spAutoFit/>
          </a:bodyPr>
          <a:lstStyle/>
          <a:p>
            <a:r>
              <a:rPr lang="en-US" dirty="0">
                <a:hlinkClick r:id="rId3"/>
              </a:rPr>
              <a:t>Image</a:t>
            </a:r>
            <a:r>
              <a:rPr lang="en-US" dirty="0"/>
              <a:t>: Swedish Vacuum Solar Telescope</a:t>
            </a:r>
          </a:p>
        </p:txBody>
      </p:sp>
    </p:spTree>
    <p:extLst>
      <p:ext uri="{BB962C8B-B14F-4D97-AF65-F5344CB8AC3E}">
        <p14:creationId xmlns:p14="http://schemas.microsoft.com/office/powerpoint/2010/main" val="186901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3741-EB7A-024D-BC5F-310407412F3E}"/>
              </a:ext>
            </a:extLst>
          </p:cNvPr>
          <p:cNvSpPr>
            <a:spLocks noGrp="1"/>
          </p:cNvSpPr>
          <p:nvPr>
            <p:ph type="title"/>
          </p:nvPr>
        </p:nvSpPr>
        <p:spPr/>
        <p:txBody>
          <a:bodyPr/>
          <a:lstStyle/>
          <a:p>
            <a:r>
              <a:rPr lang="en-US" dirty="0"/>
              <a:t>Granules</a:t>
            </a:r>
          </a:p>
        </p:txBody>
      </p:sp>
      <p:pic>
        <p:nvPicPr>
          <p:cNvPr id="4" name="SVST_granulation.mpg">
            <a:hlinkClick r:id="" action="ppaction://media"/>
            <a:extLst>
              <a:ext uri="{FF2B5EF4-FFF2-40B4-BE49-F238E27FC236}">
                <a16:creationId xmlns:a16="http://schemas.microsoft.com/office/drawing/2014/main" id="{7C9B129B-3C0D-914B-B67D-C76B25E043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1524000"/>
            <a:ext cx="3810000" cy="3810000"/>
          </a:xfrm>
          <a:prstGeom prst="rect">
            <a:avLst/>
          </a:prstGeom>
          <a:ln w="28575">
            <a:solidFill>
              <a:schemeClr val="tx2"/>
            </a:solidFill>
          </a:ln>
        </p:spPr>
      </p:pic>
    </p:spTree>
    <p:extLst>
      <p:ext uri="{BB962C8B-B14F-4D97-AF65-F5344CB8AC3E}">
        <p14:creationId xmlns:p14="http://schemas.microsoft.com/office/powerpoint/2010/main" val="28569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F83D-6F52-F842-8541-936FFC8FCD48}"/>
              </a:ext>
            </a:extLst>
          </p:cNvPr>
          <p:cNvSpPr>
            <a:spLocks noGrp="1"/>
          </p:cNvSpPr>
          <p:nvPr>
            <p:ph type="title"/>
          </p:nvPr>
        </p:nvSpPr>
        <p:spPr/>
        <p:txBody>
          <a:bodyPr/>
          <a:lstStyle/>
          <a:p>
            <a:r>
              <a:rPr lang="en-US" dirty="0"/>
              <a:t>Fine Features</a:t>
            </a:r>
          </a:p>
        </p:txBody>
      </p:sp>
      <p:sp>
        <p:nvSpPr>
          <p:cNvPr id="3" name="Content Placeholder 2">
            <a:extLst>
              <a:ext uri="{FF2B5EF4-FFF2-40B4-BE49-F238E27FC236}">
                <a16:creationId xmlns:a16="http://schemas.microsoft.com/office/drawing/2014/main" id="{AFBEF59B-E633-E34B-9609-8AD02984E8B8}"/>
              </a:ext>
            </a:extLst>
          </p:cNvPr>
          <p:cNvSpPr>
            <a:spLocks noGrp="1"/>
          </p:cNvSpPr>
          <p:nvPr>
            <p:ph idx="1"/>
          </p:nvPr>
        </p:nvSpPr>
        <p:spPr/>
        <p:txBody>
          <a:bodyPr/>
          <a:lstStyle/>
          <a:p>
            <a:r>
              <a:rPr lang="en-US" dirty="0" err="1"/>
              <a:t>Supergranules</a:t>
            </a:r>
            <a:endParaRPr lang="en-US" dirty="0"/>
          </a:p>
          <a:p>
            <a:pPr lvl="1"/>
            <a:r>
              <a:rPr lang="en-US" dirty="0"/>
              <a:t>30×30 granules</a:t>
            </a:r>
          </a:p>
          <a:p>
            <a:pPr lvl="1"/>
            <a:r>
              <a:rPr lang="en-US" dirty="0"/>
              <a:t>3×10</a:t>
            </a:r>
            <a:r>
              <a:rPr lang="en-US" baseline="30000" dirty="0"/>
              <a:t>4</a:t>
            </a:r>
            <a:r>
              <a:rPr lang="en-US" dirty="0"/>
              <a:t> km diameter</a:t>
            </a:r>
          </a:p>
          <a:p>
            <a:pPr lvl="1"/>
            <a:r>
              <a:rPr lang="en-US" dirty="0"/>
              <a:t>lifetime ~5 days</a:t>
            </a:r>
          </a:p>
          <a:p>
            <a:pPr lvl="1"/>
            <a:endParaRPr lang="en-US" dirty="0"/>
          </a:p>
          <a:p>
            <a:endParaRPr lang="en-US" dirty="0"/>
          </a:p>
        </p:txBody>
      </p:sp>
    </p:spTree>
    <p:extLst>
      <p:ext uri="{BB962C8B-B14F-4D97-AF65-F5344CB8AC3E}">
        <p14:creationId xmlns:p14="http://schemas.microsoft.com/office/powerpoint/2010/main" val="22029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Default Design">
  <a:themeElements>
    <a:clrScheme name="Custom 25">
      <a:dk1>
        <a:srgbClr val="000066"/>
      </a:dk1>
      <a:lt1>
        <a:srgbClr val="FFFFFF"/>
      </a:lt1>
      <a:dk2>
        <a:srgbClr val="003366"/>
      </a:dk2>
      <a:lt2>
        <a:srgbClr val="808080"/>
      </a:lt2>
      <a:accent1>
        <a:srgbClr val="BBE0E3"/>
      </a:accent1>
      <a:accent2>
        <a:srgbClr val="0000FF"/>
      </a:accent2>
      <a:accent3>
        <a:srgbClr val="FF0000"/>
      </a:accent3>
      <a:accent4>
        <a:srgbClr val="006600"/>
      </a:accent4>
      <a:accent5>
        <a:srgbClr val="00CC00"/>
      </a:accent5>
      <a:accent6>
        <a:srgbClr val="80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3366"/>
        </a:dk2>
        <a:lt2>
          <a:srgbClr val="808080"/>
        </a:lt2>
        <a:accent1>
          <a:srgbClr val="BBE0E3"/>
        </a:accent1>
        <a:accent2>
          <a:srgbClr val="3333FF"/>
        </a:accent2>
        <a:accent3>
          <a:srgbClr val="FFFFFF"/>
        </a:accent3>
        <a:accent4>
          <a:srgbClr val="002A56"/>
        </a:accent4>
        <a:accent5>
          <a:srgbClr val="DAEDEF"/>
        </a:accent5>
        <a:accent6>
          <a:srgbClr val="2D2D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TotalTime>
  <Words>546</Words>
  <Application>Microsoft Office PowerPoint</Application>
  <PresentationFormat>On-screen Show (4:3)</PresentationFormat>
  <Paragraphs>132</Paragraphs>
  <Slides>29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ＭＳ Ｐゴシック</vt:lpstr>
      <vt:lpstr>Arial</vt:lpstr>
      <vt:lpstr>Calibri</vt:lpstr>
      <vt:lpstr>Symbol</vt:lpstr>
      <vt:lpstr>Default Design</vt:lpstr>
      <vt:lpstr>The Sun</vt:lpstr>
      <vt:lpstr>Sun</vt:lpstr>
      <vt:lpstr>Sun’s Rotation</vt:lpstr>
      <vt:lpstr>Photosphere</vt:lpstr>
      <vt:lpstr>Coarse Features</vt:lpstr>
      <vt:lpstr>Fine Surface Features</vt:lpstr>
      <vt:lpstr>Granules</vt:lpstr>
      <vt:lpstr>Granules</vt:lpstr>
      <vt:lpstr>Fine Features</vt:lpstr>
      <vt:lpstr>Chromosphere</vt:lpstr>
      <vt:lpstr>Chromosphere</vt:lpstr>
      <vt:lpstr>Fine Features</vt:lpstr>
      <vt:lpstr>Corona</vt:lpstr>
      <vt:lpstr>Corona</vt:lpstr>
      <vt:lpstr>Solar Wind</vt:lpstr>
      <vt:lpstr>Solar Magnetic Field</vt:lpstr>
      <vt:lpstr>Sunspots</vt:lpstr>
      <vt:lpstr>Sunspots</vt:lpstr>
      <vt:lpstr>Sunspot Magnetism</vt:lpstr>
      <vt:lpstr>Magnetic Field</vt:lpstr>
      <vt:lpstr>Solar Cycle</vt:lpstr>
      <vt:lpstr>Solar Cycle</vt:lpstr>
      <vt:lpstr>Faculae</vt:lpstr>
      <vt:lpstr>Other Magnetic Effects</vt:lpstr>
      <vt:lpstr>Filament collapse</vt:lpstr>
      <vt:lpstr>Prominence</vt:lpstr>
      <vt:lpstr>Solar Flares</vt:lpstr>
      <vt:lpstr>Coronal Mass Ejections (CME)</vt:lpstr>
      <vt:lpstr>Coronal Mass Ejections</vt:lpstr>
    </vt:vector>
  </TitlesOfParts>
  <Company>John Carroll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Balloon Animals</dc:title>
  <dc:creator>joe</dc:creator>
  <cp:lastModifiedBy>Richard Barrans</cp:lastModifiedBy>
  <cp:revision>249</cp:revision>
  <cp:lastPrinted>2019-02-25T13:00:09Z</cp:lastPrinted>
  <dcterms:created xsi:type="dcterms:W3CDTF">2003-08-04T19:23:16Z</dcterms:created>
  <dcterms:modified xsi:type="dcterms:W3CDTF">2025-03-23T13:30:56Z</dcterms:modified>
</cp:coreProperties>
</file>