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9236075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7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46"/>
    <p:restoredTop sz="93913" autoAdjust="0"/>
  </p:normalViewPr>
  <p:slideViewPr>
    <p:cSldViewPr>
      <p:cViewPr varScale="1">
        <p:scale>
          <a:sx n="52" d="100"/>
          <a:sy n="52" d="100"/>
        </p:scale>
        <p:origin x="1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54"/>
    </p:cViewPr>
  </p:sorterViewPr>
  <p:notesViewPr>
    <p:cSldViewPr>
      <p:cViewPr varScale="1">
        <p:scale>
          <a:sx n="97" d="100"/>
          <a:sy n="97" d="100"/>
        </p:scale>
        <p:origin x="2312" y="200"/>
      </p:cViewPr>
      <p:guideLst>
        <p:guide orient="horz" pos="2207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A6A1A80-3C88-F94D-B758-F0F7058AF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12032"/>
            <a:ext cx="4000830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t" anchorCtr="0" compatLnSpc="1">
            <a:prstTxWarp prst="textNoShape">
              <a:avLst/>
            </a:prstTxWarp>
          </a:bodyPr>
          <a:lstStyle>
            <a:lvl1pPr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 1000 L21 Exoplanets</a:t>
            </a:r>
            <a:endParaRPr lang="en-US" dirty="0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DAF7FD79-07EF-904F-82E1-5213733CC5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2097" y="0"/>
            <a:ext cx="4002404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t" anchorCtr="0" compatLnSpc="1">
            <a:prstTxWarp prst="textNoShape">
              <a:avLst/>
            </a:prstTxWarp>
          </a:bodyPr>
          <a:lstStyle>
            <a:lvl1pPr algn="r"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92CAED58-3117-FC4C-AD7C-0DB9B8225DF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7188"/>
            <a:ext cx="4000830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b" anchorCtr="0" compatLnSpc="1">
            <a:prstTxWarp prst="textNoShape">
              <a:avLst/>
            </a:prstTxWarp>
          </a:bodyPr>
          <a:lstStyle>
            <a:lvl1pPr defTabSz="924565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9573" name="Rectangle 5">
            <a:extLst>
              <a:ext uri="{FF2B5EF4-FFF2-40B4-BE49-F238E27FC236}">
                <a16:creationId xmlns:a16="http://schemas.microsoft.com/office/drawing/2014/main" id="{146EB007-85F2-5B46-A71C-6AA8A5E3861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098" y="6546313"/>
            <a:ext cx="3844952" cy="35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8" tIns="46254" rIns="92508" bIns="46254" numCol="1" anchor="b" anchorCtr="0" compatLnSpc="1">
            <a:prstTxWarp prst="textNoShape">
              <a:avLst/>
            </a:prstTxWarp>
          </a:bodyPr>
          <a:lstStyle>
            <a:lvl1pPr algn="r" defTabSz="923394" eaLnBrk="1" hangingPunct="1">
              <a:defRPr sz="1200"/>
            </a:lvl1pPr>
          </a:lstStyle>
          <a:p>
            <a:pPr>
              <a:defRPr/>
            </a:pPr>
            <a:fld id="{99E198E8-1274-AE4E-83C7-C0FE8EEEC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495963-331D-D744-B2D3-EA8AE071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88486"/>
            <a:ext cx="4002404" cy="351629"/>
          </a:xfrm>
          <a:prstGeom prst="rect">
            <a:avLst/>
          </a:prstGeom>
        </p:spPr>
        <p:txBody>
          <a:bodyPr vert="horz" lIns="91819" tIns="45910" rIns="91819" bIns="4591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A 1000 L21 Exoplanets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DF97D-D50F-FA41-B4C7-64519922F4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232097" y="0"/>
            <a:ext cx="4002404" cy="351629"/>
          </a:xfrm>
          <a:prstGeom prst="rect">
            <a:avLst/>
          </a:prstGeom>
        </p:spPr>
        <p:txBody>
          <a:bodyPr vert="horz" wrap="square" lIns="91819" tIns="45910" rIns="91819" bIns="459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47F029-E024-AE4D-B9C1-272849DADF5B}" type="datetimeFigureOut">
              <a:rPr lang="en-US" altLang="en-US"/>
              <a:pPr>
                <a:defRPr/>
              </a:pPr>
              <a:t>3/23/2025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8F1795D-4FE4-0C40-9273-9D3840C39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9" tIns="45910" rIns="91819" bIns="4591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79BC8C-F26A-2547-B4A5-5B62490A7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4238" y="3329386"/>
            <a:ext cx="7387600" cy="3155155"/>
          </a:xfrm>
          <a:prstGeom prst="rect">
            <a:avLst/>
          </a:prstGeom>
        </p:spPr>
        <p:txBody>
          <a:bodyPr vert="horz" lIns="91819" tIns="45910" rIns="91819" bIns="4591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4E016-16E8-424F-B0BB-B25FB2B24C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657188"/>
            <a:ext cx="4002404" cy="351629"/>
          </a:xfrm>
          <a:prstGeom prst="rect">
            <a:avLst/>
          </a:prstGeom>
        </p:spPr>
        <p:txBody>
          <a:bodyPr vert="horz" lIns="91819" tIns="45910" rIns="91819" bIns="4591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3896DB-3EBE-8848-8D76-002CB33C43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232097" y="6657188"/>
            <a:ext cx="4002404" cy="351629"/>
          </a:xfrm>
          <a:prstGeom prst="rect">
            <a:avLst/>
          </a:prstGeom>
        </p:spPr>
        <p:txBody>
          <a:bodyPr vert="horz" wrap="square" lIns="91819" tIns="45910" rIns="91819" bIns="459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1CD55FC-F6E9-AD46-90CF-9254EF4A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B1B1B"/>
                </a:solidFill>
                <a:effectLst/>
                <a:latin typeface="Public Sans Web"/>
              </a:rPr>
              <a:t>2M1207 b is a Jupiter-like planet, 5 times more massive than Jupiter. It orbits the brown dwarf at a distance of 55 AU.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1" y="112458"/>
            <a:ext cx="4002404" cy="351629"/>
          </a:xfrm>
        </p:spPr>
        <p:txBody>
          <a:bodyPr/>
          <a:lstStyle/>
          <a:p>
            <a:pPr>
              <a:defRPr/>
            </a:pPr>
            <a:r>
              <a:rPr lang="en-US"/>
              <a:t>A 1000 L21 Exoplanets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CD55FC-F6E9-AD46-90CF-9254EF4A6FCC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43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BD79B-892D-F549-B370-322840195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C823E-652C-BB4C-958D-D5E42335A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48DE56-8F57-0F4C-B2B6-8E31AD6F0D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1562-5D18-534B-9DE0-3F30B6659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64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49F05-F266-584D-AF42-76DEC7083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6391E-6FF9-0840-9B7D-BFA1EAC48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1E94B0-3CA9-904D-B520-29DD6974E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4CC83-E323-A14E-B144-841E08185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5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74CD5D-0D93-0F44-B6C8-FBF5A1D081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0A5865-103A-1743-A364-F91C4CB5D8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C3489A-A6A7-EE4C-AD6E-F8DB95DEBA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D5CAF-801F-F741-98C0-716767C038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4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7734-EB3F-804B-94FD-15C66877E1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ACD44F-A22B-B141-A718-8EBA46414E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1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41574E-C3F4-564F-97E5-09A5971D4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ED3A8-16F2-F84E-A5F3-767A9D6D6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67A15-A463-024F-AB35-883CD588A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C8A60-5EC2-4E4A-BBEE-B1906DA46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F782A-C152-4549-A26F-DC820ABC66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4AE73-39B9-E840-BA5F-1D8261596A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06635-5146-DA43-A891-D6BA5BD2A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C345-A619-9E4E-B57A-7B2B03A28A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9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A39DC2-7935-D646-9F83-4156AEEB22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221EF0-7819-9345-BE24-395200119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A989A0C-CA98-734F-9D66-8AE47018A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E3EB1-E203-4841-A1E9-20CF8562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7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D642338-7D0D-584E-863C-982894F2B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28FEC-714D-CA4F-A928-89AD5CF89B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E07901-93A1-614C-AD13-0AE9A0A7C7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621FA-0C91-E34C-9770-B6C2CF06E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2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06D55-7245-6045-B599-B3CA02E4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31CBA0B-4567-F84B-B475-8ADDB60C0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AD8ADB-D263-D847-B7FF-D6102BCC4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A2F27-70BA-034A-A44F-4BAF54DB9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4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7E018E-0BA2-A04F-8EDD-7A7399709B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227D6-7DF1-274C-859B-CE98FE8AE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B716EB-7CDB-A84B-98A4-A71716C8B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ECF39-C873-1144-B949-57502DF85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DAC38A-8216-654F-865F-514AFD202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17832-5374-5A43-99C2-1688BEBA8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6AF87-8C5E-E044-A0A1-D51C7FBC70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F320-41B9-4045-834F-112F72C93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12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5CE3D"/>
            </a:gs>
            <a:gs pos="100000">
              <a:srgbClr val="E8801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CCC0711-F14E-D549-BEA5-3A2800E9F3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D1EFC7-E228-AE44-B989-431DF01C1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178663-978B-B843-8DB3-80843A8CD6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17704E-0A8D-114C-BE4C-9B49D4C66A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FAF019B-DA59-9942-B87B-CDA02FC3223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0594FB9-0124-314D-8216-C86DC3954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33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cience.nasa.gov/resource/2m1207-b-first-image-of-an-exoplane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mpViVEO-ymc?feature=share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outu.be/3yij1rJOefM?feature=shar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ience.nasa.gov/mission/keple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6BE24-C2E6-6F18-8C41-F19D870DFAF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0E63F56-230D-BF09-B987-C67CDA89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7315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Title 1">
            <a:extLst>
              <a:ext uri="{FF2B5EF4-FFF2-40B4-BE49-F238E27FC236}">
                <a16:creationId xmlns:a16="http://schemas.microsoft.com/office/drawing/2014/main" id="{82483371-E724-B849-92D7-46B364CDD97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838201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Exoplanets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ED7BC2D4-7A49-7E4A-AC7F-6409855C30C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5334000"/>
            <a:ext cx="5029200" cy="838200"/>
          </a:xfrm>
        </p:spPr>
        <p:txBody>
          <a:bodyPr/>
          <a:lstStyle/>
          <a:p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Worlds beyond the Sun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4DBA4-1960-3AFE-28F1-A47E0CE43FAC}"/>
              </a:ext>
            </a:extLst>
          </p:cNvPr>
          <p:cNvSpPr txBox="1"/>
          <p:nvPr/>
        </p:nvSpPr>
        <p:spPr>
          <a:xfrm>
            <a:off x="304800" y="6172200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hlinkClick r:id="rId4"/>
              </a:rPr>
              <a:t>Image</a:t>
            </a:r>
            <a:r>
              <a:rPr lang="en-US" sz="2400" dirty="0">
                <a:solidFill>
                  <a:srgbClr val="FFC000"/>
                </a:solidFill>
              </a:rPr>
              <a:t>: ESO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D14A16-934A-33E8-98F2-B6817F81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D1562-5D18-534B-9DE0-3F30B665923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731CD9-EEED-9F11-60DF-BDF8747E8A8C}"/>
              </a:ext>
            </a:extLst>
          </p:cNvPr>
          <p:cNvSpPr txBox="1"/>
          <p:nvPr/>
        </p:nvSpPr>
        <p:spPr>
          <a:xfrm>
            <a:off x="7202912" y="6172200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>
                <a:solidFill>
                  <a:srgbClr val="FFC000"/>
                </a:solidFill>
                <a:effectLst/>
                <a:latin typeface="Public Sans Web"/>
              </a:rPr>
              <a:t>2M1207 b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D16C-657B-3C81-6194-A49AEA87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TESS</a:t>
            </a:r>
            <a:r>
              <a:rPr lang="en-US" dirty="0"/>
              <a:t>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6E2CF-1372-C20E-4437-D04DFC7A4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0674"/>
            <a:ext cx="8229600" cy="12954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T</a:t>
            </a:r>
            <a:r>
              <a:rPr lang="en-US" dirty="0"/>
              <a:t>ransiting </a:t>
            </a:r>
            <a:r>
              <a:rPr lang="en-US" dirty="0">
                <a:solidFill>
                  <a:schemeClr val="accent2"/>
                </a:solidFill>
              </a:rPr>
              <a:t>E</a:t>
            </a:r>
            <a:r>
              <a:rPr lang="en-US" dirty="0"/>
              <a:t>xoplanet </a:t>
            </a: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/>
              <a:t>urvey </a:t>
            </a:r>
            <a:r>
              <a:rPr lang="en-US" dirty="0">
                <a:solidFill>
                  <a:schemeClr val="accent2"/>
                </a:solidFill>
              </a:rPr>
              <a:t>S</a:t>
            </a:r>
            <a:r>
              <a:rPr lang="en-US" dirty="0"/>
              <a:t>atellite</a:t>
            </a:r>
          </a:p>
          <a:p>
            <a:pPr>
              <a:buClr>
                <a:schemeClr val="tx2"/>
              </a:buClr>
            </a:pPr>
            <a:r>
              <a:rPr lang="en-US" dirty="0"/>
              <a:t>Detects transitory phenomena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719C1ED-80E6-0438-AE3D-4AB88AE3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96075"/>
            <a:ext cx="5442919" cy="37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659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D645D-CD91-631E-470A-4C2E09BF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1093-689B-551F-7871-2498C7792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Orbital period, distance, and shape</a:t>
            </a:r>
          </a:p>
          <a:p>
            <a:r>
              <a:rPr lang="en-US" dirty="0"/>
              <a:t>Planet mass, size, and density</a:t>
            </a:r>
          </a:p>
          <a:p>
            <a:r>
              <a:rPr lang="en-US" dirty="0"/>
              <a:t>Atmospheric properties</a:t>
            </a:r>
          </a:p>
        </p:txBody>
      </p:sp>
    </p:spTree>
    <p:extLst>
      <p:ext uri="{BB962C8B-B14F-4D97-AF65-F5344CB8AC3E}">
        <p14:creationId xmlns:p14="http://schemas.microsoft.com/office/powerpoint/2010/main" val="12202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E792-B23E-B59B-4AD2-54EF53B0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Trappist-1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14407-1910-DFDD-AF96-F66ADEC792DD}"/>
              </a:ext>
            </a:extLst>
          </p:cNvPr>
          <p:cNvSpPr txBox="1"/>
          <p:nvPr/>
        </p:nvSpPr>
        <p:spPr>
          <a:xfrm>
            <a:off x="990600" y="6101481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Bennett, Fig 10.7</a:t>
            </a:r>
          </a:p>
        </p:txBody>
      </p:sp>
      <p:pic>
        <p:nvPicPr>
          <p:cNvPr id="7" name="Picture 6" descr="A close-up of several different colored graphs&#10;&#10;AI-generated content may be incorrect.">
            <a:extLst>
              <a:ext uri="{FF2B5EF4-FFF2-40B4-BE49-F238E27FC236}">
                <a16:creationId xmlns:a16="http://schemas.microsoft.com/office/drawing/2014/main" id="{12C2BA4D-80EE-6FFE-BBD1-5556416ED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7638"/>
            <a:ext cx="7239000" cy="458125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7431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68EC7-EACF-24F2-25E0-6E66F4ED9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Data</a:t>
            </a:r>
          </a:p>
        </p:txBody>
      </p:sp>
      <p:pic>
        <p:nvPicPr>
          <p:cNvPr id="5" name="Picture 4" descr="A diagram of the solar system&#10;&#10;AI-generated content may be incorrect.">
            <a:extLst>
              <a:ext uri="{FF2B5EF4-FFF2-40B4-BE49-F238E27FC236}">
                <a16:creationId xmlns:a16="http://schemas.microsoft.com/office/drawing/2014/main" id="{FE5EF1D0-4279-1FEF-5B91-3003CBD97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59" y="1314125"/>
            <a:ext cx="7657081" cy="502085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BF8A08-4C5F-0A74-33E5-B946F84C32A2}"/>
              </a:ext>
            </a:extLst>
          </p:cNvPr>
          <p:cNvSpPr txBox="1"/>
          <p:nvPr/>
        </p:nvSpPr>
        <p:spPr>
          <a:xfrm>
            <a:off x="743459" y="6322541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Bennett, Fig 10.9</a:t>
            </a:r>
          </a:p>
        </p:txBody>
      </p:sp>
    </p:spTree>
    <p:extLst>
      <p:ext uri="{BB962C8B-B14F-4D97-AF65-F5344CB8AC3E}">
        <p14:creationId xmlns:p14="http://schemas.microsoft.com/office/powerpoint/2010/main" val="235565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D13C-26CB-18C3-588E-5CB99297A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we’ve found</a:t>
            </a:r>
          </a:p>
        </p:txBody>
      </p:sp>
      <p:pic>
        <p:nvPicPr>
          <p:cNvPr id="5" name="Picture 4" descr="A diagram of a number of red dots&#10;&#10;AI-generated content may be incorrect.">
            <a:extLst>
              <a:ext uri="{FF2B5EF4-FFF2-40B4-BE49-F238E27FC236}">
                <a16:creationId xmlns:a16="http://schemas.microsoft.com/office/drawing/2014/main" id="{094F40ED-3104-A842-1928-F0F01F600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16" y="1319880"/>
            <a:ext cx="6449568" cy="50231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09468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18EFA-7A9E-24F6-ABBD-657E13DD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Forming Exoplanetary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0435D-D130-E29C-37B5-88D86D029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“Hot </a:t>
            </a:r>
            <a:r>
              <a:rPr lang="en-US" dirty="0" err="1"/>
              <a:t>Jupiters</a:t>
            </a:r>
            <a:r>
              <a:rPr lang="en-US" dirty="0"/>
              <a:t>” get close to their stars?</a:t>
            </a:r>
          </a:p>
          <a:p>
            <a:r>
              <a:rPr lang="en-US" dirty="0"/>
              <a:t>Nebular theory expects Jupiter-size planets to form beyond the frost line</a:t>
            </a:r>
          </a:p>
          <a:p>
            <a:r>
              <a:rPr lang="en-US" dirty="0"/>
              <a:t>A young planet may be pulled inward by waves in a closer dust disk</a:t>
            </a:r>
          </a:p>
        </p:txBody>
      </p:sp>
    </p:spTree>
    <p:extLst>
      <p:ext uri="{BB962C8B-B14F-4D97-AF65-F5344CB8AC3E}">
        <p14:creationId xmlns:p14="http://schemas.microsoft.com/office/powerpoint/2010/main" val="33186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552B-AF47-4172-A4BE-3ADA9F6D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3F6DA-5ABF-8226-5967-4E7489C1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happens in a gravitational encounter that allows a planet's orbit to move inward?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lphaUcPeriod"/>
            </a:pPr>
            <a:r>
              <a:rPr lang="en-US" dirty="0"/>
              <a:t>The planet transfers energy and angular momentum to another object.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lphaUcPeriod"/>
            </a:pPr>
            <a:r>
              <a:rPr lang="en-US" dirty="0"/>
              <a:t>The other object moves inward as well.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lphaUcPeriod"/>
            </a:pPr>
            <a:r>
              <a:rPr lang="en-US" dirty="0"/>
              <a:t>It speeds up the star’s rotation.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57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F3A2-6CC5-35B9-5141-987A1C26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Normal?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AF68F-FE8B-C314-6D10-D10D8D2A5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Systems like our Solar system are difficult to detect and verify</a:t>
            </a:r>
          </a:p>
          <a:p>
            <a:r>
              <a:rPr lang="en-US" dirty="0"/>
              <a:t>Transiting systems depend on chance alignment</a:t>
            </a:r>
          </a:p>
        </p:txBody>
      </p:sp>
    </p:spTree>
    <p:extLst>
      <p:ext uri="{BB962C8B-B14F-4D97-AF65-F5344CB8AC3E}">
        <p14:creationId xmlns:p14="http://schemas.microsoft.com/office/powerpoint/2010/main" val="4049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D10C-7752-CF2E-F4D4-814F355F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08E50-B6A9-B418-C6C7-D58D40DA6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Sun-like star is about a billion times brighter than the light reflected from its planets.</a:t>
            </a:r>
          </a:p>
          <a:p>
            <a:r>
              <a:rPr lang="en-US" dirty="0"/>
              <a:t>Planets are close to their stars, relative to the distance from us to the star.</a:t>
            </a:r>
          </a:p>
          <a:p>
            <a:pPr lvl="1"/>
            <a:r>
              <a:rPr lang="en-US" dirty="0"/>
              <a:t>This is like being in San Francisco and trying to see a pinhead 15 meters from a grapefruit in Washington, D.C</a:t>
            </a:r>
          </a:p>
        </p:txBody>
      </p:sp>
    </p:spTree>
    <p:extLst>
      <p:ext uri="{BB962C8B-B14F-4D97-AF65-F5344CB8AC3E}">
        <p14:creationId xmlns:p14="http://schemas.microsoft.com/office/powerpoint/2010/main" val="17369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14B79-BF81-A922-079F-7225E4720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planets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B9B91-CF79-F9A2-9520-7DC199B0B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Direct</a:t>
            </a:r>
            <a:r>
              <a:rPr lang="en-US" dirty="0"/>
              <a:t>: pictures or spectra of the planets themselves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Indirect</a:t>
            </a:r>
            <a:r>
              <a:rPr lang="en-US" dirty="0"/>
              <a:t>: measurements of stellar properties revealing the effects of orbiting planets</a:t>
            </a:r>
          </a:p>
        </p:txBody>
      </p:sp>
    </p:spTree>
    <p:extLst>
      <p:ext uri="{BB962C8B-B14F-4D97-AF65-F5344CB8AC3E}">
        <p14:creationId xmlns:p14="http://schemas.microsoft.com/office/powerpoint/2010/main" val="32843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82EE-22E1-7A3D-F195-79D194071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Astrometric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722FA-F95E-A899-DFDF-44BDBFA62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0"/>
            <a:ext cx="4343400" cy="4525963"/>
          </a:xfrm>
        </p:spPr>
        <p:txBody>
          <a:bodyPr/>
          <a:lstStyle/>
          <a:p>
            <a:r>
              <a:rPr lang="en-US" dirty="0"/>
              <a:t>We can detect planets by measuring the change in a star's position on the sky.</a:t>
            </a:r>
          </a:p>
          <a:p>
            <a:r>
              <a:rPr lang="en-US" dirty="0"/>
              <a:t>These tiny motions are very difficult to measure (~0.001")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260F7-2ADE-03B0-9E0C-301E5A04B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pic>
        <p:nvPicPr>
          <p:cNvPr id="5" name="Content Placeholder 5" descr="A continuous, curving line makes a complex pattern of loops around an X, labeled, center of mass. For long description in Notes pane, press F6.">
            <a:extLst>
              <a:ext uri="{FF2B5EF4-FFF2-40B4-BE49-F238E27FC236}">
                <a16:creationId xmlns:a16="http://schemas.microsoft.com/office/drawing/2014/main" id="{14FD9DDB-C26A-F39E-AC8F-D33A62CCC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5"/>
          <a:stretch/>
        </p:blipFill>
        <p:spPr>
          <a:xfrm>
            <a:off x="457200" y="1552575"/>
            <a:ext cx="3992563" cy="34639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39603E-A248-29B2-EDC3-BFCA1C4FA444}"/>
              </a:ext>
            </a:extLst>
          </p:cNvPr>
          <p:cNvSpPr txBox="1"/>
          <p:nvPr/>
        </p:nvSpPr>
        <p:spPr>
          <a:xfrm>
            <a:off x="441649" y="5151437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Bennett, Fig 10.2</a:t>
            </a:r>
          </a:p>
        </p:txBody>
      </p:sp>
    </p:spTree>
    <p:extLst>
      <p:ext uri="{BB962C8B-B14F-4D97-AF65-F5344CB8AC3E}">
        <p14:creationId xmlns:p14="http://schemas.microsoft.com/office/powerpoint/2010/main" val="17114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4606-D95D-E50E-1EC3-80B6FBE32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64B5E-D31C-5473-5118-F8559154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/>
              <a:t>Measuring a star's Doppler shift can tell us its motion toward and away from us.</a:t>
            </a:r>
          </a:p>
          <a:p>
            <a:r>
              <a:rPr lang="en-US" dirty="0"/>
              <a:t>Current techniques can measure motions as small as 1 m/s (walking speed!).</a:t>
            </a:r>
          </a:p>
        </p:txBody>
      </p:sp>
      <p:pic>
        <p:nvPicPr>
          <p:cNvPr id="5" name="Content Placeholder 5" descr="From the outside in, the diagram has the following features and labels. Long description is available in notes, press F6">
            <a:extLst>
              <a:ext uri="{FF2B5EF4-FFF2-40B4-BE49-F238E27FC236}">
                <a16:creationId xmlns:a16="http://schemas.microsoft.com/office/drawing/2014/main" id="{AA8B1251-5608-084F-84CC-718B293BA0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43"/>
          <a:stretch/>
        </p:blipFill>
        <p:spPr>
          <a:xfrm>
            <a:off x="457200" y="1552575"/>
            <a:ext cx="3992563" cy="4022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571B0-ABB5-2E27-D69F-F3098060F448}"/>
              </a:ext>
            </a:extLst>
          </p:cNvPr>
          <p:cNvSpPr txBox="1"/>
          <p:nvPr/>
        </p:nvSpPr>
        <p:spPr>
          <a:xfrm>
            <a:off x="457200" y="5667187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Bennett, Fig 10.3</a:t>
            </a:r>
          </a:p>
        </p:txBody>
      </p:sp>
    </p:spTree>
    <p:extLst>
      <p:ext uri="{BB962C8B-B14F-4D97-AF65-F5344CB8AC3E}">
        <p14:creationId xmlns:p14="http://schemas.microsoft.com/office/powerpoint/2010/main" val="8016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39C1D-ED83-1085-3B36-808917A9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Detection (1995)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552A9-4A79-609C-0D03-0A69858FC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56" y="1564481"/>
            <a:ext cx="3217025" cy="3921919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51 Pegasi b</a:t>
            </a:r>
          </a:p>
          <a:p>
            <a:pPr>
              <a:buClr>
                <a:schemeClr val="tx2"/>
              </a:buClr>
            </a:pPr>
            <a:r>
              <a:rPr lang="en-US" dirty="0"/>
              <a:t>“Hot Jupiter”</a:t>
            </a:r>
          </a:p>
          <a:p>
            <a:pPr lvl="1"/>
            <a:r>
              <a:rPr lang="en-US" dirty="0"/>
              <a:t>Mass 0.46 M</a:t>
            </a:r>
            <a:r>
              <a:rPr lang="en-US" baseline="-25000" dirty="0"/>
              <a:t>J</a:t>
            </a:r>
          </a:p>
          <a:p>
            <a:pPr lvl="1"/>
            <a:r>
              <a:rPr lang="en-US" dirty="0"/>
              <a:t>Orbital period 4.2 days</a:t>
            </a:r>
          </a:p>
          <a:p>
            <a:pPr lvl="1"/>
            <a:r>
              <a:rPr lang="en-US" dirty="0"/>
              <a:t>0.05227 AU</a:t>
            </a:r>
          </a:p>
        </p:txBody>
      </p:sp>
      <p:pic>
        <p:nvPicPr>
          <p:cNvPr id="4" name="Content Placeholder 5" descr="The graph has the following features. Axes. Long description is available in notes, press F6">
            <a:extLst>
              <a:ext uri="{FF2B5EF4-FFF2-40B4-BE49-F238E27FC236}">
                <a16:creationId xmlns:a16="http://schemas.microsoft.com/office/drawing/2014/main" id="{4CB3A76F-129C-9B0F-06F8-EB3E637F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1"/>
          <a:stretch/>
        </p:blipFill>
        <p:spPr>
          <a:xfrm>
            <a:off x="3720878" y="1564481"/>
            <a:ext cx="5265629" cy="407431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99FB62-FC20-5026-B2CD-1B43BE1CFCAA}"/>
              </a:ext>
            </a:extLst>
          </p:cNvPr>
          <p:cNvSpPr txBox="1"/>
          <p:nvPr/>
        </p:nvSpPr>
        <p:spPr>
          <a:xfrm>
            <a:off x="3706882" y="578564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Bennett, Fig 10.4</a:t>
            </a:r>
          </a:p>
        </p:txBody>
      </p:sp>
    </p:spTree>
    <p:extLst>
      <p:ext uri="{BB962C8B-B14F-4D97-AF65-F5344CB8AC3E}">
        <p14:creationId xmlns:p14="http://schemas.microsoft.com/office/powerpoint/2010/main" val="13084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0985-B091-4558-7DFE-FDDCB479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Transits and Eclipses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BE12-28CE-0107-3D31-D6C1B63BD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4846221"/>
            <a:ext cx="8229600" cy="1331479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Transit</a:t>
            </a:r>
            <a:r>
              <a:rPr lang="en-US" dirty="0"/>
              <a:t>: Planet in front of star</a:t>
            </a: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chemeClr val="accent2"/>
                </a:solidFill>
              </a:rPr>
              <a:t>Eclipse</a:t>
            </a:r>
            <a:r>
              <a:rPr lang="en-US" dirty="0"/>
              <a:t>: planet behind star</a:t>
            </a:r>
          </a:p>
        </p:txBody>
      </p:sp>
      <p:pic>
        <p:nvPicPr>
          <p:cNvPr id="4" name="Content Placeholder 5" descr="A loop goes around the star. A brown dot on the loop is labeled, planet. Long description is available in notes, press F6">
            <a:extLst>
              <a:ext uri="{FF2B5EF4-FFF2-40B4-BE49-F238E27FC236}">
                <a16:creationId xmlns:a16="http://schemas.microsoft.com/office/drawing/2014/main" id="{B1F0C65F-4096-5715-9816-8FFB4478C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17"/>
          <a:stretch/>
        </p:blipFill>
        <p:spPr>
          <a:xfrm>
            <a:off x="460509" y="1346039"/>
            <a:ext cx="8216960" cy="299138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E44A85-239B-FDE9-67AF-D617885F94A5}"/>
              </a:ext>
            </a:extLst>
          </p:cNvPr>
          <p:cNvSpPr txBox="1"/>
          <p:nvPr/>
        </p:nvSpPr>
        <p:spPr>
          <a:xfrm>
            <a:off x="485192" y="4337420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Bennett, Fig 10.5</a:t>
            </a:r>
          </a:p>
        </p:txBody>
      </p:sp>
    </p:spTree>
    <p:extLst>
      <p:ext uri="{BB962C8B-B14F-4D97-AF65-F5344CB8AC3E}">
        <p14:creationId xmlns:p14="http://schemas.microsoft.com/office/powerpoint/2010/main" val="257570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F64D-2F54-E51E-260D-0B572603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Kepler</a:t>
            </a:r>
            <a:r>
              <a:rPr lang="en-US" dirty="0"/>
              <a:t>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D193B-A923-308D-E7AB-8F9FD7B01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600200"/>
            <a:ext cx="2667000" cy="4525963"/>
          </a:xfrm>
        </p:spPr>
        <p:txBody>
          <a:bodyPr/>
          <a:lstStyle/>
          <a:p>
            <a:r>
              <a:rPr lang="en-US" dirty="0"/>
              <a:t>NASA</a:t>
            </a:r>
          </a:p>
          <a:p>
            <a:r>
              <a:rPr lang="en-US" dirty="0"/>
              <a:t>Searched for transits 2009–2013.</a:t>
            </a:r>
          </a:p>
          <a:p>
            <a:r>
              <a:rPr lang="en-US" dirty="0"/>
              <a:t>Surveyed 500,000 stars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F6BA3C0-38B1-35D6-BFE6-E35C47BE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73" y="1629746"/>
            <a:ext cx="5657455" cy="45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740CC7-ECEB-9DC3-BEDF-7506B9F96CFA}"/>
              </a:ext>
            </a:extLst>
          </p:cNvPr>
          <p:cNvSpPr txBox="1"/>
          <p:nvPr/>
        </p:nvSpPr>
        <p:spPr>
          <a:xfrm>
            <a:off x="295473" y="6265963"/>
            <a:ext cx="17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Image</a:t>
            </a:r>
            <a:r>
              <a:rPr lang="en-US" sz="2000" dirty="0"/>
              <a:t>: NASA</a:t>
            </a:r>
          </a:p>
        </p:txBody>
      </p:sp>
    </p:spTree>
    <p:extLst>
      <p:ext uri="{BB962C8B-B14F-4D97-AF65-F5344CB8AC3E}">
        <p14:creationId xmlns:p14="http://schemas.microsoft.com/office/powerpoint/2010/main" val="18103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0B8A-4593-A372-7C2A-096318CF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Kepler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A13C5-4989-3CAB-F2AE-89F6DF986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stars have planets</a:t>
            </a:r>
          </a:p>
          <a:p>
            <a:r>
              <a:rPr lang="en-US" dirty="0"/>
              <a:t>Planets most frequently detected are “small Neptunes”</a:t>
            </a:r>
          </a:p>
        </p:txBody>
      </p:sp>
    </p:spTree>
    <p:extLst>
      <p:ext uri="{BB962C8B-B14F-4D97-AF65-F5344CB8AC3E}">
        <p14:creationId xmlns:p14="http://schemas.microsoft.com/office/powerpoint/2010/main" val="215824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Custom 25">
      <a:dk1>
        <a:srgbClr val="000066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0000FF"/>
      </a:accent2>
      <a:accent3>
        <a:srgbClr val="FF0000"/>
      </a:accent3>
      <a:accent4>
        <a:srgbClr val="006600"/>
      </a:accent4>
      <a:accent5>
        <a:srgbClr val="00CC00"/>
      </a:accent5>
      <a:accent6>
        <a:srgbClr val="800000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FF"/>
        </a:accent2>
        <a:accent3>
          <a:srgbClr val="FFFFFF"/>
        </a:accent3>
        <a:accent4>
          <a:srgbClr val="002A56"/>
        </a:accent4>
        <a:accent5>
          <a:srgbClr val="DAEDEF"/>
        </a:accent5>
        <a:accent6>
          <a:srgbClr val="2D2D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414</Words>
  <Application>Microsoft Office PowerPoint</Application>
  <PresentationFormat>On-screen Show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Public Sans Web</vt:lpstr>
      <vt:lpstr>Default Design</vt:lpstr>
      <vt:lpstr>Exoplanets</vt:lpstr>
      <vt:lpstr>Challenge</vt:lpstr>
      <vt:lpstr>Detecting planets</vt:lpstr>
      <vt:lpstr>Astrometric Technique</vt:lpstr>
      <vt:lpstr>Doppler Technique</vt:lpstr>
      <vt:lpstr>First Detection (1995)</vt:lpstr>
      <vt:lpstr>Transits and Eclipses</vt:lpstr>
      <vt:lpstr>Kepler Mission</vt:lpstr>
      <vt:lpstr>Kepler findings</vt:lpstr>
      <vt:lpstr>TESS Mission</vt:lpstr>
      <vt:lpstr>Measurable Properties</vt:lpstr>
      <vt:lpstr>The Trappist-1 System</vt:lpstr>
      <vt:lpstr>Atmospheric Data</vt:lpstr>
      <vt:lpstr>What we’ve found</vt:lpstr>
      <vt:lpstr>Forming Exoplanetary Systems</vt:lpstr>
      <vt:lpstr>Question</vt:lpstr>
      <vt:lpstr>Are We Normal?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Balloon Animals</dc:title>
  <dc:creator>joe</dc:creator>
  <cp:lastModifiedBy>Richard Barrans</cp:lastModifiedBy>
  <cp:revision>238</cp:revision>
  <cp:lastPrinted>2024-09-25T19:51:38Z</cp:lastPrinted>
  <dcterms:created xsi:type="dcterms:W3CDTF">2003-08-04T19:23:16Z</dcterms:created>
  <dcterms:modified xsi:type="dcterms:W3CDTF">2025-03-23T13:30:11Z</dcterms:modified>
</cp:coreProperties>
</file>