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326" r:id="rId3"/>
    <p:sldId id="349" r:id="rId4"/>
    <p:sldId id="348" r:id="rId5"/>
    <p:sldId id="323" r:id="rId6"/>
    <p:sldId id="325" r:id="rId7"/>
    <p:sldId id="328" r:id="rId8"/>
    <p:sldId id="350" r:id="rId9"/>
    <p:sldId id="351" r:id="rId10"/>
    <p:sldId id="327" r:id="rId11"/>
    <p:sldId id="333" r:id="rId12"/>
    <p:sldId id="329" r:id="rId13"/>
    <p:sldId id="334" r:id="rId14"/>
    <p:sldId id="352" r:id="rId15"/>
    <p:sldId id="335" r:id="rId16"/>
    <p:sldId id="340" r:id="rId17"/>
    <p:sldId id="336" r:id="rId18"/>
    <p:sldId id="339" r:id="rId19"/>
    <p:sldId id="337" r:id="rId20"/>
    <p:sldId id="341" r:id="rId21"/>
    <p:sldId id="342" r:id="rId22"/>
    <p:sldId id="343" r:id="rId23"/>
    <p:sldId id="344" r:id="rId24"/>
    <p:sldId id="345" r:id="rId25"/>
    <p:sldId id="346" r:id="rId26"/>
    <p:sldId id="321" r:id="rId27"/>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46"/>
    <p:restoredTop sz="93913" autoAdjust="0"/>
  </p:normalViewPr>
  <p:slideViewPr>
    <p:cSldViewPr>
      <p:cViewPr varScale="1">
        <p:scale>
          <a:sx n="66" d="100"/>
          <a:sy n="66" d="100"/>
        </p:scale>
        <p:origin x="1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754"/>
    </p:cViewPr>
  </p:sorterViewPr>
  <p:notesViewPr>
    <p:cSldViewPr>
      <p:cViewPr varScale="1">
        <p:scale>
          <a:sx n="97" d="100"/>
          <a:sy n="97" d="100"/>
        </p:scale>
        <p:origin x="2312" y="200"/>
      </p:cViewPr>
      <p:guideLst>
        <p:guide orient="horz" pos="2207"/>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A6A1A80-3C88-F94D-B758-F0F7058AF00E}"/>
              </a:ext>
            </a:extLst>
          </p:cNvPr>
          <p:cNvSpPr>
            <a:spLocks noGrp="1" noChangeArrowheads="1"/>
          </p:cNvSpPr>
          <p:nvPr>
            <p:ph type="hdr" sz="quarter"/>
          </p:nvPr>
        </p:nvSpPr>
        <p:spPr bwMode="auto">
          <a:xfrm>
            <a:off x="0" y="312032"/>
            <a:ext cx="4000830"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defTabSz="924565" eaLnBrk="1" hangingPunct="1">
              <a:defRPr sz="1200">
                <a:latin typeface="Arial" charset="0"/>
                <a:ea typeface="+mn-ea"/>
              </a:defRPr>
            </a:lvl1pPr>
          </a:lstStyle>
          <a:p>
            <a:pPr>
              <a:defRPr/>
            </a:pPr>
            <a:r>
              <a:rPr lang="en-US"/>
              <a:t>A 1000 L20 Fragments</a:t>
            </a:r>
            <a:endParaRPr lang="en-US" dirty="0"/>
          </a:p>
        </p:txBody>
      </p:sp>
      <p:sp>
        <p:nvSpPr>
          <p:cNvPr id="109571" name="Rectangle 3">
            <a:extLst>
              <a:ext uri="{FF2B5EF4-FFF2-40B4-BE49-F238E27FC236}">
                <a16:creationId xmlns:a16="http://schemas.microsoft.com/office/drawing/2014/main" id="{DAF7FD79-07EF-904F-82E1-5213733CC51C}"/>
              </a:ext>
            </a:extLst>
          </p:cNvPr>
          <p:cNvSpPr>
            <a:spLocks noGrp="1" noChangeArrowheads="1"/>
          </p:cNvSpPr>
          <p:nvPr>
            <p:ph type="dt" sz="quarter" idx="1"/>
          </p:nvPr>
        </p:nvSpPr>
        <p:spPr bwMode="auto">
          <a:xfrm>
            <a:off x="5232097" y="0"/>
            <a:ext cx="4002404"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algn="r" defTabSz="924565" eaLnBrk="1" hangingPunct="1">
              <a:defRPr sz="1200">
                <a:latin typeface="Arial" charset="0"/>
                <a:ea typeface="+mn-ea"/>
              </a:defRPr>
            </a:lvl1pPr>
          </a:lstStyle>
          <a:p>
            <a:pPr>
              <a:defRPr/>
            </a:pPr>
            <a:endParaRPr lang="en-US"/>
          </a:p>
        </p:txBody>
      </p:sp>
      <p:sp>
        <p:nvSpPr>
          <p:cNvPr id="109572" name="Rectangle 4">
            <a:extLst>
              <a:ext uri="{FF2B5EF4-FFF2-40B4-BE49-F238E27FC236}">
                <a16:creationId xmlns:a16="http://schemas.microsoft.com/office/drawing/2014/main" id="{92CAED58-3117-FC4C-AD7C-0DB9B8225DFB}"/>
              </a:ext>
            </a:extLst>
          </p:cNvPr>
          <p:cNvSpPr>
            <a:spLocks noGrp="1" noChangeArrowheads="1"/>
          </p:cNvSpPr>
          <p:nvPr>
            <p:ph type="ftr" sz="quarter" idx="2"/>
          </p:nvPr>
        </p:nvSpPr>
        <p:spPr bwMode="auto">
          <a:xfrm>
            <a:off x="0" y="6657188"/>
            <a:ext cx="4000830"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defTabSz="924565" eaLnBrk="1" hangingPunct="1">
              <a:defRPr sz="1200">
                <a:latin typeface="Arial" charset="0"/>
                <a:ea typeface="+mn-ea"/>
              </a:defRPr>
            </a:lvl1pPr>
          </a:lstStyle>
          <a:p>
            <a:pPr>
              <a:defRPr/>
            </a:pPr>
            <a:endParaRPr lang="en-US"/>
          </a:p>
        </p:txBody>
      </p:sp>
      <p:sp>
        <p:nvSpPr>
          <p:cNvPr id="109573" name="Rectangle 5">
            <a:extLst>
              <a:ext uri="{FF2B5EF4-FFF2-40B4-BE49-F238E27FC236}">
                <a16:creationId xmlns:a16="http://schemas.microsoft.com/office/drawing/2014/main" id="{146EB007-85F2-5B46-A71C-6AA8A5E38614}"/>
              </a:ext>
            </a:extLst>
          </p:cNvPr>
          <p:cNvSpPr>
            <a:spLocks noGrp="1" noChangeArrowheads="1"/>
          </p:cNvSpPr>
          <p:nvPr>
            <p:ph type="sldNum" sz="quarter" idx="3"/>
          </p:nvPr>
        </p:nvSpPr>
        <p:spPr bwMode="auto">
          <a:xfrm>
            <a:off x="5232098" y="6546313"/>
            <a:ext cx="3844952"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algn="r" defTabSz="923394" eaLnBrk="1" hangingPunct="1">
              <a:defRPr sz="1200"/>
            </a:lvl1pPr>
          </a:lstStyle>
          <a:p>
            <a:pPr>
              <a:defRPr/>
            </a:pPr>
            <a:fld id="{99E198E8-1274-AE4E-83C7-C0FE8EEEC5C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495963-331D-D744-B2D3-EA8AE071E65D}"/>
              </a:ext>
            </a:extLst>
          </p:cNvPr>
          <p:cNvSpPr>
            <a:spLocks noGrp="1"/>
          </p:cNvSpPr>
          <p:nvPr>
            <p:ph type="hdr" sz="quarter"/>
          </p:nvPr>
        </p:nvSpPr>
        <p:spPr>
          <a:xfrm>
            <a:off x="1" y="188486"/>
            <a:ext cx="4002404" cy="351629"/>
          </a:xfrm>
          <a:prstGeom prst="rect">
            <a:avLst/>
          </a:prstGeom>
        </p:spPr>
        <p:txBody>
          <a:bodyPr vert="horz" lIns="91819" tIns="45910" rIns="91819" bIns="45910" rtlCol="0"/>
          <a:lstStyle>
            <a:lvl1pPr algn="l" eaLnBrk="1" hangingPunct="1">
              <a:defRPr sz="1200">
                <a:latin typeface="Arial" charset="0"/>
                <a:ea typeface="+mn-ea"/>
              </a:defRPr>
            </a:lvl1pPr>
          </a:lstStyle>
          <a:p>
            <a:pPr>
              <a:defRPr/>
            </a:pPr>
            <a:r>
              <a:rPr lang="en-US"/>
              <a:t>A 1000 L20 Fragments</a:t>
            </a:r>
            <a:endParaRPr lang="en-US" dirty="0"/>
          </a:p>
        </p:txBody>
      </p:sp>
      <p:sp>
        <p:nvSpPr>
          <p:cNvPr id="3" name="Date Placeholder 2">
            <a:extLst>
              <a:ext uri="{FF2B5EF4-FFF2-40B4-BE49-F238E27FC236}">
                <a16:creationId xmlns:a16="http://schemas.microsoft.com/office/drawing/2014/main" id="{173DF97D-D50F-FA41-B4C7-64519922F4B3}"/>
              </a:ext>
            </a:extLst>
          </p:cNvPr>
          <p:cNvSpPr>
            <a:spLocks noGrp="1"/>
          </p:cNvSpPr>
          <p:nvPr>
            <p:ph type="dt" idx="1"/>
          </p:nvPr>
        </p:nvSpPr>
        <p:spPr>
          <a:xfrm>
            <a:off x="5232097" y="0"/>
            <a:ext cx="4002404" cy="351629"/>
          </a:xfrm>
          <a:prstGeom prst="rect">
            <a:avLst/>
          </a:prstGeom>
        </p:spPr>
        <p:txBody>
          <a:bodyPr vert="horz" wrap="square" lIns="91819" tIns="45910" rIns="91819" bIns="45910" numCol="1" anchor="t" anchorCtr="0" compatLnSpc="1">
            <a:prstTxWarp prst="textNoShape">
              <a:avLst/>
            </a:prstTxWarp>
          </a:bodyPr>
          <a:lstStyle>
            <a:lvl1pPr algn="r" eaLnBrk="1" hangingPunct="1">
              <a:defRPr sz="1200">
                <a:latin typeface="Arial" pitchFamily="34" charset="0"/>
              </a:defRPr>
            </a:lvl1pPr>
          </a:lstStyle>
          <a:p>
            <a:pPr>
              <a:defRPr/>
            </a:pPr>
            <a:fld id="{EA47F029-E024-AE4D-B9C1-272849DADF5B}" type="datetimeFigureOut">
              <a:rPr lang="en-US" altLang="en-US"/>
              <a:pPr>
                <a:defRPr/>
              </a:pPr>
              <a:t>3/21/2025</a:t>
            </a:fld>
            <a:endParaRPr lang="en-US" altLang="en-US"/>
          </a:p>
        </p:txBody>
      </p:sp>
      <p:sp>
        <p:nvSpPr>
          <p:cNvPr id="4" name="Slide Image Placeholder 3">
            <a:extLst>
              <a:ext uri="{FF2B5EF4-FFF2-40B4-BE49-F238E27FC236}">
                <a16:creationId xmlns:a16="http://schemas.microsoft.com/office/drawing/2014/main" id="{98F1795D-4FE4-0C40-9273-9D3840C3921D}"/>
              </a:ext>
            </a:extLst>
          </p:cNvPr>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819" tIns="45910" rIns="91819" bIns="45910" rtlCol="0" anchor="ctr"/>
          <a:lstStyle/>
          <a:p>
            <a:pPr lvl="0"/>
            <a:endParaRPr lang="en-US" noProof="0"/>
          </a:p>
        </p:txBody>
      </p:sp>
      <p:sp>
        <p:nvSpPr>
          <p:cNvPr id="5" name="Notes Placeholder 4">
            <a:extLst>
              <a:ext uri="{FF2B5EF4-FFF2-40B4-BE49-F238E27FC236}">
                <a16:creationId xmlns:a16="http://schemas.microsoft.com/office/drawing/2014/main" id="{2479BC8C-F26A-2547-B4A5-5B62490A7803}"/>
              </a:ext>
            </a:extLst>
          </p:cNvPr>
          <p:cNvSpPr>
            <a:spLocks noGrp="1"/>
          </p:cNvSpPr>
          <p:nvPr>
            <p:ph type="body" sz="quarter" idx="3"/>
          </p:nvPr>
        </p:nvSpPr>
        <p:spPr>
          <a:xfrm>
            <a:off x="924238" y="3329386"/>
            <a:ext cx="7387600" cy="3155155"/>
          </a:xfrm>
          <a:prstGeom prst="rect">
            <a:avLst/>
          </a:prstGeom>
        </p:spPr>
        <p:txBody>
          <a:bodyPr vert="horz" lIns="91819" tIns="45910" rIns="91819" bIns="459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C4E016-16E8-424F-B0BB-B25FB2B24CED}"/>
              </a:ext>
            </a:extLst>
          </p:cNvPr>
          <p:cNvSpPr>
            <a:spLocks noGrp="1"/>
          </p:cNvSpPr>
          <p:nvPr>
            <p:ph type="ftr" sz="quarter" idx="4"/>
          </p:nvPr>
        </p:nvSpPr>
        <p:spPr>
          <a:xfrm>
            <a:off x="1" y="6657188"/>
            <a:ext cx="4002404" cy="351629"/>
          </a:xfrm>
          <a:prstGeom prst="rect">
            <a:avLst/>
          </a:prstGeom>
        </p:spPr>
        <p:txBody>
          <a:bodyPr vert="horz" lIns="91819" tIns="45910" rIns="91819" bIns="45910" rtlCol="0" anchor="b"/>
          <a:lstStyle>
            <a:lvl1pPr algn="l" eaLnBrk="1" hangingPunct="1">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B93896DB-3EBE-8848-8D76-002CB33C43A4}"/>
              </a:ext>
            </a:extLst>
          </p:cNvPr>
          <p:cNvSpPr>
            <a:spLocks noGrp="1"/>
          </p:cNvSpPr>
          <p:nvPr>
            <p:ph type="sldNum" sz="quarter" idx="5"/>
          </p:nvPr>
        </p:nvSpPr>
        <p:spPr>
          <a:xfrm>
            <a:off x="5232097" y="6657188"/>
            <a:ext cx="4002404" cy="351629"/>
          </a:xfrm>
          <a:prstGeom prst="rect">
            <a:avLst/>
          </a:prstGeom>
        </p:spPr>
        <p:txBody>
          <a:bodyPr vert="horz" wrap="square" lIns="91819" tIns="45910" rIns="91819" bIns="45910" numCol="1" anchor="b" anchorCtr="0" compatLnSpc="1">
            <a:prstTxWarp prst="textNoShape">
              <a:avLst/>
            </a:prstTxWarp>
          </a:bodyPr>
          <a:lstStyle>
            <a:lvl1pPr algn="r" eaLnBrk="1" hangingPunct="1">
              <a:defRPr sz="1200"/>
            </a:lvl1pPr>
          </a:lstStyle>
          <a:p>
            <a:pPr>
              <a:defRPr/>
            </a:pPr>
            <a:fld id="{41CD55FC-F6E9-AD46-90CF-9254EF4A6F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a:xfrm>
            <a:off x="1" y="112458"/>
            <a:ext cx="4002404" cy="351629"/>
          </a:xfrm>
        </p:spPr>
        <p:txBody>
          <a:bodyPr/>
          <a:lstStyle/>
          <a:p>
            <a:pPr>
              <a:defRPr/>
            </a:pPr>
            <a:r>
              <a:rPr lang="en-US"/>
              <a:t>A 1000 L20 Fragments</a:t>
            </a:r>
            <a:endParaRPr lang="en-US" dirty="0"/>
          </a:p>
        </p:txBody>
      </p:sp>
      <p:sp>
        <p:nvSpPr>
          <p:cNvPr id="5" name="Slide Number Placeholder 4"/>
          <p:cNvSpPr>
            <a:spLocks noGrp="1"/>
          </p:cNvSpPr>
          <p:nvPr>
            <p:ph type="sldNum" sz="quarter" idx="5"/>
          </p:nvPr>
        </p:nvSpPr>
        <p:spPr/>
        <p:txBody>
          <a:bodyPr/>
          <a:lstStyle/>
          <a:p>
            <a:pPr>
              <a:defRPr/>
            </a:pPr>
            <a:fld id="{41CD55FC-F6E9-AD46-90CF-9254EF4A6FCC}" type="slidenum">
              <a:rPr lang="en-US" altLang="en-US" smtClean="0"/>
              <a:pPr>
                <a:defRPr/>
              </a:pPr>
              <a:t>1</a:t>
            </a:fld>
            <a:endParaRPr lang="en-US" altLang="en-US"/>
          </a:p>
        </p:txBody>
      </p:sp>
    </p:spTree>
    <p:extLst>
      <p:ext uri="{BB962C8B-B14F-4D97-AF65-F5344CB8AC3E}">
        <p14:creationId xmlns:p14="http://schemas.microsoft.com/office/powerpoint/2010/main" val="35664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9BD79B-892D-F549-B370-3228401955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0C823E-652C-BB4C-958D-D5E42335AA3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C748DE56-8F57-0F4C-B2B6-8E31AD6F0D11}"/>
              </a:ext>
            </a:extLst>
          </p:cNvPr>
          <p:cNvSpPr>
            <a:spLocks noGrp="1" noChangeArrowheads="1"/>
          </p:cNvSpPr>
          <p:nvPr>
            <p:ph type="sldNum" sz="quarter" idx="12"/>
          </p:nvPr>
        </p:nvSpPr>
        <p:spPr>
          <a:ln/>
        </p:spPr>
        <p:txBody>
          <a:bodyPr/>
          <a:lstStyle>
            <a:lvl1pPr>
              <a:defRPr/>
            </a:lvl1pPr>
          </a:lstStyle>
          <a:p>
            <a:pPr>
              <a:defRPr/>
            </a:pPr>
            <a:fld id="{D76D1562-5D18-534B-9DE0-3F30B6659233}" type="slidenum">
              <a:rPr lang="en-US" altLang="en-US"/>
              <a:pPr>
                <a:defRPr/>
              </a:pPr>
              <a:t>‹#›</a:t>
            </a:fld>
            <a:endParaRPr lang="en-US" altLang="en-US"/>
          </a:p>
        </p:txBody>
      </p:sp>
    </p:spTree>
    <p:extLst>
      <p:ext uri="{BB962C8B-B14F-4D97-AF65-F5344CB8AC3E}">
        <p14:creationId xmlns:p14="http://schemas.microsoft.com/office/powerpoint/2010/main" val="382764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A49F05-F266-584D-AF42-76DEC7083F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6391E-6FF9-0840-9B7D-BFA1EAC483B9}"/>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4C1E94B0-3CA9-904D-B520-29DD6974E974}"/>
              </a:ext>
            </a:extLst>
          </p:cNvPr>
          <p:cNvSpPr>
            <a:spLocks noGrp="1" noChangeArrowheads="1"/>
          </p:cNvSpPr>
          <p:nvPr>
            <p:ph type="sldNum" sz="quarter" idx="12"/>
          </p:nvPr>
        </p:nvSpPr>
        <p:spPr>
          <a:ln/>
        </p:spPr>
        <p:txBody>
          <a:bodyPr/>
          <a:lstStyle>
            <a:lvl1pPr>
              <a:defRPr/>
            </a:lvl1pPr>
          </a:lstStyle>
          <a:p>
            <a:pPr>
              <a:defRPr/>
            </a:pPr>
            <a:fld id="{D1A4CC83-E323-A14E-B144-841E08185A3E}" type="slidenum">
              <a:rPr lang="en-US" altLang="en-US"/>
              <a:pPr>
                <a:defRPr/>
              </a:pPr>
              <a:t>‹#›</a:t>
            </a:fld>
            <a:endParaRPr lang="en-US" altLang="en-US"/>
          </a:p>
        </p:txBody>
      </p:sp>
    </p:spTree>
    <p:extLst>
      <p:ext uri="{BB962C8B-B14F-4D97-AF65-F5344CB8AC3E}">
        <p14:creationId xmlns:p14="http://schemas.microsoft.com/office/powerpoint/2010/main" val="329058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74CD5D-0D93-0F44-B6C8-FBF5A1D081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0A5865-103A-1743-A364-F91C4CB5D88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B2C3489A-A6A7-EE4C-AD6E-F8DB95DEBA85}"/>
              </a:ext>
            </a:extLst>
          </p:cNvPr>
          <p:cNvSpPr>
            <a:spLocks noGrp="1" noChangeArrowheads="1"/>
          </p:cNvSpPr>
          <p:nvPr>
            <p:ph type="sldNum" sz="quarter" idx="12"/>
          </p:nvPr>
        </p:nvSpPr>
        <p:spPr>
          <a:ln/>
        </p:spPr>
        <p:txBody>
          <a:bodyPr/>
          <a:lstStyle>
            <a:lvl1pPr>
              <a:defRPr/>
            </a:lvl1pPr>
          </a:lstStyle>
          <a:p>
            <a:pPr>
              <a:defRPr/>
            </a:pPr>
            <a:fld id="{22ED5CAF-801F-F741-98C0-716767C03827}" type="slidenum">
              <a:rPr lang="en-US" altLang="en-US"/>
              <a:pPr>
                <a:defRPr/>
              </a:pPr>
              <a:t>‹#›</a:t>
            </a:fld>
            <a:endParaRPr lang="en-US" altLang="en-US"/>
          </a:p>
        </p:txBody>
      </p:sp>
    </p:spTree>
    <p:extLst>
      <p:ext uri="{BB962C8B-B14F-4D97-AF65-F5344CB8AC3E}">
        <p14:creationId xmlns:p14="http://schemas.microsoft.com/office/powerpoint/2010/main" val="310474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1E7734-EB3F-804B-94FD-15C66877E1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ACD44F-A22B-B141-A718-8EBA46414E28}"/>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2AB52C3A-1738-6144-876D-53495290F7DD}"/>
              </a:ext>
            </a:extLst>
          </p:cNvPr>
          <p:cNvSpPr>
            <a:spLocks noGrp="1" noChangeArrowheads="1"/>
          </p:cNvSpPr>
          <p:nvPr>
            <p:ph type="sldNum" sz="quarter" idx="12"/>
          </p:nvPr>
        </p:nvSpPr>
        <p:spPr>
          <a:ln/>
        </p:spPr>
        <p:txBody>
          <a:bodyPr/>
          <a:lstStyle>
            <a:lvl1pPr>
              <a:defRPr/>
            </a:lvl1pPr>
          </a:lstStyle>
          <a:p>
            <a:pPr>
              <a:defRPr/>
            </a:pPr>
            <a:fld id="{C46B82C4-3119-4142-8EB1-0D4CE7B51E98}" type="slidenum">
              <a:rPr lang="en-US" altLang="en-US"/>
              <a:pPr>
                <a:defRPr/>
              </a:pPr>
              <a:t>‹#›</a:t>
            </a:fld>
            <a:endParaRPr lang="en-US" altLang="en-US"/>
          </a:p>
        </p:txBody>
      </p:sp>
    </p:spTree>
    <p:extLst>
      <p:ext uri="{BB962C8B-B14F-4D97-AF65-F5344CB8AC3E}">
        <p14:creationId xmlns:p14="http://schemas.microsoft.com/office/powerpoint/2010/main" val="12742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41574E-C3F4-564F-97E5-09A5971D47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4ED3A8-16F2-F84E-A5F3-767A9D6D65B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32C67A15-A463-024F-AB35-883CD588A81A}"/>
              </a:ext>
            </a:extLst>
          </p:cNvPr>
          <p:cNvSpPr>
            <a:spLocks noGrp="1" noChangeArrowheads="1"/>
          </p:cNvSpPr>
          <p:nvPr>
            <p:ph type="sldNum" sz="quarter" idx="12"/>
          </p:nvPr>
        </p:nvSpPr>
        <p:spPr>
          <a:ln/>
        </p:spPr>
        <p:txBody>
          <a:bodyPr/>
          <a:lstStyle>
            <a:lvl1pPr>
              <a:defRPr/>
            </a:lvl1pPr>
          </a:lstStyle>
          <a:p>
            <a:pPr>
              <a:defRPr/>
            </a:pPr>
            <a:fld id="{2A8C8A60-5EC2-4E4A-BBEE-B1906DA46A49}" type="slidenum">
              <a:rPr lang="en-US" altLang="en-US"/>
              <a:pPr>
                <a:defRPr/>
              </a:pPr>
              <a:t>‹#›</a:t>
            </a:fld>
            <a:endParaRPr lang="en-US" altLang="en-US"/>
          </a:p>
        </p:txBody>
      </p:sp>
    </p:spTree>
    <p:extLst>
      <p:ext uri="{BB962C8B-B14F-4D97-AF65-F5344CB8AC3E}">
        <p14:creationId xmlns:p14="http://schemas.microsoft.com/office/powerpoint/2010/main" val="10712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F782A-C152-4549-A26F-DC820ABC66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E4AE73-39B9-E840-BA5F-1D8261596A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DCC06635-5146-DA43-A891-D6BA5BD2A255}"/>
              </a:ext>
            </a:extLst>
          </p:cNvPr>
          <p:cNvSpPr>
            <a:spLocks noGrp="1" noChangeArrowheads="1"/>
          </p:cNvSpPr>
          <p:nvPr>
            <p:ph type="sldNum" sz="quarter" idx="12"/>
          </p:nvPr>
        </p:nvSpPr>
        <p:spPr>
          <a:ln/>
        </p:spPr>
        <p:txBody>
          <a:bodyPr/>
          <a:lstStyle>
            <a:lvl1pPr>
              <a:defRPr/>
            </a:lvl1pPr>
          </a:lstStyle>
          <a:p>
            <a:pPr>
              <a:defRPr/>
            </a:pPr>
            <a:fld id="{6698C345-A619-9E4E-B57A-7B2B03A28AE4}" type="slidenum">
              <a:rPr lang="en-US" altLang="en-US"/>
              <a:pPr>
                <a:defRPr/>
              </a:pPr>
              <a:t>‹#›</a:t>
            </a:fld>
            <a:endParaRPr lang="en-US" altLang="en-US"/>
          </a:p>
        </p:txBody>
      </p:sp>
    </p:spTree>
    <p:extLst>
      <p:ext uri="{BB962C8B-B14F-4D97-AF65-F5344CB8AC3E}">
        <p14:creationId xmlns:p14="http://schemas.microsoft.com/office/powerpoint/2010/main" val="1346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39DC2-7935-D646-9F83-4156AEEB22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221EF0-7819-9345-BE24-395200119AA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9" name="Rectangle 6">
            <a:extLst>
              <a:ext uri="{FF2B5EF4-FFF2-40B4-BE49-F238E27FC236}">
                <a16:creationId xmlns:a16="http://schemas.microsoft.com/office/drawing/2014/main" id="{7A989A0C-CA98-734F-9D66-8AE47018A91F}"/>
              </a:ext>
            </a:extLst>
          </p:cNvPr>
          <p:cNvSpPr>
            <a:spLocks noGrp="1" noChangeArrowheads="1"/>
          </p:cNvSpPr>
          <p:nvPr>
            <p:ph type="sldNum" sz="quarter" idx="12"/>
          </p:nvPr>
        </p:nvSpPr>
        <p:spPr>
          <a:ln/>
        </p:spPr>
        <p:txBody>
          <a:bodyPr/>
          <a:lstStyle>
            <a:lvl1pPr>
              <a:defRPr/>
            </a:lvl1pPr>
          </a:lstStyle>
          <a:p>
            <a:pPr>
              <a:defRPr/>
            </a:pPr>
            <a:fld id="{538E3EB1-E203-4841-A1E9-20CF8562B79E}" type="slidenum">
              <a:rPr lang="en-US" altLang="en-US"/>
              <a:pPr>
                <a:defRPr/>
              </a:pPr>
              <a:t>‹#›</a:t>
            </a:fld>
            <a:endParaRPr lang="en-US" altLang="en-US"/>
          </a:p>
        </p:txBody>
      </p:sp>
    </p:spTree>
    <p:extLst>
      <p:ext uri="{BB962C8B-B14F-4D97-AF65-F5344CB8AC3E}">
        <p14:creationId xmlns:p14="http://schemas.microsoft.com/office/powerpoint/2010/main" val="1209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642338-7D0D-584E-863C-982894F2BF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428FEC-714D-CA4F-A928-89AD5CF89B45}"/>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5" name="Rectangle 6">
            <a:extLst>
              <a:ext uri="{FF2B5EF4-FFF2-40B4-BE49-F238E27FC236}">
                <a16:creationId xmlns:a16="http://schemas.microsoft.com/office/drawing/2014/main" id="{46E07901-93A1-614C-AD13-0AE9A0A7C761}"/>
              </a:ext>
            </a:extLst>
          </p:cNvPr>
          <p:cNvSpPr>
            <a:spLocks noGrp="1" noChangeArrowheads="1"/>
          </p:cNvSpPr>
          <p:nvPr>
            <p:ph type="sldNum" sz="quarter" idx="12"/>
          </p:nvPr>
        </p:nvSpPr>
        <p:spPr>
          <a:ln/>
        </p:spPr>
        <p:txBody>
          <a:bodyPr/>
          <a:lstStyle>
            <a:lvl1pPr>
              <a:defRPr/>
            </a:lvl1pPr>
          </a:lstStyle>
          <a:p>
            <a:pPr>
              <a:defRPr/>
            </a:pPr>
            <a:fld id="{3B3621FA-0C91-E34C-9770-B6C2CF06EC39}" type="slidenum">
              <a:rPr lang="en-US" altLang="en-US"/>
              <a:pPr>
                <a:defRPr/>
              </a:pPr>
              <a:t>‹#›</a:t>
            </a:fld>
            <a:endParaRPr lang="en-US" altLang="en-US"/>
          </a:p>
        </p:txBody>
      </p:sp>
    </p:spTree>
    <p:extLst>
      <p:ext uri="{BB962C8B-B14F-4D97-AF65-F5344CB8AC3E}">
        <p14:creationId xmlns:p14="http://schemas.microsoft.com/office/powerpoint/2010/main" val="203626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106D55-7245-6045-B599-B3CA02E49C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31CBA0B-4567-F84B-B475-8ADDB60C0E43}"/>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4" name="Rectangle 6">
            <a:extLst>
              <a:ext uri="{FF2B5EF4-FFF2-40B4-BE49-F238E27FC236}">
                <a16:creationId xmlns:a16="http://schemas.microsoft.com/office/drawing/2014/main" id="{4BAD8ADB-D263-D847-B7FF-D6102BCC4D3D}"/>
              </a:ext>
            </a:extLst>
          </p:cNvPr>
          <p:cNvSpPr>
            <a:spLocks noGrp="1" noChangeArrowheads="1"/>
          </p:cNvSpPr>
          <p:nvPr>
            <p:ph type="sldNum" sz="quarter" idx="12"/>
          </p:nvPr>
        </p:nvSpPr>
        <p:spPr>
          <a:ln/>
        </p:spPr>
        <p:txBody>
          <a:bodyPr/>
          <a:lstStyle>
            <a:lvl1pPr>
              <a:defRPr/>
            </a:lvl1pPr>
          </a:lstStyle>
          <a:p>
            <a:pPr>
              <a:defRPr/>
            </a:pPr>
            <a:fld id="{D35A2F27-70BA-034A-A44F-4BAF54DB97DB}" type="slidenum">
              <a:rPr lang="en-US" altLang="en-US"/>
              <a:pPr>
                <a:defRPr/>
              </a:pPr>
              <a:t>‹#›</a:t>
            </a:fld>
            <a:endParaRPr lang="en-US" altLang="en-US"/>
          </a:p>
        </p:txBody>
      </p:sp>
    </p:spTree>
    <p:extLst>
      <p:ext uri="{BB962C8B-B14F-4D97-AF65-F5344CB8AC3E}">
        <p14:creationId xmlns:p14="http://schemas.microsoft.com/office/powerpoint/2010/main" val="36950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7E018E-0BA2-A04F-8EDD-7A7399709B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3227D6-7DF1-274C-859B-CE98FE8AE2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86B716EB-7CDB-A84B-98A4-A71716C8BB84}"/>
              </a:ext>
            </a:extLst>
          </p:cNvPr>
          <p:cNvSpPr>
            <a:spLocks noGrp="1" noChangeArrowheads="1"/>
          </p:cNvSpPr>
          <p:nvPr>
            <p:ph type="sldNum" sz="quarter" idx="12"/>
          </p:nvPr>
        </p:nvSpPr>
        <p:spPr>
          <a:ln/>
        </p:spPr>
        <p:txBody>
          <a:bodyPr/>
          <a:lstStyle>
            <a:lvl1pPr>
              <a:defRPr/>
            </a:lvl1pPr>
          </a:lstStyle>
          <a:p>
            <a:pPr>
              <a:defRPr/>
            </a:pPr>
            <a:fld id="{80CECF39-C873-1144-B949-57502DF85790}" type="slidenum">
              <a:rPr lang="en-US" altLang="en-US"/>
              <a:pPr>
                <a:defRPr/>
              </a:pPr>
              <a:t>‹#›</a:t>
            </a:fld>
            <a:endParaRPr lang="en-US" altLang="en-US"/>
          </a:p>
        </p:txBody>
      </p:sp>
    </p:spTree>
    <p:extLst>
      <p:ext uri="{BB962C8B-B14F-4D97-AF65-F5344CB8AC3E}">
        <p14:creationId xmlns:p14="http://schemas.microsoft.com/office/powerpoint/2010/main" val="64575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DAC38A-8216-654F-865F-514AFD2021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E17832-5374-5A43-99C2-1688BEBA84ED}"/>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2006AF87-8C5E-E044-A0A1-D51C7FBC7016}"/>
              </a:ext>
            </a:extLst>
          </p:cNvPr>
          <p:cNvSpPr>
            <a:spLocks noGrp="1" noChangeArrowheads="1"/>
          </p:cNvSpPr>
          <p:nvPr>
            <p:ph type="sldNum" sz="quarter" idx="12"/>
          </p:nvPr>
        </p:nvSpPr>
        <p:spPr>
          <a:ln/>
        </p:spPr>
        <p:txBody>
          <a:bodyPr/>
          <a:lstStyle>
            <a:lvl1pPr>
              <a:defRPr/>
            </a:lvl1pPr>
          </a:lstStyle>
          <a:p>
            <a:pPr>
              <a:defRPr/>
            </a:pPr>
            <a:fld id="{1CDFF320-41B9-4045-834F-112F72C931A5}" type="slidenum">
              <a:rPr lang="en-US" altLang="en-US"/>
              <a:pPr>
                <a:defRPr/>
              </a:pPr>
              <a:t>‹#›</a:t>
            </a:fld>
            <a:endParaRPr lang="en-US" altLang="en-US"/>
          </a:p>
        </p:txBody>
      </p:sp>
    </p:spTree>
    <p:extLst>
      <p:ext uri="{BB962C8B-B14F-4D97-AF65-F5344CB8AC3E}">
        <p14:creationId xmlns:p14="http://schemas.microsoft.com/office/powerpoint/2010/main" val="326012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CE3D"/>
            </a:gs>
            <a:gs pos="100000">
              <a:srgbClr val="E88018"/>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CC0711-F14E-D549-BEA5-3A2800E9F3B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8D1EFC7-E228-AE44-B989-431DF01C1F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178663-978B-B843-8DB3-80843A8CD64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7817704E-0A8D-114C-BE4C-9B49D4C66A7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r>
              <a:rPr lang="en-US"/>
              <a:t>General Physics L14_capacitance</a:t>
            </a:r>
          </a:p>
        </p:txBody>
      </p:sp>
      <p:sp>
        <p:nvSpPr>
          <p:cNvPr id="1030" name="Rectangle 6">
            <a:extLst>
              <a:ext uri="{FF2B5EF4-FFF2-40B4-BE49-F238E27FC236}">
                <a16:creationId xmlns:a16="http://schemas.microsoft.com/office/drawing/2014/main" id="{1FAF019B-DA59-9942-B87B-CDA02FC322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594FB9-0124-314D-8216-C86DC39543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rgbClr val="003366"/>
          </a:solidFill>
          <a:latin typeface="+mj-lt"/>
          <a:ea typeface="ＭＳ Ｐゴシック" charset="0"/>
          <a:cs typeface="+mj-cs"/>
        </a:defRPr>
      </a:lvl1pPr>
      <a:lvl2pPr algn="ctr" rtl="0" eaLnBrk="0" fontAlgn="base" hangingPunct="0">
        <a:spcBef>
          <a:spcPct val="0"/>
        </a:spcBef>
        <a:spcAft>
          <a:spcPct val="0"/>
        </a:spcAft>
        <a:defRPr sz="4400">
          <a:solidFill>
            <a:srgbClr val="003366"/>
          </a:solidFill>
          <a:latin typeface="Arial" charset="0"/>
          <a:ea typeface="ＭＳ Ｐゴシック" charset="0"/>
        </a:defRPr>
      </a:lvl2pPr>
      <a:lvl3pPr algn="ctr" rtl="0" eaLnBrk="0" fontAlgn="base" hangingPunct="0">
        <a:spcBef>
          <a:spcPct val="0"/>
        </a:spcBef>
        <a:spcAft>
          <a:spcPct val="0"/>
        </a:spcAft>
        <a:defRPr sz="4400">
          <a:solidFill>
            <a:srgbClr val="003366"/>
          </a:solidFill>
          <a:latin typeface="Arial" charset="0"/>
          <a:ea typeface="ＭＳ Ｐゴシック" charset="0"/>
        </a:defRPr>
      </a:lvl3pPr>
      <a:lvl4pPr algn="ctr" rtl="0" eaLnBrk="0" fontAlgn="base" hangingPunct="0">
        <a:spcBef>
          <a:spcPct val="0"/>
        </a:spcBef>
        <a:spcAft>
          <a:spcPct val="0"/>
        </a:spcAft>
        <a:defRPr sz="4400">
          <a:solidFill>
            <a:srgbClr val="003366"/>
          </a:solidFill>
          <a:latin typeface="Arial" charset="0"/>
          <a:ea typeface="ＭＳ Ｐゴシック" charset="0"/>
        </a:defRPr>
      </a:lvl4pPr>
      <a:lvl5pPr algn="ctr" rtl="0" eaLnBrk="0" fontAlgn="base" hangingPunct="0">
        <a:spcBef>
          <a:spcPct val="0"/>
        </a:spcBef>
        <a:spcAft>
          <a:spcPct val="0"/>
        </a:spcAft>
        <a:defRPr sz="4400">
          <a:solidFill>
            <a:srgbClr val="003366"/>
          </a:solidFill>
          <a:latin typeface="Arial" charset="0"/>
          <a:ea typeface="ＭＳ Ｐゴシック"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ience.nasa.gov/image-detail/pia19968-charonmo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science.nasa.gov/image-detail/hubble-discoveries-highlights-pluto-moon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hotojournal.jpl.nasa.gov/catalog/PIA21079"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cience.nasa.gov/dwarf-planets/cer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hotojournal.jpl.nasa.gov/catalog/PIA2266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cience.nasa.gov/image-detail/color-image-of-pluto-pia20291-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8FBE976-3DB6-C9EA-2B0C-02081911D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81" y="0"/>
            <a:ext cx="9955162"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1" name="Title 1">
            <a:extLst>
              <a:ext uri="{FF2B5EF4-FFF2-40B4-BE49-F238E27FC236}">
                <a16:creationId xmlns:a16="http://schemas.microsoft.com/office/drawing/2014/main" id="{82483371-E724-B849-92D7-46B364CDD97D}"/>
              </a:ext>
            </a:extLst>
          </p:cNvPr>
          <p:cNvSpPr>
            <a:spLocks noGrp="1" noChangeArrowheads="1"/>
          </p:cNvSpPr>
          <p:nvPr>
            <p:ph type="ctrTitle"/>
          </p:nvPr>
        </p:nvSpPr>
        <p:spPr/>
        <p:txBody>
          <a:bodyPr/>
          <a:lstStyle/>
          <a:p>
            <a:r>
              <a:rPr lang="en-US" altLang="en-US" dirty="0">
                <a:solidFill>
                  <a:srgbClr val="FFFF00"/>
                </a:solidFill>
                <a:ea typeface="ＭＳ Ｐゴシック" panose="020B0600070205080204" pitchFamily="34" charset="-128"/>
              </a:rPr>
              <a:t>Bits and pieces</a:t>
            </a:r>
          </a:p>
        </p:txBody>
      </p:sp>
      <p:sp>
        <p:nvSpPr>
          <p:cNvPr id="15362" name="Subtitle 2">
            <a:extLst>
              <a:ext uri="{FF2B5EF4-FFF2-40B4-BE49-F238E27FC236}">
                <a16:creationId xmlns:a16="http://schemas.microsoft.com/office/drawing/2014/main" id="{ED7BC2D4-7A49-7E4A-AC7F-6409855C30C8}"/>
              </a:ext>
            </a:extLst>
          </p:cNvPr>
          <p:cNvSpPr>
            <a:spLocks noGrp="1" noChangeArrowheads="1"/>
          </p:cNvSpPr>
          <p:nvPr>
            <p:ph type="subTitle" idx="1"/>
          </p:nvPr>
        </p:nvSpPr>
        <p:spPr/>
        <p:txBody>
          <a:bodyPr/>
          <a:lstStyle/>
          <a:p>
            <a:r>
              <a:rPr lang="en-US" altLang="en-US" dirty="0">
                <a:solidFill>
                  <a:srgbClr val="FFFF00"/>
                </a:solidFill>
                <a:ea typeface="ＭＳ Ｐゴシック" panose="020B0600070205080204" pitchFamily="34" charset="-128"/>
              </a:rPr>
              <a:t>Asteroids, comets, dwarf planets</a:t>
            </a:r>
          </a:p>
        </p:txBody>
      </p:sp>
      <p:sp>
        <p:nvSpPr>
          <p:cNvPr id="2" name="TextBox 1">
            <a:extLst>
              <a:ext uri="{FF2B5EF4-FFF2-40B4-BE49-F238E27FC236}">
                <a16:creationId xmlns:a16="http://schemas.microsoft.com/office/drawing/2014/main" id="{1EE4DBA4-1960-3AFE-28F1-A47E0CE43FAC}"/>
              </a:ext>
            </a:extLst>
          </p:cNvPr>
          <p:cNvSpPr txBox="1"/>
          <p:nvPr/>
        </p:nvSpPr>
        <p:spPr>
          <a:xfrm>
            <a:off x="914400" y="6172200"/>
            <a:ext cx="2048959" cy="461665"/>
          </a:xfrm>
          <a:prstGeom prst="rect">
            <a:avLst/>
          </a:prstGeom>
          <a:noFill/>
        </p:spPr>
        <p:txBody>
          <a:bodyPr wrap="none" rtlCol="0">
            <a:spAutoFit/>
          </a:bodyPr>
          <a:lstStyle/>
          <a:p>
            <a:r>
              <a:rPr lang="en-US" sz="2400" dirty="0">
                <a:solidFill>
                  <a:srgbClr val="FFC000"/>
                </a:solidFill>
              </a:rPr>
              <a:t>Image: NASA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2BBA-7638-A643-BB0A-F5E1A0EC576C}"/>
              </a:ext>
            </a:extLst>
          </p:cNvPr>
          <p:cNvSpPr>
            <a:spLocks noGrp="1"/>
          </p:cNvSpPr>
          <p:nvPr>
            <p:ph type="title"/>
          </p:nvPr>
        </p:nvSpPr>
        <p:spPr/>
        <p:txBody>
          <a:bodyPr/>
          <a:lstStyle/>
          <a:p>
            <a:r>
              <a:rPr lang="en-US" dirty="0"/>
              <a:t>Charon</a:t>
            </a:r>
          </a:p>
        </p:txBody>
      </p:sp>
      <p:sp>
        <p:nvSpPr>
          <p:cNvPr id="3" name="Content Placeholder 2">
            <a:extLst>
              <a:ext uri="{FF2B5EF4-FFF2-40B4-BE49-F238E27FC236}">
                <a16:creationId xmlns:a16="http://schemas.microsoft.com/office/drawing/2014/main" id="{B073B430-7AD1-664E-8949-D481CB0D076C}"/>
              </a:ext>
            </a:extLst>
          </p:cNvPr>
          <p:cNvSpPr>
            <a:spLocks noGrp="1"/>
          </p:cNvSpPr>
          <p:nvPr>
            <p:ph idx="1"/>
          </p:nvPr>
        </p:nvSpPr>
        <p:spPr>
          <a:xfrm>
            <a:off x="457200" y="1600200"/>
            <a:ext cx="3246438" cy="4525963"/>
          </a:xfrm>
        </p:spPr>
        <p:txBody>
          <a:bodyPr/>
          <a:lstStyle/>
          <a:p>
            <a:r>
              <a:rPr lang="en-US" dirty="0"/>
              <a:t>Pluto’s largest satellite</a:t>
            </a:r>
          </a:p>
        </p:txBody>
      </p:sp>
      <p:pic>
        <p:nvPicPr>
          <p:cNvPr id="4" name="Picture 3">
            <a:extLst>
              <a:ext uri="{FF2B5EF4-FFF2-40B4-BE49-F238E27FC236}">
                <a16:creationId xmlns:a16="http://schemas.microsoft.com/office/drawing/2014/main" id="{B70DB3FA-622F-0640-A7AB-92E6EA8C88FE}"/>
              </a:ext>
            </a:extLst>
          </p:cNvPr>
          <p:cNvPicPr>
            <a:picLocks noChangeAspect="1"/>
          </p:cNvPicPr>
          <p:nvPr/>
        </p:nvPicPr>
        <p:blipFill>
          <a:blip r:embed="rId2"/>
          <a:stretch>
            <a:fillRect/>
          </a:stretch>
        </p:blipFill>
        <p:spPr>
          <a:xfrm>
            <a:off x="3703638" y="1417638"/>
            <a:ext cx="5440362" cy="5440362"/>
          </a:xfrm>
          <a:prstGeom prst="rect">
            <a:avLst/>
          </a:prstGeom>
          <a:ln w="28575">
            <a:solidFill>
              <a:schemeClr val="tx2"/>
            </a:solidFill>
          </a:ln>
        </p:spPr>
      </p:pic>
      <p:sp>
        <p:nvSpPr>
          <p:cNvPr id="5" name="TextBox 4">
            <a:extLst>
              <a:ext uri="{FF2B5EF4-FFF2-40B4-BE49-F238E27FC236}">
                <a16:creationId xmlns:a16="http://schemas.microsoft.com/office/drawing/2014/main" id="{D5E0DB6B-1EE2-8840-8B0E-B4C9DDC6A5CB}"/>
              </a:ext>
            </a:extLst>
          </p:cNvPr>
          <p:cNvSpPr txBox="1"/>
          <p:nvPr/>
        </p:nvSpPr>
        <p:spPr>
          <a:xfrm>
            <a:off x="94958" y="6307415"/>
            <a:ext cx="3608680" cy="369332"/>
          </a:xfrm>
          <a:prstGeom prst="rect">
            <a:avLst/>
          </a:prstGeom>
          <a:noFill/>
        </p:spPr>
        <p:txBody>
          <a:bodyPr wrap="none" rtlCol="0">
            <a:spAutoFit/>
          </a:bodyPr>
          <a:lstStyle/>
          <a:p>
            <a:r>
              <a:rPr lang="en-US" dirty="0">
                <a:hlinkClick r:id="rId3"/>
              </a:rPr>
              <a:t>Image</a:t>
            </a:r>
            <a:r>
              <a:rPr lang="en-US" dirty="0"/>
              <a:t>: NASA/JPL, New Horizons</a:t>
            </a:r>
          </a:p>
        </p:txBody>
      </p:sp>
    </p:spTree>
    <p:extLst>
      <p:ext uri="{BB962C8B-B14F-4D97-AF65-F5344CB8AC3E}">
        <p14:creationId xmlns:p14="http://schemas.microsoft.com/office/powerpoint/2010/main" val="9326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C7A8-606B-904F-A5A3-AFD6CE867628}"/>
              </a:ext>
            </a:extLst>
          </p:cNvPr>
          <p:cNvSpPr>
            <a:spLocks noGrp="1"/>
          </p:cNvSpPr>
          <p:nvPr>
            <p:ph type="title"/>
          </p:nvPr>
        </p:nvSpPr>
        <p:spPr/>
        <p:txBody>
          <a:bodyPr/>
          <a:lstStyle/>
          <a:p>
            <a:r>
              <a:rPr lang="en-US" dirty="0"/>
              <a:t>Pluto and Charon</a:t>
            </a:r>
          </a:p>
        </p:txBody>
      </p:sp>
      <p:pic>
        <p:nvPicPr>
          <p:cNvPr id="3" name="Picture 2">
            <a:extLst>
              <a:ext uri="{FF2B5EF4-FFF2-40B4-BE49-F238E27FC236}">
                <a16:creationId xmlns:a16="http://schemas.microsoft.com/office/drawing/2014/main" id="{611BEE5E-7E1F-0F48-8AD1-908E3CA8D510}"/>
              </a:ext>
            </a:extLst>
          </p:cNvPr>
          <p:cNvPicPr>
            <a:picLocks noChangeAspect="1"/>
          </p:cNvPicPr>
          <p:nvPr/>
        </p:nvPicPr>
        <p:blipFill>
          <a:blip r:embed="rId2"/>
          <a:stretch>
            <a:fillRect/>
          </a:stretch>
        </p:blipFill>
        <p:spPr>
          <a:xfrm>
            <a:off x="1581150" y="1600200"/>
            <a:ext cx="5981700" cy="4182327"/>
          </a:xfrm>
          <a:prstGeom prst="rect">
            <a:avLst/>
          </a:prstGeom>
          <a:ln w="28575">
            <a:solidFill>
              <a:schemeClr val="tx2"/>
            </a:solidFill>
          </a:ln>
        </p:spPr>
      </p:pic>
      <p:sp>
        <p:nvSpPr>
          <p:cNvPr id="4" name="TextBox 3">
            <a:extLst>
              <a:ext uri="{FF2B5EF4-FFF2-40B4-BE49-F238E27FC236}">
                <a16:creationId xmlns:a16="http://schemas.microsoft.com/office/drawing/2014/main" id="{024D794F-46EB-2C41-8E4A-8567B07FCC58}"/>
              </a:ext>
            </a:extLst>
          </p:cNvPr>
          <p:cNvSpPr txBox="1"/>
          <p:nvPr/>
        </p:nvSpPr>
        <p:spPr>
          <a:xfrm>
            <a:off x="1676400" y="6019800"/>
            <a:ext cx="6362639" cy="461665"/>
          </a:xfrm>
          <a:prstGeom prst="rect">
            <a:avLst/>
          </a:prstGeom>
          <a:noFill/>
        </p:spPr>
        <p:txBody>
          <a:bodyPr wrap="none" rtlCol="0">
            <a:spAutoFit/>
          </a:bodyPr>
          <a:lstStyle/>
          <a:p>
            <a:r>
              <a:rPr lang="en-US" sz="2400" dirty="0">
                <a:solidFill>
                  <a:srgbClr val="000000"/>
                </a:solidFill>
              </a:rPr>
              <a:t>Image: NASA/JHUAPL, </a:t>
            </a:r>
            <a:r>
              <a:rPr lang="en-US" sz="2400" dirty="0" err="1">
                <a:solidFill>
                  <a:srgbClr val="000000"/>
                </a:solidFill>
              </a:rPr>
              <a:t>Comins</a:t>
            </a:r>
            <a:r>
              <a:rPr lang="en-US" sz="2400" dirty="0">
                <a:solidFill>
                  <a:srgbClr val="000000"/>
                </a:solidFill>
              </a:rPr>
              <a:t> Figure 10-4b</a:t>
            </a:r>
          </a:p>
        </p:txBody>
      </p:sp>
    </p:spTree>
    <p:extLst>
      <p:ext uri="{BB962C8B-B14F-4D97-AF65-F5344CB8AC3E}">
        <p14:creationId xmlns:p14="http://schemas.microsoft.com/office/powerpoint/2010/main" val="364454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FD72-725A-6E46-B191-839AA2619949}"/>
              </a:ext>
            </a:extLst>
          </p:cNvPr>
          <p:cNvSpPr>
            <a:spLocks noGrp="1"/>
          </p:cNvSpPr>
          <p:nvPr>
            <p:ph type="title"/>
          </p:nvPr>
        </p:nvSpPr>
        <p:spPr/>
        <p:txBody>
          <a:bodyPr/>
          <a:lstStyle/>
          <a:p>
            <a:r>
              <a:rPr lang="en-US" dirty="0"/>
              <a:t>Pluto’s system</a:t>
            </a:r>
          </a:p>
        </p:txBody>
      </p:sp>
      <p:sp>
        <p:nvSpPr>
          <p:cNvPr id="3" name="Content Placeholder 2">
            <a:extLst>
              <a:ext uri="{FF2B5EF4-FFF2-40B4-BE49-F238E27FC236}">
                <a16:creationId xmlns:a16="http://schemas.microsoft.com/office/drawing/2014/main" id="{822E5939-B714-0940-9CD4-9FEADD530B0B}"/>
              </a:ext>
            </a:extLst>
          </p:cNvPr>
          <p:cNvSpPr>
            <a:spLocks noGrp="1"/>
          </p:cNvSpPr>
          <p:nvPr>
            <p:ph idx="1"/>
          </p:nvPr>
        </p:nvSpPr>
        <p:spPr/>
        <p:txBody>
          <a:bodyPr/>
          <a:lstStyle/>
          <a:p>
            <a:r>
              <a:rPr lang="en-US" dirty="0"/>
              <a:t>Double system with </a:t>
            </a:r>
            <a:r>
              <a:rPr lang="en-US" dirty="0">
                <a:solidFill>
                  <a:schemeClr val="accent2"/>
                </a:solidFill>
              </a:rPr>
              <a:t>Charon</a:t>
            </a:r>
          </a:p>
          <a:p>
            <a:r>
              <a:rPr lang="en-US" dirty="0"/>
              <a:t>Further orbited by </a:t>
            </a:r>
            <a:r>
              <a:rPr lang="en-US" dirty="0">
                <a:solidFill>
                  <a:schemeClr val="accent2"/>
                </a:solidFill>
              </a:rPr>
              <a:t>Styx</a:t>
            </a:r>
            <a:r>
              <a:rPr lang="en-US" dirty="0"/>
              <a:t>, </a:t>
            </a:r>
            <a:r>
              <a:rPr lang="en-US" dirty="0">
                <a:solidFill>
                  <a:schemeClr val="accent2"/>
                </a:solidFill>
              </a:rPr>
              <a:t>Kerberos</a:t>
            </a:r>
            <a:r>
              <a:rPr lang="en-US" dirty="0"/>
              <a:t>, </a:t>
            </a:r>
            <a:r>
              <a:rPr lang="en-US" dirty="0">
                <a:solidFill>
                  <a:schemeClr val="accent2"/>
                </a:solidFill>
              </a:rPr>
              <a:t>Nix</a:t>
            </a:r>
            <a:r>
              <a:rPr lang="en-US" dirty="0"/>
              <a:t>, and </a:t>
            </a:r>
            <a:r>
              <a:rPr lang="en-US" dirty="0">
                <a:solidFill>
                  <a:schemeClr val="accent2"/>
                </a:solidFill>
              </a:rPr>
              <a:t>Hydra</a:t>
            </a:r>
          </a:p>
        </p:txBody>
      </p:sp>
      <p:pic>
        <p:nvPicPr>
          <p:cNvPr id="4" name="Picture 3">
            <a:extLst>
              <a:ext uri="{FF2B5EF4-FFF2-40B4-BE49-F238E27FC236}">
                <a16:creationId xmlns:a16="http://schemas.microsoft.com/office/drawing/2014/main" id="{41FAC679-E0D5-0D47-8818-0B46BEE71665}"/>
              </a:ext>
            </a:extLst>
          </p:cNvPr>
          <p:cNvPicPr>
            <a:picLocks noChangeAspect="1"/>
          </p:cNvPicPr>
          <p:nvPr/>
        </p:nvPicPr>
        <p:blipFill>
          <a:blip r:embed="rId2"/>
          <a:stretch>
            <a:fillRect/>
          </a:stretch>
        </p:blipFill>
        <p:spPr>
          <a:xfrm>
            <a:off x="2133600" y="2943564"/>
            <a:ext cx="7010400" cy="3914436"/>
          </a:xfrm>
          <a:prstGeom prst="rect">
            <a:avLst/>
          </a:prstGeom>
        </p:spPr>
      </p:pic>
      <p:sp>
        <p:nvSpPr>
          <p:cNvPr id="5" name="TextBox 4">
            <a:extLst>
              <a:ext uri="{FF2B5EF4-FFF2-40B4-BE49-F238E27FC236}">
                <a16:creationId xmlns:a16="http://schemas.microsoft.com/office/drawing/2014/main" id="{7CB4AB71-7901-0044-B95A-18BE89ED37F2}"/>
              </a:ext>
            </a:extLst>
          </p:cNvPr>
          <p:cNvSpPr txBox="1"/>
          <p:nvPr/>
        </p:nvSpPr>
        <p:spPr>
          <a:xfrm>
            <a:off x="5431118" y="6488668"/>
            <a:ext cx="3608680" cy="369332"/>
          </a:xfrm>
          <a:prstGeom prst="rect">
            <a:avLst/>
          </a:prstGeom>
          <a:noFill/>
        </p:spPr>
        <p:txBody>
          <a:bodyPr wrap="none" rtlCol="0">
            <a:spAutoFit/>
          </a:bodyPr>
          <a:lstStyle/>
          <a:p>
            <a:r>
              <a:rPr lang="en-US" dirty="0">
                <a:solidFill>
                  <a:schemeClr val="accent5"/>
                </a:solidFill>
                <a:hlinkClick r:id="rId3"/>
              </a:rPr>
              <a:t>Image</a:t>
            </a:r>
            <a:r>
              <a:rPr lang="en-US" dirty="0">
                <a:solidFill>
                  <a:schemeClr val="accent5"/>
                </a:solidFill>
              </a:rPr>
              <a:t>: NASA/JPL, New Horizons</a:t>
            </a:r>
          </a:p>
        </p:txBody>
      </p:sp>
    </p:spTree>
    <p:extLst>
      <p:ext uri="{BB962C8B-B14F-4D97-AF65-F5344CB8AC3E}">
        <p14:creationId xmlns:p14="http://schemas.microsoft.com/office/powerpoint/2010/main" val="99052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ADC0-FD65-4548-971E-07DEA6E3B681}"/>
              </a:ext>
            </a:extLst>
          </p:cNvPr>
          <p:cNvSpPr>
            <a:spLocks noGrp="1"/>
          </p:cNvSpPr>
          <p:nvPr>
            <p:ph type="title"/>
          </p:nvPr>
        </p:nvSpPr>
        <p:spPr/>
        <p:txBody>
          <a:bodyPr/>
          <a:lstStyle/>
          <a:p>
            <a:r>
              <a:rPr lang="en-US" dirty="0"/>
              <a:t>Other Dwarf Planets</a:t>
            </a:r>
          </a:p>
        </p:txBody>
      </p:sp>
      <p:sp>
        <p:nvSpPr>
          <p:cNvPr id="3" name="Content Placeholder 2">
            <a:extLst>
              <a:ext uri="{FF2B5EF4-FFF2-40B4-BE49-F238E27FC236}">
                <a16:creationId xmlns:a16="http://schemas.microsoft.com/office/drawing/2014/main" id="{5A1D32AD-6B5D-0041-A500-440404BB011F}"/>
              </a:ext>
            </a:extLst>
          </p:cNvPr>
          <p:cNvSpPr>
            <a:spLocks noGrp="1"/>
          </p:cNvSpPr>
          <p:nvPr>
            <p:ph idx="1"/>
          </p:nvPr>
        </p:nvSpPr>
        <p:spPr/>
        <p:txBody>
          <a:bodyPr/>
          <a:lstStyle/>
          <a:p>
            <a:r>
              <a:rPr lang="en-US" dirty="0"/>
              <a:t>All TNOs</a:t>
            </a:r>
          </a:p>
          <a:p>
            <a:pPr lvl="1"/>
            <a:r>
              <a:rPr lang="en-US" dirty="0"/>
              <a:t>Eris</a:t>
            </a:r>
          </a:p>
          <a:p>
            <a:pPr lvl="1"/>
            <a:r>
              <a:rPr lang="en-US" dirty="0"/>
              <a:t>Haumea</a:t>
            </a:r>
          </a:p>
          <a:p>
            <a:pPr lvl="1"/>
            <a:r>
              <a:rPr lang="en-US" dirty="0" err="1"/>
              <a:t>Makemake</a:t>
            </a:r>
            <a:endParaRPr lang="en-US" dirty="0"/>
          </a:p>
        </p:txBody>
      </p:sp>
    </p:spTree>
    <p:extLst>
      <p:ext uri="{BB962C8B-B14F-4D97-AF65-F5344CB8AC3E}">
        <p14:creationId xmlns:p14="http://schemas.microsoft.com/office/powerpoint/2010/main" val="51828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77EA-3608-2962-C28A-A15C0A0C16A3}"/>
              </a:ext>
            </a:extLst>
          </p:cNvPr>
          <p:cNvSpPr>
            <a:spLocks noGrp="1"/>
          </p:cNvSpPr>
          <p:nvPr>
            <p:ph type="title"/>
          </p:nvPr>
        </p:nvSpPr>
        <p:spPr/>
        <p:txBody>
          <a:bodyPr/>
          <a:lstStyle/>
          <a:p>
            <a:r>
              <a:rPr lang="en-US" dirty="0"/>
              <a:t>Eris</a:t>
            </a:r>
          </a:p>
        </p:txBody>
      </p:sp>
      <p:sp>
        <p:nvSpPr>
          <p:cNvPr id="3" name="Content Placeholder 2">
            <a:extLst>
              <a:ext uri="{FF2B5EF4-FFF2-40B4-BE49-F238E27FC236}">
                <a16:creationId xmlns:a16="http://schemas.microsoft.com/office/drawing/2014/main" id="{7A83D50A-E97F-08EE-EC36-4733FF36517C}"/>
              </a:ext>
            </a:extLst>
          </p:cNvPr>
          <p:cNvSpPr>
            <a:spLocks noGrp="1"/>
          </p:cNvSpPr>
          <p:nvPr>
            <p:ph idx="1"/>
          </p:nvPr>
        </p:nvSpPr>
        <p:spPr/>
        <p:txBody>
          <a:bodyPr/>
          <a:lstStyle/>
          <a:p>
            <a:r>
              <a:rPr lang="en-US" dirty="0"/>
              <a:t>Semimajor axis 67.9 AU</a:t>
            </a:r>
          </a:p>
          <a:p>
            <a:r>
              <a:rPr lang="en-US" dirty="0"/>
              <a:t>Orbital period 559 years</a:t>
            </a:r>
          </a:p>
          <a:p>
            <a:r>
              <a:rPr lang="en-US" dirty="0"/>
              <a:t>Eccentricity 0.436</a:t>
            </a:r>
          </a:p>
          <a:p>
            <a:r>
              <a:rPr lang="en-US" dirty="0"/>
              <a:t>Inclination 44°</a:t>
            </a:r>
          </a:p>
          <a:p>
            <a:r>
              <a:rPr lang="en-US" dirty="0"/>
              <a:t>Slightly smaller and heavier than Pluto</a:t>
            </a:r>
          </a:p>
          <a:p>
            <a:pPr lvl="1"/>
            <a:r>
              <a:rPr lang="en-US" dirty="0"/>
              <a:t>0.0027 Earth masses</a:t>
            </a:r>
          </a:p>
          <a:p>
            <a:pPr lvl="1"/>
            <a:r>
              <a:rPr lang="en-US" dirty="0"/>
              <a:t>Diameter 2326 km</a:t>
            </a:r>
          </a:p>
          <a:p>
            <a:r>
              <a:rPr lang="en-US" dirty="0"/>
              <a:t>Heaviest known SS body not visited</a:t>
            </a:r>
          </a:p>
          <a:p>
            <a:endParaRPr lang="en-US" dirty="0"/>
          </a:p>
        </p:txBody>
      </p:sp>
    </p:spTree>
    <p:extLst>
      <p:ext uri="{BB962C8B-B14F-4D97-AF65-F5344CB8AC3E}">
        <p14:creationId xmlns:p14="http://schemas.microsoft.com/office/powerpoint/2010/main" val="18090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EF4E-B416-EE42-A1CC-F439CE071645}"/>
              </a:ext>
            </a:extLst>
          </p:cNvPr>
          <p:cNvSpPr>
            <a:spLocks noGrp="1"/>
          </p:cNvSpPr>
          <p:nvPr>
            <p:ph type="title"/>
          </p:nvPr>
        </p:nvSpPr>
        <p:spPr/>
        <p:txBody>
          <a:bodyPr/>
          <a:lstStyle/>
          <a:p>
            <a:r>
              <a:rPr lang="en-US" dirty="0"/>
              <a:t>Comets</a:t>
            </a:r>
          </a:p>
        </p:txBody>
      </p:sp>
      <p:sp>
        <p:nvSpPr>
          <p:cNvPr id="3" name="Content Placeholder 2">
            <a:extLst>
              <a:ext uri="{FF2B5EF4-FFF2-40B4-BE49-F238E27FC236}">
                <a16:creationId xmlns:a16="http://schemas.microsoft.com/office/drawing/2014/main" id="{4D6FEFD9-74A6-224B-B0A3-9261B6608657}"/>
              </a:ext>
            </a:extLst>
          </p:cNvPr>
          <p:cNvSpPr>
            <a:spLocks noGrp="1"/>
          </p:cNvSpPr>
          <p:nvPr>
            <p:ph idx="1"/>
          </p:nvPr>
        </p:nvSpPr>
        <p:spPr/>
        <p:txBody>
          <a:bodyPr/>
          <a:lstStyle/>
          <a:p>
            <a:r>
              <a:rPr lang="en-US" dirty="0"/>
              <a:t>TNOs, at least initially</a:t>
            </a:r>
          </a:p>
          <a:p>
            <a:r>
              <a:rPr lang="en-US" dirty="0"/>
              <a:t>Kuiper Belt Objects</a:t>
            </a:r>
          </a:p>
          <a:p>
            <a:pPr lvl="1"/>
            <a:r>
              <a:rPr lang="en-US" dirty="0"/>
              <a:t>Classical KBOs circular orbits 30–50 AU</a:t>
            </a:r>
          </a:p>
          <a:p>
            <a:pPr lvl="1"/>
            <a:r>
              <a:rPr lang="en-US" dirty="0"/>
              <a:t>Scattered KBOs eccentric orbits 35–200 AU</a:t>
            </a:r>
          </a:p>
          <a:p>
            <a:r>
              <a:rPr lang="en-US" dirty="0"/>
              <a:t>Oort Cloud Objects</a:t>
            </a:r>
          </a:p>
          <a:p>
            <a:pPr lvl="1"/>
            <a:r>
              <a:rPr lang="en-US" dirty="0"/>
              <a:t>5–100 </a:t>
            </a:r>
            <a:r>
              <a:rPr lang="en-US" dirty="0" err="1"/>
              <a:t>kAU</a:t>
            </a:r>
            <a:endParaRPr lang="en-US" dirty="0"/>
          </a:p>
          <a:p>
            <a:pPr lvl="1"/>
            <a:r>
              <a:rPr lang="en-US" dirty="0"/>
              <a:t>Not in ecliptic plane</a:t>
            </a:r>
          </a:p>
        </p:txBody>
      </p:sp>
    </p:spTree>
    <p:extLst>
      <p:ext uri="{BB962C8B-B14F-4D97-AF65-F5344CB8AC3E}">
        <p14:creationId xmlns:p14="http://schemas.microsoft.com/office/powerpoint/2010/main" val="21874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83CA-D503-4042-926F-4A2FE2C20DBF}"/>
              </a:ext>
            </a:extLst>
          </p:cNvPr>
          <p:cNvSpPr>
            <a:spLocks noGrp="1"/>
          </p:cNvSpPr>
          <p:nvPr>
            <p:ph type="title"/>
          </p:nvPr>
        </p:nvSpPr>
        <p:spPr/>
        <p:txBody>
          <a:bodyPr/>
          <a:lstStyle/>
          <a:p>
            <a:r>
              <a:rPr lang="en-US" dirty="0"/>
              <a:t>Hale-Bopp</a:t>
            </a:r>
          </a:p>
        </p:txBody>
      </p:sp>
      <p:pic>
        <p:nvPicPr>
          <p:cNvPr id="4" name="Picture 3">
            <a:extLst>
              <a:ext uri="{FF2B5EF4-FFF2-40B4-BE49-F238E27FC236}">
                <a16:creationId xmlns:a16="http://schemas.microsoft.com/office/drawing/2014/main" id="{A30D7356-E656-9246-91BD-A02D7A45A80F}"/>
              </a:ext>
            </a:extLst>
          </p:cNvPr>
          <p:cNvPicPr>
            <a:picLocks noChangeAspect="1"/>
          </p:cNvPicPr>
          <p:nvPr/>
        </p:nvPicPr>
        <p:blipFill>
          <a:blip r:embed="rId2"/>
          <a:stretch>
            <a:fillRect/>
          </a:stretch>
        </p:blipFill>
        <p:spPr>
          <a:xfrm>
            <a:off x="2025650" y="1193800"/>
            <a:ext cx="5092700" cy="5664200"/>
          </a:xfrm>
          <a:prstGeom prst="rect">
            <a:avLst/>
          </a:prstGeom>
        </p:spPr>
      </p:pic>
      <p:sp>
        <p:nvSpPr>
          <p:cNvPr id="5" name="TextBox 4">
            <a:extLst>
              <a:ext uri="{FF2B5EF4-FFF2-40B4-BE49-F238E27FC236}">
                <a16:creationId xmlns:a16="http://schemas.microsoft.com/office/drawing/2014/main" id="{7CB9AC9A-91F0-894E-B5C4-DEC1B0A6D3A8}"/>
              </a:ext>
            </a:extLst>
          </p:cNvPr>
          <p:cNvSpPr txBox="1"/>
          <p:nvPr/>
        </p:nvSpPr>
        <p:spPr>
          <a:xfrm>
            <a:off x="2025650" y="6172200"/>
            <a:ext cx="2279791" cy="400110"/>
          </a:xfrm>
          <a:prstGeom prst="rect">
            <a:avLst/>
          </a:prstGeom>
          <a:noFill/>
        </p:spPr>
        <p:txBody>
          <a:bodyPr wrap="none" rtlCol="0">
            <a:spAutoFit/>
          </a:bodyPr>
          <a:lstStyle/>
          <a:p>
            <a:r>
              <a:rPr lang="en-US" sz="2000" dirty="0" err="1">
                <a:solidFill>
                  <a:srgbClr val="000000"/>
                </a:solidFill>
              </a:rPr>
              <a:t>Comins</a:t>
            </a:r>
            <a:r>
              <a:rPr lang="en-US" sz="2000" dirty="0">
                <a:solidFill>
                  <a:srgbClr val="000000"/>
                </a:solidFill>
              </a:rPr>
              <a:t>, Fig 10-32</a:t>
            </a:r>
          </a:p>
        </p:txBody>
      </p:sp>
    </p:spTree>
    <p:extLst>
      <p:ext uri="{BB962C8B-B14F-4D97-AF65-F5344CB8AC3E}">
        <p14:creationId xmlns:p14="http://schemas.microsoft.com/office/powerpoint/2010/main" val="53052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2CB1-6B0A-6542-AAEF-7BE63C3131A0}"/>
              </a:ext>
            </a:extLst>
          </p:cNvPr>
          <p:cNvSpPr>
            <a:spLocks noGrp="1"/>
          </p:cNvSpPr>
          <p:nvPr>
            <p:ph type="title"/>
          </p:nvPr>
        </p:nvSpPr>
        <p:spPr/>
        <p:txBody>
          <a:bodyPr/>
          <a:lstStyle/>
          <a:p>
            <a:r>
              <a:rPr lang="en-US" dirty="0"/>
              <a:t>Comet Composition</a:t>
            </a:r>
          </a:p>
        </p:txBody>
      </p:sp>
      <p:sp>
        <p:nvSpPr>
          <p:cNvPr id="3" name="Content Placeholder 2">
            <a:extLst>
              <a:ext uri="{FF2B5EF4-FFF2-40B4-BE49-F238E27FC236}">
                <a16:creationId xmlns:a16="http://schemas.microsoft.com/office/drawing/2014/main" id="{9967AFA5-7657-254F-A5BF-9AD81FF851A9}"/>
              </a:ext>
            </a:extLst>
          </p:cNvPr>
          <p:cNvSpPr>
            <a:spLocks noGrp="1"/>
          </p:cNvSpPr>
          <p:nvPr>
            <p:ph idx="1"/>
          </p:nvPr>
        </p:nvSpPr>
        <p:spPr/>
        <p:txBody>
          <a:bodyPr/>
          <a:lstStyle/>
          <a:p>
            <a:pPr>
              <a:buClr>
                <a:schemeClr val="tx2"/>
              </a:buClr>
            </a:pPr>
            <a:r>
              <a:rPr lang="en-US" dirty="0"/>
              <a:t>Dirty snowballs or icy rocks?</a:t>
            </a:r>
          </a:p>
          <a:p>
            <a:pPr>
              <a:buClr>
                <a:schemeClr val="tx2"/>
              </a:buClr>
            </a:pPr>
            <a:r>
              <a:rPr lang="en-US" dirty="0">
                <a:solidFill>
                  <a:schemeClr val="accent2"/>
                </a:solidFill>
              </a:rPr>
              <a:t>Nucleus</a:t>
            </a:r>
            <a:r>
              <a:rPr lang="en-US" dirty="0"/>
              <a:t>: rocky core</a:t>
            </a:r>
          </a:p>
          <a:p>
            <a:pPr>
              <a:buClr>
                <a:schemeClr val="tx2"/>
              </a:buClr>
            </a:pPr>
            <a:r>
              <a:rPr lang="en-US" dirty="0">
                <a:solidFill>
                  <a:schemeClr val="accent2"/>
                </a:solidFill>
              </a:rPr>
              <a:t>Coma</a:t>
            </a:r>
            <a:r>
              <a:rPr lang="en-US" dirty="0"/>
              <a:t>: atmosphere</a:t>
            </a:r>
          </a:p>
          <a:p>
            <a:pPr>
              <a:buClr>
                <a:schemeClr val="tx2"/>
              </a:buClr>
            </a:pPr>
            <a:r>
              <a:rPr lang="en-US" dirty="0"/>
              <a:t>Tails</a:t>
            </a:r>
          </a:p>
          <a:p>
            <a:pPr lvl="1">
              <a:buClr>
                <a:schemeClr val="tx2"/>
              </a:buClr>
            </a:pPr>
            <a:r>
              <a:rPr lang="en-US" dirty="0">
                <a:solidFill>
                  <a:schemeClr val="accent2"/>
                </a:solidFill>
              </a:rPr>
              <a:t>Dust</a:t>
            </a:r>
            <a:r>
              <a:rPr lang="en-US" dirty="0"/>
              <a:t> tail</a:t>
            </a:r>
          </a:p>
          <a:p>
            <a:pPr lvl="1">
              <a:buClr>
                <a:schemeClr val="tx2"/>
              </a:buClr>
            </a:pPr>
            <a:r>
              <a:rPr lang="en-US" dirty="0">
                <a:solidFill>
                  <a:schemeClr val="accent2"/>
                </a:solidFill>
              </a:rPr>
              <a:t>Gas</a:t>
            </a:r>
            <a:r>
              <a:rPr lang="en-US" dirty="0"/>
              <a:t> tail</a:t>
            </a:r>
          </a:p>
          <a:p>
            <a:pPr lvl="1">
              <a:buClr>
                <a:schemeClr val="tx2"/>
              </a:buClr>
            </a:pPr>
            <a:r>
              <a:rPr lang="en-US" dirty="0"/>
              <a:t>Both stream away from the Sun</a:t>
            </a:r>
          </a:p>
        </p:txBody>
      </p:sp>
    </p:spTree>
    <p:extLst>
      <p:ext uri="{BB962C8B-B14F-4D97-AF65-F5344CB8AC3E}">
        <p14:creationId xmlns:p14="http://schemas.microsoft.com/office/powerpoint/2010/main" val="129534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913C-8661-E448-B84F-F6794D218125}"/>
              </a:ext>
            </a:extLst>
          </p:cNvPr>
          <p:cNvSpPr>
            <a:spLocks noGrp="1"/>
          </p:cNvSpPr>
          <p:nvPr>
            <p:ph type="title"/>
          </p:nvPr>
        </p:nvSpPr>
        <p:spPr/>
        <p:txBody>
          <a:bodyPr/>
          <a:lstStyle/>
          <a:p>
            <a:r>
              <a:rPr lang="en-US" dirty="0"/>
              <a:t>Comet Halley nucleus</a:t>
            </a:r>
          </a:p>
        </p:txBody>
      </p:sp>
      <p:pic>
        <p:nvPicPr>
          <p:cNvPr id="4" name="Picture 3">
            <a:extLst>
              <a:ext uri="{FF2B5EF4-FFF2-40B4-BE49-F238E27FC236}">
                <a16:creationId xmlns:a16="http://schemas.microsoft.com/office/drawing/2014/main" id="{6D2A37AB-2950-5148-8297-4DC8AB823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473199"/>
            <a:ext cx="4730750" cy="4840767"/>
          </a:xfrm>
          <a:prstGeom prst="rect">
            <a:avLst/>
          </a:prstGeom>
          <a:ln w="28575">
            <a:solidFill>
              <a:schemeClr val="tx2"/>
            </a:solidFill>
          </a:ln>
        </p:spPr>
      </p:pic>
    </p:spTree>
    <p:extLst>
      <p:ext uri="{BB962C8B-B14F-4D97-AF65-F5344CB8AC3E}">
        <p14:creationId xmlns:p14="http://schemas.microsoft.com/office/powerpoint/2010/main" val="3623270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D01D-9E5D-8346-B2EA-D46588420F6C}"/>
              </a:ext>
            </a:extLst>
          </p:cNvPr>
          <p:cNvSpPr>
            <a:spLocks noGrp="1"/>
          </p:cNvSpPr>
          <p:nvPr>
            <p:ph type="title"/>
          </p:nvPr>
        </p:nvSpPr>
        <p:spPr/>
        <p:txBody>
          <a:bodyPr/>
          <a:lstStyle/>
          <a:p>
            <a:r>
              <a:rPr lang="en-US" dirty="0"/>
              <a:t>Comet Origins</a:t>
            </a:r>
          </a:p>
        </p:txBody>
      </p:sp>
      <p:sp>
        <p:nvSpPr>
          <p:cNvPr id="3" name="Content Placeholder 2">
            <a:extLst>
              <a:ext uri="{FF2B5EF4-FFF2-40B4-BE49-F238E27FC236}">
                <a16:creationId xmlns:a16="http://schemas.microsoft.com/office/drawing/2014/main" id="{ADCF5684-B530-F74D-98AE-020667F4F919}"/>
              </a:ext>
            </a:extLst>
          </p:cNvPr>
          <p:cNvSpPr>
            <a:spLocks noGrp="1"/>
          </p:cNvSpPr>
          <p:nvPr>
            <p:ph idx="1"/>
          </p:nvPr>
        </p:nvSpPr>
        <p:spPr/>
        <p:txBody>
          <a:bodyPr/>
          <a:lstStyle/>
          <a:p>
            <a:r>
              <a:rPr lang="en-US" dirty="0"/>
              <a:t>Thought to form in solar nebula 10–20 AU</a:t>
            </a:r>
          </a:p>
          <a:p>
            <a:r>
              <a:rPr lang="en-US" dirty="0"/>
              <a:t>Flung outward by gas planets</a:t>
            </a:r>
          </a:p>
        </p:txBody>
      </p:sp>
    </p:spTree>
    <p:extLst>
      <p:ext uri="{BB962C8B-B14F-4D97-AF65-F5344CB8AC3E}">
        <p14:creationId xmlns:p14="http://schemas.microsoft.com/office/powerpoint/2010/main" val="33074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3375B7-39B9-3BDF-9146-8D8EA6C6E036}"/>
              </a:ext>
            </a:extLst>
          </p:cNvPr>
          <p:cNvSpPr/>
          <p:nvPr/>
        </p:nvSpPr>
        <p:spPr>
          <a:xfrm>
            <a:off x="0" y="0"/>
            <a:ext cx="9144000" cy="685800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9A59B587-C34E-C3E6-746B-8FD4D4081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ABCD6A-C38C-9A79-7F93-83595AE15352}"/>
              </a:ext>
            </a:extLst>
          </p:cNvPr>
          <p:cNvSpPr>
            <a:spLocks noGrp="1"/>
          </p:cNvSpPr>
          <p:nvPr>
            <p:ph type="ctrTitle"/>
          </p:nvPr>
        </p:nvSpPr>
        <p:spPr>
          <a:xfrm>
            <a:off x="685800" y="762000"/>
            <a:ext cx="7772400" cy="1470025"/>
          </a:xfrm>
        </p:spPr>
        <p:txBody>
          <a:bodyPr/>
          <a:lstStyle/>
          <a:p>
            <a:r>
              <a:rPr lang="en-US" dirty="0">
                <a:solidFill>
                  <a:srgbClr val="FFC000"/>
                </a:solidFill>
              </a:rPr>
              <a:t>Ceres</a:t>
            </a:r>
          </a:p>
        </p:txBody>
      </p:sp>
      <p:sp>
        <p:nvSpPr>
          <p:cNvPr id="3" name="Subtitle 2">
            <a:extLst>
              <a:ext uri="{FF2B5EF4-FFF2-40B4-BE49-F238E27FC236}">
                <a16:creationId xmlns:a16="http://schemas.microsoft.com/office/drawing/2014/main" id="{10A4C42C-7E19-695B-C7EC-D85DFAAB61D5}"/>
              </a:ext>
            </a:extLst>
          </p:cNvPr>
          <p:cNvSpPr>
            <a:spLocks noGrp="1"/>
          </p:cNvSpPr>
          <p:nvPr>
            <p:ph type="subTitle" idx="1"/>
          </p:nvPr>
        </p:nvSpPr>
        <p:spPr>
          <a:xfrm>
            <a:off x="1447800" y="4365624"/>
            <a:ext cx="6400800" cy="739776"/>
          </a:xfrm>
        </p:spPr>
        <p:txBody>
          <a:bodyPr/>
          <a:lstStyle/>
          <a:p>
            <a:r>
              <a:rPr lang="en-US" dirty="0">
                <a:solidFill>
                  <a:srgbClr val="FFC000"/>
                </a:solidFill>
              </a:rPr>
              <a:t>Nearest ocean world</a:t>
            </a:r>
          </a:p>
        </p:txBody>
      </p:sp>
      <p:sp>
        <p:nvSpPr>
          <p:cNvPr id="5" name="TextBox 4">
            <a:extLst>
              <a:ext uri="{FF2B5EF4-FFF2-40B4-BE49-F238E27FC236}">
                <a16:creationId xmlns:a16="http://schemas.microsoft.com/office/drawing/2014/main" id="{D1B9FD16-3B99-6DE1-D743-D3E5C87D3039}"/>
              </a:ext>
            </a:extLst>
          </p:cNvPr>
          <p:cNvSpPr txBox="1"/>
          <p:nvPr/>
        </p:nvSpPr>
        <p:spPr>
          <a:xfrm>
            <a:off x="228600" y="6248400"/>
            <a:ext cx="6771405" cy="461665"/>
          </a:xfrm>
          <a:prstGeom prst="rect">
            <a:avLst/>
          </a:prstGeom>
          <a:noFill/>
        </p:spPr>
        <p:txBody>
          <a:bodyPr wrap="none" rtlCol="0">
            <a:spAutoFit/>
          </a:bodyPr>
          <a:lstStyle/>
          <a:p>
            <a:r>
              <a:rPr lang="en-US" sz="2400" dirty="0">
                <a:solidFill>
                  <a:srgbClr val="C00000"/>
                </a:solidFill>
                <a:hlinkClick r:id="rId3"/>
              </a:rPr>
              <a:t>Image</a:t>
            </a:r>
            <a:r>
              <a:rPr lang="en-US" sz="2400" dirty="0">
                <a:solidFill>
                  <a:srgbClr val="C00000"/>
                </a:solidFill>
              </a:rPr>
              <a:t>: </a:t>
            </a:r>
            <a:r>
              <a:rPr lang="en-US" sz="2400" b="0" i="0" dirty="0">
                <a:solidFill>
                  <a:srgbClr val="C00000"/>
                </a:solidFill>
                <a:effectLst/>
                <a:latin typeface="Helvetica" panose="020B0604020202020204" pitchFamily="34" charset="0"/>
              </a:rPr>
              <a:t>NASA/JPL-Caltech/UCLA/MPS/DLR/IDA</a:t>
            </a:r>
            <a:endParaRPr lang="en-US" sz="2400" dirty="0">
              <a:solidFill>
                <a:srgbClr val="C00000"/>
              </a:solidFill>
            </a:endParaRPr>
          </a:p>
        </p:txBody>
      </p:sp>
    </p:spTree>
    <p:extLst>
      <p:ext uri="{BB962C8B-B14F-4D97-AF65-F5344CB8AC3E}">
        <p14:creationId xmlns:p14="http://schemas.microsoft.com/office/powerpoint/2010/main" val="239785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40A1-E80B-BA4F-A125-F5BC011305B8}"/>
              </a:ext>
            </a:extLst>
          </p:cNvPr>
          <p:cNvSpPr>
            <a:spLocks noGrp="1"/>
          </p:cNvSpPr>
          <p:nvPr>
            <p:ph type="title"/>
          </p:nvPr>
        </p:nvSpPr>
        <p:spPr/>
        <p:txBody>
          <a:bodyPr/>
          <a:lstStyle/>
          <a:p>
            <a:r>
              <a:rPr lang="en-US" dirty="0"/>
              <a:t>Meteorites</a:t>
            </a:r>
          </a:p>
        </p:txBody>
      </p:sp>
      <p:sp>
        <p:nvSpPr>
          <p:cNvPr id="3" name="Content Placeholder 2">
            <a:extLst>
              <a:ext uri="{FF2B5EF4-FFF2-40B4-BE49-F238E27FC236}">
                <a16:creationId xmlns:a16="http://schemas.microsoft.com/office/drawing/2014/main" id="{BD9A3D0F-5717-9D40-BCA4-842206977CD9}"/>
              </a:ext>
            </a:extLst>
          </p:cNvPr>
          <p:cNvSpPr>
            <a:spLocks noGrp="1"/>
          </p:cNvSpPr>
          <p:nvPr>
            <p:ph idx="1"/>
          </p:nvPr>
        </p:nvSpPr>
        <p:spPr/>
        <p:txBody>
          <a:bodyPr/>
          <a:lstStyle/>
          <a:p>
            <a:pPr marL="0" indent="0">
              <a:buNone/>
            </a:pPr>
            <a:r>
              <a:rPr lang="en-US" dirty="0"/>
              <a:t>Three main classes</a:t>
            </a:r>
          </a:p>
          <a:p>
            <a:r>
              <a:rPr lang="en-US" dirty="0"/>
              <a:t>Chondrites</a:t>
            </a:r>
          </a:p>
          <a:p>
            <a:r>
              <a:rPr lang="en-US" dirty="0"/>
              <a:t>Stony</a:t>
            </a:r>
          </a:p>
          <a:p>
            <a:r>
              <a:rPr lang="en-US" dirty="0"/>
              <a:t>Iron</a:t>
            </a:r>
          </a:p>
        </p:txBody>
      </p:sp>
    </p:spTree>
    <p:extLst>
      <p:ext uri="{BB962C8B-B14F-4D97-AF65-F5344CB8AC3E}">
        <p14:creationId xmlns:p14="http://schemas.microsoft.com/office/powerpoint/2010/main" val="2356519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48CD-0124-7341-9043-37D6B9F6E629}"/>
              </a:ext>
            </a:extLst>
          </p:cNvPr>
          <p:cNvSpPr>
            <a:spLocks noGrp="1"/>
          </p:cNvSpPr>
          <p:nvPr>
            <p:ph type="title"/>
          </p:nvPr>
        </p:nvSpPr>
        <p:spPr/>
        <p:txBody>
          <a:bodyPr/>
          <a:lstStyle/>
          <a:p>
            <a:r>
              <a:rPr lang="en-US" dirty="0"/>
              <a:t>Chondrites</a:t>
            </a:r>
          </a:p>
        </p:txBody>
      </p:sp>
      <p:sp>
        <p:nvSpPr>
          <p:cNvPr id="3" name="Content Placeholder 2">
            <a:extLst>
              <a:ext uri="{FF2B5EF4-FFF2-40B4-BE49-F238E27FC236}">
                <a16:creationId xmlns:a16="http://schemas.microsoft.com/office/drawing/2014/main" id="{5EDAA8BD-7854-BD49-8BE9-F876D084E656}"/>
              </a:ext>
            </a:extLst>
          </p:cNvPr>
          <p:cNvSpPr>
            <a:spLocks noGrp="1"/>
          </p:cNvSpPr>
          <p:nvPr>
            <p:ph idx="1"/>
          </p:nvPr>
        </p:nvSpPr>
        <p:spPr>
          <a:xfrm>
            <a:off x="457200" y="1600200"/>
            <a:ext cx="4902200" cy="4525963"/>
          </a:xfrm>
        </p:spPr>
        <p:txBody>
          <a:bodyPr/>
          <a:lstStyle/>
          <a:p>
            <a:r>
              <a:rPr lang="en-US" dirty="0"/>
              <a:t>Contain glassy spherical “chondrules”</a:t>
            </a:r>
          </a:p>
          <a:p>
            <a:r>
              <a:rPr lang="en-US" dirty="0"/>
              <a:t>Often contain organic matter</a:t>
            </a:r>
          </a:p>
          <a:p>
            <a:r>
              <a:rPr lang="en-US" dirty="0"/>
              <a:t>Thought to be undifferentiated solar nebula material</a:t>
            </a:r>
          </a:p>
        </p:txBody>
      </p:sp>
      <p:pic>
        <p:nvPicPr>
          <p:cNvPr id="4" name="Picture 3">
            <a:extLst>
              <a:ext uri="{FF2B5EF4-FFF2-40B4-BE49-F238E27FC236}">
                <a16:creationId xmlns:a16="http://schemas.microsoft.com/office/drawing/2014/main" id="{BF8DF0E5-FB3D-BA4B-9AEA-16686CAB44E0}"/>
              </a:ext>
            </a:extLst>
          </p:cNvPr>
          <p:cNvPicPr>
            <a:picLocks noChangeAspect="1"/>
          </p:cNvPicPr>
          <p:nvPr/>
        </p:nvPicPr>
        <p:blipFill>
          <a:blip r:embed="rId2"/>
          <a:stretch>
            <a:fillRect/>
          </a:stretch>
        </p:blipFill>
        <p:spPr>
          <a:xfrm>
            <a:off x="5181600" y="1417638"/>
            <a:ext cx="3784600" cy="4597400"/>
          </a:xfrm>
          <a:prstGeom prst="rect">
            <a:avLst/>
          </a:prstGeom>
        </p:spPr>
      </p:pic>
      <p:sp>
        <p:nvSpPr>
          <p:cNvPr id="5" name="TextBox 4">
            <a:extLst>
              <a:ext uri="{FF2B5EF4-FFF2-40B4-BE49-F238E27FC236}">
                <a16:creationId xmlns:a16="http://schemas.microsoft.com/office/drawing/2014/main" id="{9424593F-A18D-B54F-B0C3-55C893D107C6}"/>
              </a:ext>
            </a:extLst>
          </p:cNvPr>
          <p:cNvSpPr txBox="1"/>
          <p:nvPr/>
        </p:nvSpPr>
        <p:spPr>
          <a:xfrm>
            <a:off x="4534988" y="6126163"/>
            <a:ext cx="4629794" cy="400110"/>
          </a:xfrm>
          <a:prstGeom prst="rect">
            <a:avLst/>
          </a:prstGeom>
          <a:noFill/>
        </p:spPr>
        <p:txBody>
          <a:bodyPr wrap="none" rtlCol="0">
            <a:spAutoFit/>
          </a:bodyPr>
          <a:lstStyle/>
          <a:p>
            <a:r>
              <a:rPr lang="en-US" sz="2000" dirty="0">
                <a:solidFill>
                  <a:srgbClr val="000000"/>
                </a:solidFill>
              </a:rPr>
              <a:t>Allende meteorite, </a:t>
            </a:r>
            <a:r>
              <a:rPr lang="en-US" sz="2000" dirty="0" err="1">
                <a:solidFill>
                  <a:srgbClr val="000000"/>
                </a:solidFill>
              </a:rPr>
              <a:t>Comins</a:t>
            </a:r>
            <a:r>
              <a:rPr lang="en-US" sz="2000" dirty="0">
                <a:solidFill>
                  <a:srgbClr val="000000"/>
                </a:solidFill>
              </a:rPr>
              <a:t>, Fig. 10-54b</a:t>
            </a:r>
          </a:p>
        </p:txBody>
      </p:sp>
    </p:spTree>
    <p:extLst>
      <p:ext uri="{BB962C8B-B14F-4D97-AF65-F5344CB8AC3E}">
        <p14:creationId xmlns:p14="http://schemas.microsoft.com/office/powerpoint/2010/main" val="146236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83F8-DB73-A043-A9D9-B1694F05F618}"/>
              </a:ext>
            </a:extLst>
          </p:cNvPr>
          <p:cNvSpPr>
            <a:spLocks noGrp="1"/>
          </p:cNvSpPr>
          <p:nvPr>
            <p:ph type="title"/>
          </p:nvPr>
        </p:nvSpPr>
        <p:spPr/>
        <p:txBody>
          <a:bodyPr/>
          <a:lstStyle/>
          <a:p>
            <a:r>
              <a:rPr lang="en-US" dirty="0"/>
              <a:t>Stony</a:t>
            </a:r>
          </a:p>
        </p:txBody>
      </p:sp>
      <p:sp>
        <p:nvSpPr>
          <p:cNvPr id="3" name="Content Placeholder 2">
            <a:extLst>
              <a:ext uri="{FF2B5EF4-FFF2-40B4-BE49-F238E27FC236}">
                <a16:creationId xmlns:a16="http://schemas.microsoft.com/office/drawing/2014/main" id="{88D12495-1F70-E748-89C9-B258501B031A}"/>
              </a:ext>
            </a:extLst>
          </p:cNvPr>
          <p:cNvSpPr>
            <a:spLocks noGrp="1"/>
          </p:cNvSpPr>
          <p:nvPr>
            <p:ph idx="1"/>
          </p:nvPr>
        </p:nvSpPr>
        <p:spPr>
          <a:xfrm>
            <a:off x="457200" y="1600200"/>
            <a:ext cx="4191000" cy="4525963"/>
          </a:xfrm>
        </p:spPr>
        <p:txBody>
          <a:bodyPr/>
          <a:lstStyle/>
          <a:p>
            <a:r>
              <a:rPr lang="en-US" dirty="0"/>
              <a:t>Look like rocks</a:t>
            </a:r>
          </a:p>
          <a:p>
            <a:r>
              <a:rPr lang="en-US" dirty="0"/>
              <a:t>Fresh ones have a </a:t>
            </a:r>
            <a:r>
              <a:rPr lang="en-US" dirty="0">
                <a:solidFill>
                  <a:schemeClr val="accent2"/>
                </a:solidFill>
              </a:rPr>
              <a:t>fusion crust</a:t>
            </a:r>
          </a:p>
        </p:txBody>
      </p:sp>
      <p:pic>
        <p:nvPicPr>
          <p:cNvPr id="4" name="Picture 3">
            <a:extLst>
              <a:ext uri="{FF2B5EF4-FFF2-40B4-BE49-F238E27FC236}">
                <a16:creationId xmlns:a16="http://schemas.microsoft.com/office/drawing/2014/main" id="{F1C05D95-5E2B-8A4B-97BE-AB26A801B327}"/>
              </a:ext>
            </a:extLst>
          </p:cNvPr>
          <p:cNvPicPr>
            <a:picLocks noChangeAspect="1"/>
          </p:cNvPicPr>
          <p:nvPr/>
        </p:nvPicPr>
        <p:blipFill>
          <a:blip r:embed="rId2"/>
          <a:stretch>
            <a:fillRect/>
          </a:stretch>
        </p:blipFill>
        <p:spPr>
          <a:xfrm>
            <a:off x="4806373" y="1600200"/>
            <a:ext cx="3873500" cy="4978400"/>
          </a:xfrm>
          <a:prstGeom prst="rect">
            <a:avLst/>
          </a:prstGeom>
        </p:spPr>
      </p:pic>
      <p:sp>
        <p:nvSpPr>
          <p:cNvPr id="5" name="TextBox 4">
            <a:extLst>
              <a:ext uri="{FF2B5EF4-FFF2-40B4-BE49-F238E27FC236}">
                <a16:creationId xmlns:a16="http://schemas.microsoft.com/office/drawing/2014/main" id="{B73DC036-F401-1142-B14C-E2723D0713B1}"/>
              </a:ext>
            </a:extLst>
          </p:cNvPr>
          <p:cNvSpPr txBox="1"/>
          <p:nvPr/>
        </p:nvSpPr>
        <p:spPr>
          <a:xfrm>
            <a:off x="516725" y="6142471"/>
            <a:ext cx="4071949" cy="400110"/>
          </a:xfrm>
          <a:prstGeom prst="rect">
            <a:avLst/>
          </a:prstGeom>
          <a:noFill/>
        </p:spPr>
        <p:txBody>
          <a:bodyPr wrap="none" rtlCol="0">
            <a:spAutoFit/>
          </a:bodyPr>
          <a:lstStyle/>
          <a:p>
            <a:r>
              <a:rPr lang="en-US" sz="2000" dirty="0">
                <a:solidFill>
                  <a:srgbClr val="000000"/>
                </a:solidFill>
              </a:rPr>
              <a:t>Getty images, </a:t>
            </a:r>
            <a:r>
              <a:rPr lang="en-US" sz="2000" dirty="0" err="1">
                <a:solidFill>
                  <a:srgbClr val="000000"/>
                </a:solidFill>
              </a:rPr>
              <a:t>Comins</a:t>
            </a:r>
            <a:r>
              <a:rPr lang="en-US" sz="2000" dirty="0">
                <a:solidFill>
                  <a:srgbClr val="000000"/>
                </a:solidFill>
              </a:rPr>
              <a:t>, Fig 10-51a</a:t>
            </a:r>
          </a:p>
        </p:txBody>
      </p:sp>
    </p:spTree>
    <p:extLst>
      <p:ext uri="{BB962C8B-B14F-4D97-AF65-F5344CB8AC3E}">
        <p14:creationId xmlns:p14="http://schemas.microsoft.com/office/powerpoint/2010/main" val="2824961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80DC-27EA-0B46-83EA-525871C9E2FE}"/>
              </a:ext>
            </a:extLst>
          </p:cNvPr>
          <p:cNvSpPr>
            <a:spLocks noGrp="1"/>
          </p:cNvSpPr>
          <p:nvPr>
            <p:ph type="title"/>
          </p:nvPr>
        </p:nvSpPr>
        <p:spPr/>
        <p:txBody>
          <a:bodyPr/>
          <a:lstStyle/>
          <a:p>
            <a:r>
              <a:rPr lang="en-US" dirty="0"/>
              <a:t>Iron</a:t>
            </a:r>
          </a:p>
        </p:txBody>
      </p:sp>
      <p:sp>
        <p:nvSpPr>
          <p:cNvPr id="3" name="Content Placeholder 2">
            <a:extLst>
              <a:ext uri="{FF2B5EF4-FFF2-40B4-BE49-F238E27FC236}">
                <a16:creationId xmlns:a16="http://schemas.microsoft.com/office/drawing/2014/main" id="{83A5FCD2-F05D-D84E-BB99-1C89B80F6355}"/>
              </a:ext>
            </a:extLst>
          </p:cNvPr>
          <p:cNvSpPr>
            <a:spLocks noGrp="1"/>
          </p:cNvSpPr>
          <p:nvPr>
            <p:ph idx="1"/>
          </p:nvPr>
        </p:nvSpPr>
        <p:spPr>
          <a:xfrm>
            <a:off x="457200" y="1600201"/>
            <a:ext cx="8229600" cy="1219200"/>
          </a:xfrm>
        </p:spPr>
        <p:txBody>
          <a:bodyPr/>
          <a:lstStyle/>
          <a:p>
            <a:r>
              <a:rPr lang="en-US" dirty="0"/>
              <a:t>Also contain Ni and Pt group metals</a:t>
            </a:r>
          </a:p>
          <a:p>
            <a:r>
              <a:rPr lang="en-US" dirty="0"/>
              <a:t>Diagnostic </a:t>
            </a:r>
            <a:r>
              <a:rPr lang="en-US" dirty="0" err="1"/>
              <a:t>Widmanstätten</a:t>
            </a:r>
            <a:r>
              <a:rPr lang="en-US" dirty="0"/>
              <a:t> patterns</a:t>
            </a:r>
          </a:p>
        </p:txBody>
      </p:sp>
      <p:pic>
        <p:nvPicPr>
          <p:cNvPr id="4" name="Picture 2" descr="A set of two photos show two pieces of rock from meteorites that fall to Earth. The first photo shows the Holsinger Meteorite, the largest discovered fragment of the 150 foot or 45 meter meteor that created Meteor Crater. The rock piece is dull brown colored with an uneven surface. The second photo shows a surface with patterns of interlocking crystals.">
            <a:extLst>
              <a:ext uri="{FF2B5EF4-FFF2-40B4-BE49-F238E27FC236}">
                <a16:creationId xmlns:a16="http://schemas.microsoft.com/office/drawing/2014/main" id="{ABFA1599-5613-3340-8746-FBF800BE42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248" y="3001964"/>
            <a:ext cx="8112552" cy="316965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89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6770-255A-814A-A001-715B5C46D3FE}"/>
              </a:ext>
            </a:extLst>
          </p:cNvPr>
          <p:cNvSpPr>
            <a:spLocks noGrp="1"/>
          </p:cNvSpPr>
          <p:nvPr>
            <p:ph type="title"/>
          </p:nvPr>
        </p:nvSpPr>
        <p:spPr/>
        <p:txBody>
          <a:bodyPr/>
          <a:lstStyle/>
          <a:p>
            <a:r>
              <a:rPr lang="en-US" dirty="0" err="1"/>
              <a:t>Pallasite</a:t>
            </a:r>
            <a:endParaRPr lang="en-US" dirty="0"/>
          </a:p>
        </p:txBody>
      </p:sp>
      <p:pic>
        <p:nvPicPr>
          <p:cNvPr id="3" name="Picture 2" descr="A photo shows an irregular shaped rock piece with brown and white patches on the surface.">
            <a:extLst>
              <a:ext uri="{FF2B5EF4-FFF2-40B4-BE49-F238E27FC236}">
                <a16:creationId xmlns:a16="http://schemas.microsoft.com/office/drawing/2014/main" id="{47D71D2D-B33E-1B43-A9C9-2CBBD48C4A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447" y="1828800"/>
            <a:ext cx="8113106" cy="4410580"/>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B1CEAC-DEDC-9149-BB1C-CE1BF650CE20}"/>
              </a:ext>
            </a:extLst>
          </p:cNvPr>
          <p:cNvSpPr txBox="1"/>
          <p:nvPr/>
        </p:nvSpPr>
        <p:spPr>
          <a:xfrm>
            <a:off x="1905000" y="6358815"/>
            <a:ext cx="2350323" cy="400110"/>
          </a:xfrm>
          <a:prstGeom prst="rect">
            <a:avLst/>
          </a:prstGeom>
          <a:noFill/>
        </p:spPr>
        <p:txBody>
          <a:bodyPr wrap="none" rtlCol="0">
            <a:spAutoFit/>
          </a:bodyPr>
          <a:lstStyle/>
          <a:p>
            <a:r>
              <a:rPr lang="en-US" sz="2000" dirty="0" err="1">
                <a:solidFill>
                  <a:srgbClr val="000000"/>
                </a:solidFill>
              </a:rPr>
              <a:t>Comins</a:t>
            </a:r>
            <a:r>
              <a:rPr lang="en-US" sz="2000" dirty="0">
                <a:solidFill>
                  <a:srgbClr val="000000"/>
                </a:solidFill>
              </a:rPr>
              <a:t>, Fig; 10-53</a:t>
            </a:r>
          </a:p>
        </p:txBody>
      </p:sp>
    </p:spTree>
    <p:extLst>
      <p:ext uri="{BB962C8B-B14F-4D97-AF65-F5344CB8AC3E}">
        <p14:creationId xmlns:p14="http://schemas.microsoft.com/office/powerpoint/2010/main" val="1577379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F96B-CE43-9045-8E53-2FCEDC8999AA}"/>
              </a:ext>
            </a:extLst>
          </p:cNvPr>
          <p:cNvSpPr>
            <a:spLocks noGrp="1"/>
          </p:cNvSpPr>
          <p:nvPr>
            <p:ph type="title"/>
          </p:nvPr>
        </p:nvSpPr>
        <p:spPr/>
        <p:txBody>
          <a:bodyPr/>
          <a:lstStyle/>
          <a:p>
            <a:r>
              <a:rPr lang="en-US" dirty="0"/>
              <a:t>Meteor origins</a:t>
            </a:r>
          </a:p>
        </p:txBody>
      </p:sp>
      <p:sp>
        <p:nvSpPr>
          <p:cNvPr id="3" name="Content Placeholder 2">
            <a:extLst>
              <a:ext uri="{FF2B5EF4-FFF2-40B4-BE49-F238E27FC236}">
                <a16:creationId xmlns:a16="http://schemas.microsoft.com/office/drawing/2014/main" id="{D80F4114-5AFB-0041-917A-37077143BF62}"/>
              </a:ext>
            </a:extLst>
          </p:cNvPr>
          <p:cNvSpPr>
            <a:spLocks noGrp="1"/>
          </p:cNvSpPr>
          <p:nvPr>
            <p:ph idx="1"/>
          </p:nvPr>
        </p:nvSpPr>
        <p:spPr/>
        <p:txBody>
          <a:bodyPr/>
          <a:lstStyle/>
          <a:p>
            <a:r>
              <a:rPr lang="en-US" dirty="0"/>
              <a:t>Most meteors are pieces of comets</a:t>
            </a:r>
          </a:p>
          <a:p>
            <a:r>
              <a:rPr lang="en-US" dirty="0"/>
              <a:t>Most meteorites are pieces of asteroids</a:t>
            </a:r>
          </a:p>
          <a:p>
            <a:pPr lvl="1"/>
            <a:r>
              <a:rPr lang="en-US" dirty="0"/>
              <a:t>sometimes can trace to a specific asteroid</a:t>
            </a:r>
          </a:p>
          <a:p>
            <a:r>
              <a:rPr lang="en-US" dirty="0"/>
              <a:t>Some identified from Moon and Mars</a:t>
            </a:r>
          </a:p>
        </p:txBody>
      </p:sp>
    </p:spTree>
    <p:extLst>
      <p:ext uri="{BB962C8B-B14F-4D97-AF65-F5344CB8AC3E}">
        <p14:creationId xmlns:p14="http://schemas.microsoft.com/office/powerpoint/2010/main" val="155976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B1D8-12D1-334A-A7DB-AF25D380807F}"/>
              </a:ext>
            </a:extLst>
          </p:cNvPr>
          <p:cNvSpPr>
            <a:spLocks noGrp="1"/>
          </p:cNvSpPr>
          <p:nvPr>
            <p:ph type="title"/>
          </p:nvPr>
        </p:nvSpPr>
        <p:spPr/>
        <p:txBody>
          <a:bodyPr/>
          <a:lstStyle/>
          <a:p>
            <a:r>
              <a:rPr lang="en-US" dirty="0"/>
              <a:t>Meteorites</a:t>
            </a:r>
          </a:p>
        </p:txBody>
      </p:sp>
      <p:sp>
        <p:nvSpPr>
          <p:cNvPr id="3" name="Content Placeholder 2">
            <a:extLst>
              <a:ext uri="{FF2B5EF4-FFF2-40B4-BE49-F238E27FC236}">
                <a16:creationId xmlns:a16="http://schemas.microsoft.com/office/drawing/2014/main" id="{27DC6840-6D02-0F47-A157-B27D70C985B7}"/>
              </a:ext>
            </a:extLst>
          </p:cNvPr>
          <p:cNvSpPr>
            <a:spLocks noGrp="1"/>
          </p:cNvSpPr>
          <p:nvPr>
            <p:ph idx="1"/>
          </p:nvPr>
        </p:nvSpPr>
        <p:spPr>
          <a:xfrm>
            <a:off x="457200" y="1600200"/>
            <a:ext cx="3810000" cy="4525963"/>
          </a:xfrm>
        </p:spPr>
        <p:txBody>
          <a:bodyPr/>
          <a:lstStyle/>
          <a:p>
            <a:r>
              <a:rPr lang="en-US" dirty="0"/>
              <a:t>Moon and Mars</a:t>
            </a:r>
          </a:p>
          <a:p>
            <a:r>
              <a:rPr lang="en-US" dirty="0"/>
              <a:t>Maine Mineral and Gem Museum, Bethel, ME</a:t>
            </a:r>
          </a:p>
        </p:txBody>
      </p:sp>
      <p:pic>
        <p:nvPicPr>
          <p:cNvPr id="6" name="Picture 5">
            <a:extLst>
              <a:ext uri="{FF2B5EF4-FFF2-40B4-BE49-F238E27FC236}">
                <a16:creationId xmlns:a16="http://schemas.microsoft.com/office/drawing/2014/main" id="{7129FDBE-5827-544E-AFF9-66BB774A2154}"/>
              </a:ext>
            </a:extLst>
          </p:cNvPr>
          <p:cNvPicPr>
            <a:picLocks noChangeAspect="1"/>
          </p:cNvPicPr>
          <p:nvPr/>
        </p:nvPicPr>
        <p:blipFill>
          <a:blip r:embed="rId2"/>
          <a:stretch>
            <a:fillRect/>
          </a:stretch>
        </p:blipFill>
        <p:spPr>
          <a:xfrm>
            <a:off x="5232400" y="1193800"/>
            <a:ext cx="3911600" cy="5664200"/>
          </a:xfrm>
          <a:prstGeom prst="rect">
            <a:avLst/>
          </a:prstGeom>
        </p:spPr>
      </p:pic>
    </p:spTree>
    <p:extLst>
      <p:ext uri="{BB962C8B-B14F-4D97-AF65-F5344CB8AC3E}">
        <p14:creationId xmlns:p14="http://schemas.microsoft.com/office/powerpoint/2010/main" val="57182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5F4C-C46B-B545-A218-D67E83DE5CF3}"/>
              </a:ext>
            </a:extLst>
          </p:cNvPr>
          <p:cNvSpPr>
            <a:spLocks noGrp="1"/>
          </p:cNvSpPr>
          <p:nvPr>
            <p:ph type="title"/>
          </p:nvPr>
        </p:nvSpPr>
        <p:spPr/>
        <p:txBody>
          <a:bodyPr/>
          <a:lstStyle/>
          <a:p>
            <a:r>
              <a:rPr lang="en-US" dirty="0"/>
              <a:t>Ceres</a:t>
            </a:r>
          </a:p>
        </p:txBody>
      </p:sp>
      <p:sp>
        <p:nvSpPr>
          <p:cNvPr id="3" name="Content Placeholder 2">
            <a:extLst>
              <a:ext uri="{FF2B5EF4-FFF2-40B4-BE49-F238E27FC236}">
                <a16:creationId xmlns:a16="http://schemas.microsoft.com/office/drawing/2014/main" id="{2E897CC3-CDBF-2948-A854-FAB5258CA031}"/>
              </a:ext>
            </a:extLst>
          </p:cNvPr>
          <p:cNvSpPr>
            <a:spLocks noGrp="1"/>
          </p:cNvSpPr>
          <p:nvPr>
            <p:ph idx="1"/>
          </p:nvPr>
        </p:nvSpPr>
        <p:spPr/>
        <p:txBody>
          <a:bodyPr/>
          <a:lstStyle/>
          <a:p>
            <a:r>
              <a:rPr lang="en-US" dirty="0"/>
              <a:t>In asteroid belt</a:t>
            </a:r>
          </a:p>
          <a:p>
            <a:r>
              <a:rPr lang="en-US" dirty="0"/>
              <a:t>Mass 9.39×10</a:t>
            </a:r>
            <a:r>
              <a:rPr lang="en-US" baseline="30000" dirty="0"/>
              <a:t>20</a:t>
            </a:r>
            <a:r>
              <a:rPr lang="en-US" dirty="0"/>
              <a:t> kg</a:t>
            </a:r>
          </a:p>
          <a:p>
            <a:pPr lvl="1"/>
            <a:r>
              <a:rPr lang="en-US" dirty="0"/>
              <a:t>Over 1/3 of Asteroid belt</a:t>
            </a:r>
          </a:p>
          <a:p>
            <a:pPr lvl="1"/>
            <a:r>
              <a:rPr lang="en-US" dirty="0"/>
              <a:t>1.28% Moon’s mass</a:t>
            </a:r>
          </a:p>
          <a:p>
            <a:r>
              <a:rPr lang="en-US" dirty="0"/>
              <a:t>Density 2000–2.030 kg/m</a:t>
            </a:r>
            <a:r>
              <a:rPr lang="en-US" baseline="30000" dirty="0"/>
              <a:t>3</a:t>
            </a:r>
          </a:p>
          <a:p>
            <a:r>
              <a:rPr lang="en-US" dirty="0"/>
              <a:t>Dimensions 965×961×891 km</a:t>
            </a:r>
          </a:p>
        </p:txBody>
      </p:sp>
    </p:spTree>
    <p:extLst>
      <p:ext uri="{BB962C8B-B14F-4D97-AF65-F5344CB8AC3E}">
        <p14:creationId xmlns:p14="http://schemas.microsoft.com/office/powerpoint/2010/main" val="73941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CAFC-1901-7848-B932-11508E99B955}"/>
              </a:ext>
            </a:extLst>
          </p:cNvPr>
          <p:cNvSpPr>
            <a:spLocks noGrp="1"/>
          </p:cNvSpPr>
          <p:nvPr>
            <p:ph type="title"/>
          </p:nvPr>
        </p:nvSpPr>
        <p:spPr/>
        <p:txBody>
          <a:bodyPr/>
          <a:lstStyle/>
          <a:p>
            <a:r>
              <a:rPr lang="en-US" dirty="0"/>
              <a:t>Ceres’s Orbit</a:t>
            </a:r>
          </a:p>
        </p:txBody>
      </p:sp>
      <p:sp>
        <p:nvSpPr>
          <p:cNvPr id="3" name="Content Placeholder 2">
            <a:extLst>
              <a:ext uri="{FF2B5EF4-FFF2-40B4-BE49-F238E27FC236}">
                <a16:creationId xmlns:a16="http://schemas.microsoft.com/office/drawing/2014/main" id="{068A8AE7-B503-AE4B-A4C1-362D45631599}"/>
              </a:ext>
            </a:extLst>
          </p:cNvPr>
          <p:cNvSpPr>
            <a:spLocks noGrp="1"/>
          </p:cNvSpPr>
          <p:nvPr>
            <p:ph idx="1"/>
          </p:nvPr>
        </p:nvSpPr>
        <p:spPr>
          <a:xfrm>
            <a:off x="457200" y="1600200"/>
            <a:ext cx="8229600" cy="4525963"/>
          </a:xfrm>
        </p:spPr>
        <p:txBody>
          <a:bodyPr/>
          <a:lstStyle/>
          <a:p>
            <a:r>
              <a:rPr lang="en-US" dirty="0"/>
              <a:t>Semimajor axis 2.768 AU</a:t>
            </a:r>
          </a:p>
          <a:p>
            <a:r>
              <a:rPr lang="en-US" dirty="0"/>
              <a:t>Orbital eccentricity 0.0758</a:t>
            </a:r>
          </a:p>
          <a:p>
            <a:r>
              <a:rPr lang="en-US" dirty="0"/>
              <a:t>Orbital inclination to ecliptic 10.59°</a:t>
            </a:r>
          </a:p>
          <a:p>
            <a:r>
              <a:rPr lang="en-US" dirty="0"/>
              <a:t>Orbital period 4.60 y</a:t>
            </a:r>
          </a:p>
          <a:p>
            <a:r>
              <a:rPr lang="en-US" dirty="0"/>
              <a:t>Rotation period 9 hours</a:t>
            </a:r>
          </a:p>
          <a:p>
            <a:r>
              <a:rPr lang="en-US" dirty="0"/>
              <a:t>Axial obliquity 2–20 degrees (now 4)</a:t>
            </a:r>
          </a:p>
        </p:txBody>
      </p:sp>
    </p:spTree>
    <p:extLst>
      <p:ext uri="{BB962C8B-B14F-4D97-AF65-F5344CB8AC3E}">
        <p14:creationId xmlns:p14="http://schemas.microsoft.com/office/powerpoint/2010/main" val="15376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5F4C-C46B-B545-A218-D67E83DE5CF3}"/>
              </a:ext>
            </a:extLst>
          </p:cNvPr>
          <p:cNvSpPr>
            <a:spLocks noGrp="1"/>
          </p:cNvSpPr>
          <p:nvPr>
            <p:ph type="title"/>
          </p:nvPr>
        </p:nvSpPr>
        <p:spPr/>
        <p:txBody>
          <a:bodyPr/>
          <a:lstStyle/>
          <a:p>
            <a:pPr algn="ctr"/>
            <a:r>
              <a:rPr lang="en-US" dirty="0">
                <a:solidFill>
                  <a:srgbClr val="000000"/>
                </a:solidFill>
              </a:rPr>
              <a:t>Ceres</a:t>
            </a:r>
          </a:p>
        </p:txBody>
      </p:sp>
      <p:sp>
        <p:nvSpPr>
          <p:cNvPr id="3" name="Content Placeholder 2">
            <a:extLst>
              <a:ext uri="{FF2B5EF4-FFF2-40B4-BE49-F238E27FC236}">
                <a16:creationId xmlns:a16="http://schemas.microsoft.com/office/drawing/2014/main" id="{2E897CC3-CDBF-2948-A854-FAB5258CA031}"/>
              </a:ext>
            </a:extLst>
          </p:cNvPr>
          <p:cNvSpPr>
            <a:spLocks noGrp="1"/>
          </p:cNvSpPr>
          <p:nvPr>
            <p:ph idx="1"/>
          </p:nvPr>
        </p:nvSpPr>
        <p:spPr/>
        <p:txBody>
          <a:bodyPr/>
          <a:lstStyle/>
          <a:p>
            <a:r>
              <a:rPr lang="en-US" dirty="0"/>
              <a:t>Distinct from asteroids</a:t>
            </a:r>
          </a:p>
          <a:p>
            <a:pPr lvl="1"/>
            <a:r>
              <a:rPr lang="en-US" dirty="0"/>
              <a:t>spherical</a:t>
            </a:r>
          </a:p>
          <a:p>
            <a:pPr lvl="1"/>
            <a:r>
              <a:rPr lang="en-US" dirty="0"/>
              <a:t>may have once held an ocean</a:t>
            </a:r>
          </a:p>
          <a:p>
            <a:r>
              <a:rPr lang="en-US" dirty="0"/>
              <a:t>Currently orbited by Dawn spacecraft (mission end 2018)</a:t>
            </a:r>
          </a:p>
          <a:p>
            <a:r>
              <a:rPr lang="en-US" dirty="0"/>
              <a:t>Dwarf planet</a:t>
            </a:r>
          </a:p>
          <a:p>
            <a:r>
              <a:rPr lang="en-US" dirty="0"/>
              <a:t>Animate the </a:t>
            </a:r>
            <a:r>
              <a:rPr lang="en-US" dirty="0">
                <a:hlinkClick r:id="rId2"/>
              </a:rPr>
              <a:t>ball</a:t>
            </a:r>
            <a:endParaRPr lang="en-US" dirty="0"/>
          </a:p>
        </p:txBody>
      </p:sp>
    </p:spTree>
    <p:extLst>
      <p:ext uri="{BB962C8B-B14F-4D97-AF65-F5344CB8AC3E}">
        <p14:creationId xmlns:p14="http://schemas.microsoft.com/office/powerpoint/2010/main" val="42940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BD48-5207-BE8D-C431-90ED4E02A773}"/>
              </a:ext>
            </a:extLst>
          </p:cNvPr>
          <p:cNvSpPr>
            <a:spLocks noGrp="1"/>
          </p:cNvSpPr>
          <p:nvPr>
            <p:ph type="title"/>
          </p:nvPr>
        </p:nvSpPr>
        <p:spPr/>
        <p:txBody>
          <a:bodyPr/>
          <a:lstStyle/>
          <a:p>
            <a:r>
              <a:rPr lang="en-US" dirty="0"/>
              <a:t>Composition of Ceres</a:t>
            </a:r>
          </a:p>
        </p:txBody>
      </p:sp>
      <p:sp>
        <p:nvSpPr>
          <p:cNvPr id="3" name="Content Placeholder 2">
            <a:extLst>
              <a:ext uri="{FF2B5EF4-FFF2-40B4-BE49-F238E27FC236}">
                <a16:creationId xmlns:a16="http://schemas.microsoft.com/office/drawing/2014/main" id="{A53A2526-4101-CAFD-5C6C-CFFB87FBF57D}"/>
              </a:ext>
            </a:extLst>
          </p:cNvPr>
          <p:cNvSpPr>
            <a:spLocks noGrp="1"/>
          </p:cNvSpPr>
          <p:nvPr>
            <p:ph idx="1"/>
          </p:nvPr>
        </p:nvSpPr>
        <p:spPr>
          <a:xfrm>
            <a:off x="457200" y="1600200"/>
            <a:ext cx="3425370" cy="4525963"/>
          </a:xfrm>
        </p:spPr>
        <p:txBody>
          <a:bodyPr/>
          <a:lstStyle/>
          <a:p>
            <a:r>
              <a:rPr lang="en-US" dirty="0"/>
              <a:t>Surface: clay, ice, salt</a:t>
            </a:r>
          </a:p>
          <a:p>
            <a:r>
              <a:rPr lang="en-US" dirty="0"/>
              <a:t>Brine</a:t>
            </a:r>
          </a:p>
          <a:p>
            <a:r>
              <a:rPr lang="en-US" dirty="0"/>
              <a:t>Mantle: hydrated clays</a:t>
            </a:r>
          </a:p>
        </p:txBody>
      </p:sp>
      <p:pic>
        <p:nvPicPr>
          <p:cNvPr id="2050" name="Picture 2">
            <a:extLst>
              <a:ext uri="{FF2B5EF4-FFF2-40B4-BE49-F238E27FC236}">
                <a16:creationId xmlns:a16="http://schemas.microsoft.com/office/drawing/2014/main" id="{E7984197-0A1F-35A6-9D35-D903914CE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570" y="1600199"/>
            <a:ext cx="5261429" cy="5261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DD7888-FC70-8EF2-B908-3D8A1CE4DEC0}"/>
              </a:ext>
            </a:extLst>
          </p:cNvPr>
          <p:cNvSpPr txBox="1"/>
          <p:nvPr/>
        </p:nvSpPr>
        <p:spPr>
          <a:xfrm>
            <a:off x="3860799" y="6488668"/>
            <a:ext cx="5121915" cy="369332"/>
          </a:xfrm>
          <a:prstGeom prst="rect">
            <a:avLst/>
          </a:prstGeom>
          <a:noFill/>
        </p:spPr>
        <p:txBody>
          <a:bodyPr wrap="none" rtlCol="0">
            <a:spAutoFit/>
          </a:bodyPr>
          <a:lstStyle/>
          <a:p>
            <a:r>
              <a:rPr lang="en-US" b="0" i="0" dirty="0">
                <a:solidFill>
                  <a:srgbClr val="FFC000"/>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Image</a:t>
            </a:r>
            <a:r>
              <a:rPr lang="en-US" b="0" i="0" dirty="0">
                <a:solidFill>
                  <a:srgbClr val="FFC000"/>
                </a:solidFill>
                <a:effectLst/>
                <a:latin typeface="Helvetica" panose="020B0604020202020204" pitchFamily="34" charset="0"/>
              </a:rPr>
              <a:t>: NASA/JPL-Caltech/UCLA/MPS/DLR/IDA</a:t>
            </a:r>
            <a:endParaRPr lang="en-US" dirty="0">
              <a:solidFill>
                <a:srgbClr val="FFC000"/>
              </a:solidFill>
            </a:endParaRPr>
          </a:p>
        </p:txBody>
      </p:sp>
    </p:spTree>
    <p:extLst>
      <p:ext uri="{BB962C8B-B14F-4D97-AF65-F5344CB8AC3E}">
        <p14:creationId xmlns:p14="http://schemas.microsoft.com/office/powerpoint/2010/main" val="381324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17E8-BBE4-9747-917F-5D4B92B95BC9}"/>
              </a:ext>
            </a:extLst>
          </p:cNvPr>
          <p:cNvSpPr>
            <a:spLocks noGrp="1"/>
          </p:cNvSpPr>
          <p:nvPr>
            <p:ph type="title"/>
          </p:nvPr>
        </p:nvSpPr>
        <p:spPr/>
        <p:txBody>
          <a:bodyPr/>
          <a:lstStyle/>
          <a:p>
            <a:r>
              <a:rPr lang="en-US" dirty="0"/>
              <a:t>Pluto</a:t>
            </a:r>
          </a:p>
        </p:txBody>
      </p:sp>
      <p:pic>
        <p:nvPicPr>
          <p:cNvPr id="4" name="Picture 3">
            <a:extLst>
              <a:ext uri="{FF2B5EF4-FFF2-40B4-BE49-F238E27FC236}">
                <a16:creationId xmlns:a16="http://schemas.microsoft.com/office/drawing/2014/main" id="{048E9A5F-F06E-D847-A7ED-8CFC9A964F68}"/>
              </a:ext>
            </a:extLst>
          </p:cNvPr>
          <p:cNvPicPr>
            <a:picLocks noChangeAspect="1"/>
          </p:cNvPicPr>
          <p:nvPr/>
        </p:nvPicPr>
        <p:blipFill>
          <a:blip r:embed="rId2"/>
          <a:stretch>
            <a:fillRect/>
          </a:stretch>
        </p:blipFill>
        <p:spPr>
          <a:xfrm>
            <a:off x="2057400" y="1417638"/>
            <a:ext cx="5440362" cy="5440362"/>
          </a:xfrm>
          <a:prstGeom prst="rect">
            <a:avLst/>
          </a:prstGeom>
          <a:ln w="28575">
            <a:solidFill>
              <a:schemeClr val="tx2"/>
            </a:solidFill>
          </a:ln>
        </p:spPr>
      </p:pic>
      <p:sp>
        <p:nvSpPr>
          <p:cNvPr id="5" name="TextBox 4">
            <a:extLst>
              <a:ext uri="{FF2B5EF4-FFF2-40B4-BE49-F238E27FC236}">
                <a16:creationId xmlns:a16="http://schemas.microsoft.com/office/drawing/2014/main" id="{C3D7D1EF-F46D-CF44-813C-5164BF1CBF04}"/>
              </a:ext>
            </a:extLst>
          </p:cNvPr>
          <p:cNvSpPr txBox="1"/>
          <p:nvPr/>
        </p:nvSpPr>
        <p:spPr>
          <a:xfrm>
            <a:off x="2667000" y="6019800"/>
            <a:ext cx="3743332" cy="369332"/>
          </a:xfrm>
          <a:prstGeom prst="rect">
            <a:avLst/>
          </a:prstGeom>
          <a:noFill/>
        </p:spPr>
        <p:txBody>
          <a:bodyPr wrap="none" rtlCol="0">
            <a:spAutoFit/>
          </a:bodyPr>
          <a:lstStyle/>
          <a:p>
            <a:r>
              <a:rPr lang="en-US" dirty="0">
                <a:solidFill>
                  <a:schemeClr val="accent5"/>
                </a:solidFill>
                <a:hlinkClick r:id="rId3"/>
              </a:rPr>
              <a:t>Image</a:t>
            </a:r>
            <a:r>
              <a:rPr lang="en-US" dirty="0">
                <a:solidFill>
                  <a:schemeClr val="accent5"/>
                </a:solidFill>
              </a:rPr>
              <a:t>: NASA/JPL, New Horizons</a:t>
            </a:r>
          </a:p>
        </p:txBody>
      </p:sp>
    </p:spTree>
    <p:extLst>
      <p:ext uri="{BB962C8B-B14F-4D97-AF65-F5344CB8AC3E}">
        <p14:creationId xmlns:p14="http://schemas.microsoft.com/office/powerpoint/2010/main" val="211992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0C77-B9ED-5144-A67B-9216BAD27ABF}"/>
              </a:ext>
            </a:extLst>
          </p:cNvPr>
          <p:cNvSpPr>
            <a:spLocks noGrp="1"/>
          </p:cNvSpPr>
          <p:nvPr>
            <p:ph type="title"/>
          </p:nvPr>
        </p:nvSpPr>
        <p:spPr/>
        <p:txBody>
          <a:bodyPr/>
          <a:lstStyle/>
          <a:p>
            <a:r>
              <a:rPr lang="en-US" dirty="0"/>
              <a:t>Pluto</a:t>
            </a:r>
          </a:p>
        </p:txBody>
      </p:sp>
      <p:sp>
        <p:nvSpPr>
          <p:cNvPr id="3" name="Content Placeholder 2">
            <a:extLst>
              <a:ext uri="{FF2B5EF4-FFF2-40B4-BE49-F238E27FC236}">
                <a16:creationId xmlns:a16="http://schemas.microsoft.com/office/drawing/2014/main" id="{7CCCD2E5-5733-774A-8A65-FE0BE972D8F9}"/>
              </a:ext>
            </a:extLst>
          </p:cNvPr>
          <p:cNvSpPr>
            <a:spLocks noGrp="1"/>
          </p:cNvSpPr>
          <p:nvPr>
            <p:ph idx="1"/>
          </p:nvPr>
        </p:nvSpPr>
        <p:spPr/>
        <p:txBody>
          <a:bodyPr/>
          <a:lstStyle/>
          <a:p>
            <a:r>
              <a:rPr lang="en-US" dirty="0"/>
              <a:t>Mass </a:t>
            </a:r>
            <a:r>
              <a:rPr lang="en-US" dirty="0">
                <a:solidFill>
                  <a:schemeClr val="accent2"/>
                </a:solidFill>
              </a:rPr>
              <a:t>1.3×10</a:t>
            </a:r>
            <a:r>
              <a:rPr lang="en-US" baseline="30000" dirty="0">
                <a:solidFill>
                  <a:schemeClr val="accent2"/>
                </a:solidFill>
              </a:rPr>
              <a:t>22</a:t>
            </a:r>
            <a:r>
              <a:rPr lang="en-US" dirty="0">
                <a:solidFill>
                  <a:schemeClr val="accent2"/>
                </a:solidFill>
              </a:rPr>
              <a:t> kg </a:t>
            </a:r>
            <a:r>
              <a:rPr lang="en-US" sz="2800" dirty="0"/>
              <a:t>= 0.22% </a:t>
            </a:r>
            <a:r>
              <a:rPr lang="en-US" sz="2800" dirty="0" err="1"/>
              <a:t>m</a:t>
            </a:r>
            <a:r>
              <a:rPr lang="en-US" sz="2800" baseline="-25000" dirty="0" err="1"/>
              <a:t>E</a:t>
            </a:r>
            <a:r>
              <a:rPr lang="en-US" sz="2800" dirty="0"/>
              <a:t> = 17.7% </a:t>
            </a:r>
            <a:r>
              <a:rPr lang="en-US" sz="2800" dirty="0" err="1"/>
              <a:t>m</a:t>
            </a:r>
            <a:r>
              <a:rPr lang="en-US" sz="2800" baseline="-25000" dirty="0" err="1"/>
              <a:t>M</a:t>
            </a:r>
            <a:endParaRPr lang="en-US" sz="2800" baseline="-25000" dirty="0"/>
          </a:p>
          <a:p>
            <a:r>
              <a:rPr lang="en-US" dirty="0"/>
              <a:t>Rotational period –153.3 h</a:t>
            </a:r>
          </a:p>
          <a:p>
            <a:r>
              <a:rPr lang="en-US" dirty="0"/>
              <a:t>Diameter 2376 km (0.186 of Earth)</a:t>
            </a:r>
          </a:p>
          <a:p>
            <a:r>
              <a:rPr lang="en-US" dirty="0"/>
              <a:t>Density 1854 kg/m</a:t>
            </a:r>
            <a:r>
              <a:rPr lang="en-US" baseline="30000" dirty="0"/>
              <a:t>3</a:t>
            </a:r>
            <a:endParaRPr lang="en-US" sz="2400" dirty="0"/>
          </a:p>
          <a:p>
            <a:r>
              <a:rPr lang="en-US" dirty="0"/>
              <a:t>Albedo 0.52</a:t>
            </a:r>
          </a:p>
          <a:p>
            <a:r>
              <a:rPr lang="en-US" dirty="0"/>
              <a:t>5 known satellites </a:t>
            </a:r>
          </a:p>
          <a:p>
            <a:r>
              <a:rPr lang="en-US" dirty="0"/>
              <a:t>Tenuous N</a:t>
            </a:r>
            <a:r>
              <a:rPr lang="en-US" baseline="-25000" dirty="0"/>
              <a:t>2</a:t>
            </a:r>
            <a:r>
              <a:rPr lang="en-US" dirty="0"/>
              <a:t>, CH</a:t>
            </a:r>
            <a:r>
              <a:rPr lang="en-US" baseline="-25000" dirty="0"/>
              <a:t>4</a:t>
            </a:r>
            <a:r>
              <a:rPr lang="en-US" dirty="0"/>
              <a:t>, CO atmosphere</a:t>
            </a:r>
          </a:p>
        </p:txBody>
      </p:sp>
    </p:spTree>
    <p:extLst>
      <p:ext uri="{BB962C8B-B14F-4D97-AF65-F5344CB8AC3E}">
        <p14:creationId xmlns:p14="http://schemas.microsoft.com/office/powerpoint/2010/main" val="240931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CAFC-1901-7848-B932-11508E99B955}"/>
              </a:ext>
            </a:extLst>
          </p:cNvPr>
          <p:cNvSpPr>
            <a:spLocks noGrp="1"/>
          </p:cNvSpPr>
          <p:nvPr>
            <p:ph type="title"/>
          </p:nvPr>
        </p:nvSpPr>
        <p:spPr/>
        <p:txBody>
          <a:bodyPr/>
          <a:lstStyle/>
          <a:p>
            <a:r>
              <a:rPr lang="en-US" dirty="0"/>
              <a:t>Pluto’s Orbit</a:t>
            </a:r>
          </a:p>
        </p:txBody>
      </p:sp>
      <p:sp>
        <p:nvSpPr>
          <p:cNvPr id="3" name="Content Placeholder 2">
            <a:extLst>
              <a:ext uri="{FF2B5EF4-FFF2-40B4-BE49-F238E27FC236}">
                <a16:creationId xmlns:a16="http://schemas.microsoft.com/office/drawing/2014/main" id="{068A8AE7-B503-AE4B-A4C1-362D45631599}"/>
              </a:ext>
            </a:extLst>
          </p:cNvPr>
          <p:cNvSpPr>
            <a:spLocks noGrp="1"/>
          </p:cNvSpPr>
          <p:nvPr>
            <p:ph idx="1"/>
          </p:nvPr>
        </p:nvSpPr>
        <p:spPr>
          <a:xfrm>
            <a:off x="457200" y="1600200"/>
            <a:ext cx="8229600" cy="4525963"/>
          </a:xfrm>
        </p:spPr>
        <p:txBody>
          <a:bodyPr/>
          <a:lstStyle/>
          <a:p>
            <a:r>
              <a:rPr lang="en-US" dirty="0"/>
              <a:t>Semimajor axis 39.24 AU</a:t>
            </a:r>
          </a:p>
          <a:p>
            <a:r>
              <a:rPr lang="en-US" dirty="0"/>
              <a:t>Orbital eccentricity 0.244</a:t>
            </a:r>
          </a:p>
          <a:p>
            <a:r>
              <a:rPr lang="en-US" dirty="0"/>
              <a:t>Orbital inclination to ecliptic 17.16°</a:t>
            </a:r>
          </a:p>
          <a:p>
            <a:r>
              <a:rPr lang="en-US" dirty="0"/>
              <a:t>Orbital period 298 y</a:t>
            </a:r>
          </a:p>
          <a:p>
            <a:r>
              <a:rPr lang="en-US" dirty="0"/>
              <a:t>Axial obliquity </a:t>
            </a:r>
            <a:r>
              <a:rPr lang="en-US" dirty="0">
                <a:solidFill>
                  <a:schemeClr val="accent2"/>
                </a:solidFill>
              </a:rPr>
              <a:t>119°</a:t>
            </a:r>
            <a:endParaRPr lang="en-US" dirty="0"/>
          </a:p>
        </p:txBody>
      </p:sp>
    </p:spTree>
    <p:extLst>
      <p:ext uri="{BB962C8B-B14F-4D97-AF65-F5344CB8AC3E}">
        <p14:creationId xmlns:p14="http://schemas.microsoft.com/office/powerpoint/2010/main" val="47016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Custom 25">
      <a:dk1>
        <a:srgbClr val="000066"/>
      </a:dk1>
      <a:lt1>
        <a:srgbClr val="FFFFFF"/>
      </a:lt1>
      <a:dk2>
        <a:srgbClr val="003366"/>
      </a:dk2>
      <a:lt2>
        <a:srgbClr val="808080"/>
      </a:lt2>
      <a:accent1>
        <a:srgbClr val="BBE0E3"/>
      </a:accent1>
      <a:accent2>
        <a:srgbClr val="0000FF"/>
      </a:accent2>
      <a:accent3>
        <a:srgbClr val="FF0000"/>
      </a:accent3>
      <a:accent4>
        <a:srgbClr val="006600"/>
      </a:accent4>
      <a:accent5>
        <a:srgbClr val="00CC00"/>
      </a:accent5>
      <a:accent6>
        <a:srgbClr val="80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3366"/>
        </a:dk2>
        <a:lt2>
          <a:srgbClr val="808080"/>
        </a:lt2>
        <a:accent1>
          <a:srgbClr val="BBE0E3"/>
        </a:accent1>
        <a:accent2>
          <a:srgbClr val="3333FF"/>
        </a:accent2>
        <a:accent3>
          <a:srgbClr val="FFFFFF"/>
        </a:accent3>
        <a:accent4>
          <a:srgbClr val="002A56"/>
        </a:accent4>
        <a:accent5>
          <a:srgbClr val="DAEDEF"/>
        </a:accent5>
        <a:accent6>
          <a:srgbClr val="2D2D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3509</TotalTime>
  <Words>492</Words>
  <Application>Microsoft Office PowerPoint</Application>
  <PresentationFormat>On-screen Show (4:3)</PresentationFormat>
  <Paragraphs>122</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Helvetica</vt:lpstr>
      <vt:lpstr>Default Design</vt:lpstr>
      <vt:lpstr>Bits and pieces</vt:lpstr>
      <vt:lpstr>Ceres</vt:lpstr>
      <vt:lpstr>Ceres</vt:lpstr>
      <vt:lpstr>Ceres’s Orbit</vt:lpstr>
      <vt:lpstr>Ceres</vt:lpstr>
      <vt:lpstr>Composition of Ceres</vt:lpstr>
      <vt:lpstr>Pluto</vt:lpstr>
      <vt:lpstr>Pluto</vt:lpstr>
      <vt:lpstr>Pluto’s Orbit</vt:lpstr>
      <vt:lpstr>Charon</vt:lpstr>
      <vt:lpstr>Pluto and Charon</vt:lpstr>
      <vt:lpstr>Pluto’s system</vt:lpstr>
      <vt:lpstr>Other Dwarf Planets</vt:lpstr>
      <vt:lpstr>Eris</vt:lpstr>
      <vt:lpstr>Comets</vt:lpstr>
      <vt:lpstr>Hale-Bopp</vt:lpstr>
      <vt:lpstr>Comet Composition</vt:lpstr>
      <vt:lpstr>Comet Halley nucleus</vt:lpstr>
      <vt:lpstr>Comet Origins</vt:lpstr>
      <vt:lpstr>Meteorites</vt:lpstr>
      <vt:lpstr>Chondrites</vt:lpstr>
      <vt:lpstr>Stony</vt:lpstr>
      <vt:lpstr>Iron</vt:lpstr>
      <vt:lpstr>Pallasite</vt:lpstr>
      <vt:lpstr>Meteor origins</vt:lpstr>
      <vt:lpstr>Meteorites</vt:lpstr>
    </vt:vector>
  </TitlesOfParts>
  <Company>John Carroll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Balloon Animals</dc:title>
  <dc:creator>joe</dc:creator>
  <cp:lastModifiedBy>Richard Barrans</cp:lastModifiedBy>
  <cp:revision>233</cp:revision>
  <cp:lastPrinted>2024-09-25T19:51:38Z</cp:lastPrinted>
  <dcterms:created xsi:type="dcterms:W3CDTF">2003-08-04T19:23:16Z</dcterms:created>
  <dcterms:modified xsi:type="dcterms:W3CDTF">2025-03-22T00:41:29Z</dcterms:modified>
</cp:coreProperties>
</file>