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0" r:id="rId2"/>
    <p:sldId id="267" r:id="rId3"/>
    <p:sldId id="333" r:id="rId4"/>
    <p:sldId id="266" r:id="rId5"/>
    <p:sldId id="269" r:id="rId6"/>
    <p:sldId id="272" r:id="rId7"/>
    <p:sldId id="273" r:id="rId8"/>
    <p:sldId id="270" r:id="rId9"/>
    <p:sldId id="274" r:id="rId10"/>
    <p:sldId id="275" r:id="rId11"/>
    <p:sldId id="271" r:id="rId12"/>
    <p:sldId id="289" r:id="rId13"/>
    <p:sldId id="291" r:id="rId14"/>
    <p:sldId id="286" r:id="rId15"/>
    <p:sldId id="287" r:id="rId16"/>
    <p:sldId id="288" r:id="rId17"/>
    <p:sldId id="292" r:id="rId18"/>
    <p:sldId id="293" r:id="rId19"/>
    <p:sldId id="308" r:id="rId20"/>
    <p:sldId id="309" r:id="rId21"/>
    <p:sldId id="294" r:id="rId22"/>
    <p:sldId id="296" r:id="rId23"/>
    <p:sldId id="297" r:id="rId24"/>
    <p:sldId id="298" r:id="rId25"/>
    <p:sldId id="295" r:id="rId26"/>
    <p:sldId id="299" r:id="rId27"/>
    <p:sldId id="303" r:id="rId28"/>
    <p:sldId id="304" r:id="rId29"/>
    <p:sldId id="305" r:id="rId30"/>
    <p:sldId id="307" r:id="rId31"/>
    <p:sldId id="310" r:id="rId32"/>
    <p:sldId id="311" r:id="rId33"/>
    <p:sldId id="316" r:id="rId34"/>
    <p:sldId id="317" r:id="rId35"/>
    <p:sldId id="322" r:id="rId36"/>
    <p:sldId id="318" r:id="rId37"/>
    <p:sldId id="320" r:id="rId38"/>
    <p:sldId id="319" r:id="rId39"/>
    <p:sldId id="331" r:id="rId40"/>
    <p:sldId id="332" r:id="rId41"/>
  </p:sldIdLst>
  <p:sldSz cx="9144000" cy="6858000" type="screen4x3"/>
  <p:notesSz cx="9312275" cy="7026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922"/>
    <p:restoredTop sz="93913" autoAdjust="0"/>
  </p:normalViewPr>
  <p:slideViewPr>
    <p:cSldViewPr>
      <p:cViewPr varScale="1">
        <p:scale>
          <a:sx n="66" d="100"/>
          <a:sy n="66" d="100"/>
        </p:scale>
        <p:origin x="2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48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12"/>
        <p:guide pos="29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738"/>
            <a:ext cx="40338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t" anchorCtr="0" compatLnSpc="1">
            <a:prstTxWarp prst="textNoShape">
              <a:avLst/>
            </a:prstTxWarp>
          </a:bodyPr>
          <a:lstStyle>
            <a:lvl1pPr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L19 Icy Moons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5263" y="0"/>
            <a:ext cx="4035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t" anchorCtr="0" compatLnSpc="1">
            <a:prstTxWarp prst="textNoShape">
              <a:avLst/>
            </a:prstTxWarp>
          </a:bodyPr>
          <a:lstStyle>
            <a:lvl1pPr algn="r"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72263"/>
            <a:ext cx="40338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b" anchorCtr="0" compatLnSpc="1">
            <a:prstTxWarp prst="textNoShape">
              <a:avLst/>
            </a:prstTxWarp>
          </a:bodyPr>
          <a:lstStyle>
            <a:lvl1pPr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5264" y="6561137"/>
            <a:ext cx="3876674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88912"/>
            <a:ext cx="4035425" cy="352425"/>
          </a:xfrm>
          <a:prstGeom prst="rect">
            <a:avLst/>
          </a:prstGeom>
        </p:spPr>
        <p:txBody>
          <a:bodyPr vert="horz" lIns="92345" tIns="46173" rIns="92345" bIns="46173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L19 Icy Moons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75263" y="0"/>
            <a:ext cx="4035425" cy="352425"/>
          </a:xfrm>
          <a:prstGeom prst="rect">
            <a:avLst/>
          </a:prstGeom>
        </p:spPr>
        <p:txBody>
          <a:bodyPr vert="horz" wrap="square" lIns="92345" tIns="46173" rIns="92345" bIns="461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3/17/2025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527050"/>
            <a:ext cx="3511550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45" tIns="46173" rIns="92345" bIns="4617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31863" y="3336925"/>
            <a:ext cx="7448550" cy="3162300"/>
          </a:xfrm>
          <a:prstGeom prst="rect">
            <a:avLst/>
          </a:prstGeom>
        </p:spPr>
        <p:txBody>
          <a:bodyPr vert="horz" lIns="92345" tIns="46173" rIns="92345" bIns="4617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672263"/>
            <a:ext cx="4035425" cy="352425"/>
          </a:xfrm>
          <a:prstGeom prst="rect">
            <a:avLst/>
          </a:prstGeom>
        </p:spPr>
        <p:txBody>
          <a:bodyPr vert="horz" lIns="92345" tIns="46173" rIns="92345" bIns="46173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75263" y="6672263"/>
            <a:ext cx="4035425" cy="352425"/>
          </a:xfrm>
          <a:prstGeom prst="rect">
            <a:avLst/>
          </a:prstGeom>
        </p:spPr>
        <p:txBody>
          <a:bodyPr vert="horz" wrap="square" lIns="92345" tIns="46173" rIns="92345" bIns="461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0C823E-652C-BB4C-958D-D5E42335A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56391E-6FF9-0840-9B7D-BFA1EAC48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0A5865-103A-1743-A364-F91C4CB5D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CD44F-A22B-B141-A718-8EBA46414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4AE73-39B9-E840-BA5F-1D8261596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221EF0-7819-9345-BE24-395200119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428FEC-714D-CA4F-A928-89AD5CF89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1CBA0B-4567-F84B-B475-8ADDB60C0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17832-5374-5A43-99C2-1688BEBA8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17704E-0A8D-114C-BE4C-9B49D4C66A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020120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llisto_(moon)#/media/File:Valhalla_crater_on_Callisto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os.org/research-spotlights/two-moons-and-a-magnetospher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nasa.gov/jupiter/moons/io/fact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journal.jpl.nasa.gov/catalog/PIA0723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journal.jpl.nasa.gov/catalog/PIA07232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journal.jpl.nasa.gov/catalog/PIA0460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nasa.gov/saturn/moons/enceladus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carnegiescience.edu/sheppard/home/newsaturnmoons2019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carnegiescience.edu/sheppard/moons/saturnmoon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journal.jpl.nasa.gov/catalog/PIA0136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cience.nasa.gov/uranus/moons/miranda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solar-system/new-webb-image-captures-clearest-view-of-neptunes-rings-in-decade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journal.jpl.nasa.gov/catalog/PIA01536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journal.jpl.nasa.gov/catalog/PIA0006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journal.jpl.nasa.gov/catalog/PIA2387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31023.html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cience.nasa.gov/jupiter/moons/europa/europa-fact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image/2201/PIA19048europa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10614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733E-BD88-FD4C-AB22-14DF99F0AC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Jupiter’s Moons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CF955-C1E7-244A-8F98-029F5898C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/>
          <a:p>
            <a:r>
              <a:rPr lang="en-US" dirty="0"/>
              <a:t>Four large and many small</a:t>
            </a:r>
          </a:p>
        </p:txBody>
      </p:sp>
    </p:spTree>
    <p:extLst>
      <p:ext uri="{BB962C8B-B14F-4D97-AF65-F5344CB8AC3E}">
        <p14:creationId xmlns:p14="http://schemas.microsoft.com/office/powerpoint/2010/main" val="20182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C0675D-9A3D-054E-9D8B-5FCA8F8F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08" y="11723"/>
            <a:ext cx="7695600" cy="6834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1C230-89EB-D444-94BC-C9EC3B40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756139" y="996462"/>
            <a:ext cx="3112477" cy="1143000"/>
          </a:xfrm>
        </p:spPr>
        <p:txBody>
          <a:bodyPr/>
          <a:lstStyle/>
          <a:p>
            <a:r>
              <a:rPr lang="en-US" dirty="0" err="1"/>
              <a:t>Callisto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3F893-C5FF-6C46-86B0-70777A384A4F}"/>
              </a:ext>
            </a:extLst>
          </p:cNvPr>
          <p:cNvSpPr txBox="1"/>
          <p:nvPr/>
        </p:nvSpPr>
        <p:spPr>
          <a:xfrm>
            <a:off x="222737" y="6096000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400" dirty="0">
                <a:solidFill>
                  <a:srgbClr val="FFFF00"/>
                </a:solidFill>
              </a:rPr>
              <a:t>: NASA/JPL</a:t>
            </a:r>
          </a:p>
        </p:txBody>
      </p:sp>
    </p:spTree>
    <p:extLst>
      <p:ext uri="{BB962C8B-B14F-4D97-AF65-F5344CB8AC3E}">
        <p14:creationId xmlns:p14="http://schemas.microsoft.com/office/powerpoint/2010/main" val="374453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9C87-488D-B04C-9C20-508218BE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Callisto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7511-BA3B-E14C-9230-EFCC61F3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Outermost of the Galilean satellites</a:t>
            </a:r>
          </a:p>
          <a:p>
            <a:r>
              <a:rPr lang="en-US" dirty="0"/>
              <a:t>Most heavily cratered body in the Solar system</a:t>
            </a:r>
          </a:p>
          <a:p>
            <a:r>
              <a:rPr lang="en-US" dirty="0"/>
              <a:t>Orbital period 16.7 days</a:t>
            </a:r>
          </a:p>
          <a:p>
            <a:r>
              <a:rPr lang="en-US" dirty="0"/>
              <a:t>Semi-major axis 1,883,000 km</a:t>
            </a:r>
          </a:p>
          <a:p>
            <a:r>
              <a:rPr lang="en-US" dirty="0"/>
              <a:t>Eccentricity 0.007</a:t>
            </a:r>
          </a:p>
          <a:p>
            <a:r>
              <a:rPr lang="en-US" dirty="0"/>
              <a:t>Density 1830 kg/m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Phase locked</a:t>
            </a:r>
          </a:p>
        </p:txBody>
      </p:sp>
    </p:spTree>
    <p:extLst>
      <p:ext uri="{BB962C8B-B14F-4D97-AF65-F5344CB8AC3E}">
        <p14:creationId xmlns:p14="http://schemas.microsoft.com/office/powerpoint/2010/main" val="164074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C7797-2B4B-DB4D-9D72-495C99DF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Valhalla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252FB-4412-4742-8E87-8209B5BC5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58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698BF-51C4-BF4D-B637-E802690B8DF1}"/>
              </a:ext>
            </a:extLst>
          </p:cNvPr>
          <p:cNvSpPr txBox="1"/>
          <p:nvPr/>
        </p:nvSpPr>
        <p:spPr>
          <a:xfrm>
            <a:off x="6248400" y="1417638"/>
            <a:ext cx="282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C000"/>
                </a:solidFill>
              </a:rPr>
              <a:t>: NASA&lt; Voyager 1</a:t>
            </a:r>
          </a:p>
        </p:txBody>
      </p:sp>
    </p:spTree>
    <p:extLst>
      <p:ext uri="{BB962C8B-B14F-4D97-AF65-F5344CB8AC3E}">
        <p14:creationId xmlns:p14="http://schemas.microsoft.com/office/powerpoint/2010/main" val="748039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2A17-1AB2-734E-B233-BF44820C5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Valhalla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6DB27-A8D1-A54E-9EF1-9BA40C76F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81200"/>
          </a:xfrm>
        </p:spPr>
        <p:txBody>
          <a:bodyPr/>
          <a:lstStyle/>
          <a:p>
            <a:r>
              <a:rPr lang="en-US" dirty="0"/>
              <a:t>Largest multi-ring impact structure in the Solar system</a:t>
            </a:r>
          </a:p>
          <a:p>
            <a:r>
              <a:rPr lang="en-US" dirty="0"/>
              <a:t>No antipodal chaotic zone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431F1-3365-954F-9718-F24CB7D32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429596"/>
            <a:ext cx="5707626" cy="341119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991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A2EC0-F82B-7E4F-ADCF-07E3E9CA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Gas/Plasma Torus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03397-0116-414C-BF26-A8F243924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22" y="1889919"/>
            <a:ext cx="7923577" cy="906461"/>
          </a:xfrm>
        </p:spPr>
        <p:txBody>
          <a:bodyPr/>
          <a:lstStyle/>
          <a:p>
            <a:r>
              <a:rPr lang="en-US" dirty="0"/>
              <a:t>Gases ejected by Io and Europa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61B33-A957-6845-A061-9291A8EA1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2590800"/>
            <a:ext cx="5689600" cy="42672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A0CAF7-B268-1B4C-8AA7-C38FD02A8A77}"/>
              </a:ext>
            </a:extLst>
          </p:cNvPr>
          <p:cNvSpPr txBox="1"/>
          <p:nvPr/>
        </p:nvSpPr>
        <p:spPr>
          <a:xfrm>
            <a:off x="222737" y="6096000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John Spencer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1E208E-FBD4-7E4F-A471-51D71793E151}"/>
              </a:ext>
            </a:extLst>
          </p:cNvPr>
          <p:cNvSpPr txBox="1">
            <a:spLocks/>
          </p:cNvSpPr>
          <p:nvPr/>
        </p:nvSpPr>
        <p:spPr bwMode="auto">
          <a:xfrm>
            <a:off x="306022" y="2796380"/>
            <a:ext cx="3148378" cy="261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r>
              <a:rPr lang="en-US" sz="2800" kern="0" dirty="0"/>
              <a:t>Interact with Jupiter’s magnetosphere</a:t>
            </a:r>
          </a:p>
        </p:txBody>
      </p:sp>
    </p:spTree>
    <p:extLst>
      <p:ext uri="{BB962C8B-B14F-4D97-AF65-F5344CB8AC3E}">
        <p14:creationId xmlns:p14="http://schemas.microsoft.com/office/powerpoint/2010/main" val="203838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CD4F-C201-1142-87D2-55033390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4B54B-EA4D-1F45-B77D-6A424098F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Within orbit of Io</a:t>
            </a:r>
          </a:p>
          <a:p>
            <a:r>
              <a:rPr lang="en-US" dirty="0"/>
              <a:t>Debris from small moons Metis, Adrastea, Amalthea, Thebe</a:t>
            </a:r>
          </a:p>
        </p:txBody>
      </p:sp>
    </p:spTree>
    <p:extLst>
      <p:ext uri="{BB962C8B-B14F-4D97-AF65-F5344CB8AC3E}">
        <p14:creationId xmlns:p14="http://schemas.microsoft.com/office/powerpoint/2010/main" val="12464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F35A-A77D-6147-B3A0-B591D99C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Smaller Moons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55FD-EBD4-9C4A-84F9-873F5A39C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within Io’s orbit</a:t>
            </a:r>
          </a:p>
          <a:p>
            <a:r>
              <a:rPr lang="en-US" dirty="0"/>
              <a:t>Remainder beyond </a:t>
            </a:r>
            <a:r>
              <a:rPr lang="en-US" dirty="0" err="1"/>
              <a:t>Callisto’s</a:t>
            </a:r>
            <a:r>
              <a:rPr lang="en-US" dirty="0"/>
              <a:t> orbit</a:t>
            </a:r>
          </a:p>
          <a:p>
            <a:r>
              <a:rPr lang="en-US" dirty="0"/>
              <a:t>Many outer moons orbit retrograde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25D7-5940-0C4D-B791-F8E50C614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C81C4-B2A6-004A-9610-DA62E0899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Jupiter’s Rocky core formed beyond snow line</a:t>
            </a:r>
          </a:p>
          <a:p>
            <a:pPr lvl="1"/>
            <a:r>
              <a:rPr lang="en-US" dirty="0"/>
              <a:t>accreted ices</a:t>
            </a:r>
          </a:p>
          <a:p>
            <a:pPr lvl="1"/>
            <a:r>
              <a:rPr lang="en-US" dirty="0"/>
              <a:t>then massive enough to H</a:t>
            </a:r>
            <a:r>
              <a:rPr lang="en-US" baseline="-25000" dirty="0"/>
              <a:t>2</a:t>
            </a:r>
            <a:r>
              <a:rPr lang="en-US" dirty="0"/>
              <a:t> and He</a:t>
            </a:r>
          </a:p>
          <a:p>
            <a:r>
              <a:rPr lang="en-US" dirty="0"/>
              <a:t>Moons too light to bind H</a:t>
            </a:r>
            <a:r>
              <a:rPr lang="en-US" baseline="-25000" dirty="0"/>
              <a:t>2</a:t>
            </a:r>
            <a:r>
              <a:rPr lang="en-US" dirty="0"/>
              <a:t> and He</a:t>
            </a:r>
          </a:p>
          <a:p>
            <a:r>
              <a:rPr lang="en-US" dirty="0"/>
              <a:t>Io probably lost ices through volcanism</a:t>
            </a:r>
          </a:p>
        </p:txBody>
      </p:sp>
    </p:spTree>
    <p:extLst>
      <p:ext uri="{BB962C8B-B14F-4D97-AF65-F5344CB8AC3E}">
        <p14:creationId xmlns:p14="http://schemas.microsoft.com/office/powerpoint/2010/main" val="15140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733E-BD88-FD4C-AB22-14DF99F0AC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Saturn’s Moons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CF955-C1E7-244A-8F98-029F5898C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43000"/>
          </a:xfrm>
        </p:spPr>
        <p:txBody>
          <a:bodyPr/>
          <a:lstStyle/>
          <a:p>
            <a:r>
              <a:rPr lang="en-US" dirty="0"/>
              <a:t>One very big</a:t>
            </a:r>
            <a:br>
              <a:rPr lang="en-US" dirty="0"/>
            </a:br>
            <a:r>
              <a:rPr lang="en-US" dirty="0"/>
              <a:t>and many many more</a:t>
            </a:r>
          </a:p>
        </p:txBody>
      </p:sp>
    </p:spTree>
    <p:extLst>
      <p:ext uri="{BB962C8B-B14F-4D97-AF65-F5344CB8AC3E}">
        <p14:creationId xmlns:p14="http://schemas.microsoft.com/office/powerpoint/2010/main" val="2347697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819A-FAC7-4E4D-9985-8FBE0F6A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3639E-86E6-F945-94FD-EE3E8482D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1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Sizes and Distances (different scales)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E4B59-C8B7-5042-BFDC-81BFBFD67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696"/>
            <a:ext cx="9144000" cy="21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2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9C87-488D-B04C-9C20-508218BE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7511-BA3B-E14C-9230-EFCC61F3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Innermost of the Galilean moons</a:t>
            </a:r>
          </a:p>
          <a:p>
            <a:r>
              <a:rPr lang="en-US" dirty="0"/>
              <a:t>Orbital period 1.8 days</a:t>
            </a:r>
          </a:p>
          <a:p>
            <a:r>
              <a:rPr lang="en-US" dirty="0"/>
              <a:t>Semi-major axis 421,800 km</a:t>
            </a:r>
          </a:p>
          <a:p>
            <a:r>
              <a:rPr lang="en-US" dirty="0"/>
              <a:t>Eccentricity 0.004</a:t>
            </a:r>
          </a:p>
          <a:p>
            <a:r>
              <a:rPr lang="en-US" dirty="0"/>
              <a:t>Phase locked</a:t>
            </a:r>
          </a:p>
          <a:p>
            <a:r>
              <a:rPr lang="en-US" dirty="0"/>
              <a:t>Density 3530 kg/m</a:t>
            </a:r>
            <a:r>
              <a:rPr lang="en-US" baseline="30000" dirty="0"/>
              <a:t>3</a:t>
            </a:r>
          </a:p>
          <a:p>
            <a:r>
              <a:rPr lang="en-US" dirty="0"/>
              <a:t>Diameter 5% bigger than Moon</a:t>
            </a:r>
          </a:p>
          <a:p>
            <a:r>
              <a:rPr lang="en-US" dirty="0"/>
              <a:t>Roll the </a:t>
            </a:r>
            <a:r>
              <a:rPr lang="en-US" dirty="0">
                <a:hlinkClick r:id="rId2"/>
              </a:rPr>
              <a:t>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4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9C87-488D-B04C-9C20-508218BE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7511-BA3B-E14C-9230-EFCC61F3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Largest moon after Ganymede</a:t>
            </a:r>
          </a:p>
          <a:p>
            <a:r>
              <a:rPr lang="en-US" dirty="0"/>
              <a:t>Orbital period 15.9 days</a:t>
            </a:r>
          </a:p>
          <a:p>
            <a:r>
              <a:rPr lang="en-US" dirty="0"/>
              <a:t>Semi-major axis 1,222,000 km (20 </a:t>
            </a:r>
            <a:r>
              <a:rPr lang="en-US" i="1" dirty="0"/>
              <a:t>R</a:t>
            </a:r>
            <a:r>
              <a:rPr lang="en-US" i="1" baseline="-25000" dirty="0"/>
              <a:t>S</a:t>
            </a:r>
            <a:r>
              <a:rPr lang="en-US" dirty="0"/>
              <a:t>)</a:t>
            </a:r>
          </a:p>
          <a:p>
            <a:r>
              <a:rPr lang="en-US" dirty="0"/>
              <a:t>Eccentricity 0.0292</a:t>
            </a:r>
          </a:p>
          <a:p>
            <a:r>
              <a:rPr lang="en-US" dirty="0"/>
              <a:t>Density 1880 kg/m</a:t>
            </a:r>
            <a:r>
              <a:rPr lang="en-US" baseline="30000" dirty="0"/>
              <a:t>3</a:t>
            </a:r>
          </a:p>
          <a:p>
            <a:r>
              <a:rPr lang="en-US" dirty="0"/>
              <a:t>Synchronous rotation</a:t>
            </a:r>
          </a:p>
        </p:txBody>
      </p:sp>
    </p:spTree>
    <p:extLst>
      <p:ext uri="{BB962C8B-B14F-4D97-AF65-F5344CB8AC3E}">
        <p14:creationId xmlns:p14="http://schemas.microsoft.com/office/powerpoint/2010/main" val="291225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3C1E-16F1-AA46-AFDE-8565336D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Titan’s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3C045-56D2-FF40-BFB4-D31A969EE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(maybe)</a:t>
            </a:r>
          </a:p>
          <a:p>
            <a:r>
              <a:rPr lang="en-US" dirty="0">
                <a:solidFill>
                  <a:schemeClr val="accent2"/>
                </a:solidFill>
              </a:rPr>
              <a:t>Rocky core</a:t>
            </a:r>
          </a:p>
          <a:p>
            <a:r>
              <a:rPr lang="en-US" dirty="0">
                <a:solidFill>
                  <a:schemeClr val="accent2"/>
                </a:solidFill>
              </a:rPr>
              <a:t>Ice-VI</a:t>
            </a:r>
          </a:p>
          <a:p>
            <a:r>
              <a:rPr lang="en-US" dirty="0">
                <a:solidFill>
                  <a:schemeClr val="accent2"/>
                </a:solidFill>
              </a:rPr>
              <a:t>Brine</a:t>
            </a:r>
          </a:p>
          <a:p>
            <a:r>
              <a:rPr lang="en-US" dirty="0">
                <a:solidFill>
                  <a:schemeClr val="accent2"/>
                </a:solidFill>
              </a:rPr>
              <a:t>Ice</a:t>
            </a:r>
          </a:p>
          <a:p>
            <a:r>
              <a:rPr lang="en-US" dirty="0">
                <a:solidFill>
                  <a:schemeClr val="accent2"/>
                </a:solidFill>
              </a:rPr>
              <a:t>Hydrocarbon ocean</a:t>
            </a:r>
          </a:p>
          <a:p>
            <a:r>
              <a:rPr lang="en-US" dirty="0">
                <a:solidFill>
                  <a:schemeClr val="accent2"/>
                </a:solidFill>
              </a:rPr>
              <a:t>Atmosphere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1F3C1-2774-C148-85D8-29B75D43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868" y="1417638"/>
            <a:ext cx="567049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0726-F454-0348-80EB-53AED8C5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Titan’s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3796D-5718-494F-A2ED-3FE24303D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Rivers and lakes of liquid methane</a:t>
            </a:r>
          </a:p>
          <a:p>
            <a:r>
              <a:rPr lang="en-US" dirty="0"/>
              <a:t>Dunes of hydrocarbon granules</a:t>
            </a:r>
          </a:p>
          <a:p>
            <a:r>
              <a:rPr lang="en-US" dirty="0"/>
              <a:t>Few visible impact craters</a:t>
            </a:r>
          </a:p>
        </p:txBody>
      </p:sp>
    </p:spTree>
    <p:extLst>
      <p:ext uri="{BB962C8B-B14F-4D97-AF65-F5344CB8AC3E}">
        <p14:creationId xmlns:p14="http://schemas.microsoft.com/office/powerpoint/2010/main" val="88555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3C1F-AC3E-1843-87AD-A6D41E02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1828800" cy="2006600"/>
          </a:xfrm>
        </p:spPr>
        <p:txBody>
          <a:bodyPr/>
          <a:lstStyle/>
          <a:p>
            <a:r>
              <a:rPr lang="en-US" dirty="0"/>
              <a:t>River on Titan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8D770-6ACC-AC41-B303-480F907F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40" y="0"/>
            <a:ext cx="68465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198A4-0F70-C34C-A638-7267DD089D18}"/>
              </a:ext>
            </a:extLst>
          </p:cNvPr>
          <p:cNvSpPr txBox="1"/>
          <p:nvPr/>
        </p:nvSpPr>
        <p:spPr>
          <a:xfrm>
            <a:off x="166914" y="6019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Image</a:t>
            </a:r>
            <a:r>
              <a:rPr lang="en-US" dirty="0"/>
              <a:t>: Huygens probe</a:t>
            </a:r>
          </a:p>
        </p:txBody>
      </p:sp>
    </p:spTree>
    <p:extLst>
      <p:ext uri="{BB962C8B-B14F-4D97-AF65-F5344CB8AC3E}">
        <p14:creationId xmlns:p14="http://schemas.microsoft.com/office/powerpoint/2010/main" val="666988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1A435-B20F-1349-B366-5A2691C6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429000" cy="1096962"/>
          </a:xfrm>
        </p:spPr>
        <p:txBody>
          <a:bodyPr/>
          <a:lstStyle/>
          <a:p>
            <a:r>
              <a:rPr lang="en-US" dirty="0"/>
              <a:t>Landing 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C8CA7-CAD0-B140-83B7-05E744522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0"/>
            <a:ext cx="3470313" cy="6858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1755C-D124-204D-9923-5E0B24EA63B4}"/>
              </a:ext>
            </a:extLst>
          </p:cNvPr>
          <p:cNvSpPr txBox="1"/>
          <p:nvPr/>
        </p:nvSpPr>
        <p:spPr>
          <a:xfrm>
            <a:off x="263071" y="5867400"/>
            <a:ext cx="3623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Image</a:t>
            </a:r>
            <a:r>
              <a:rPr lang="en-US" sz="2400" dirty="0"/>
              <a:t>: Huygens probe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74BC5-0810-6B46-8D49-295EFAE8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331118"/>
            <a:ext cx="2286000" cy="453628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99801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0851-7E39-4348-996C-49B2F2E9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Titan’s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9083F-AEFB-5B4E-8925-F8059B557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Surface pressure 1.5 bar</a:t>
            </a:r>
          </a:p>
          <a:p>
            <a:r>
              <a:rPr lang="en-US" dirty="0"/>
              <a:t>Composition 95% N</a:t>
            </a:r>
            <a:r>
              <a:rPr lang="en-US" baseline="-25000" dirty="0"/>
              <a:t>2</a:t>
            </a:r>
            <a:r>
              <a:rPr lang="en-US" dirty="0"/>
              <a:t>, 5% CH4</a:t>
            </a:r>
          </a:p>
          <a:p>
            <a:r>
              <a:rPr lang="en-US" dirty="0"/>
              <a:t>Photochemical smog haze</a:t>
            </a:r>
          </a:p>
          <a:p>
            <a:r>
              <a:rPr lang="en-US" dirty="0"/>
              <a:t>Methane rain</a:t>
            </a:r>
          </a:p>
        </p:txBody>
      </p:sp>
    </p:spTree>
    <p:extLst>
      <p:ext uri="{BB962C8B-B14F-4D97-AF65-F5344CB8AC3E}">
        <p14:creationId xmlns:p14="http://schemas.microsoft.com/office/powerpoint/2010/main" val="381293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3B2EF-66D2-D943-8DC2-40A5B2BC7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40" y="0"/>
            <a:ext cx="6990118" cy="685800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B29B5-1248-9E4C-AF8F-C118D7CB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8" y="0"/>
            <a:ext cx="8229600" cy="1143000"/>
          </a:xfrm>
        </p:spPr>
        <p:txBody>
          <a:bodyPr/>
          <a:lstStyle/>
          <a:p>
            <a:r>
              <a:rPr lang="en-US" dirty="0"/>
              <a:t>Cassini Spacecraft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34D2D-417A-974F-A689-AA946861BA41}"/>
              </a:ext>
            </a:extLst>
          </p:cNvPr>
          <p:cNvSpPr txBox="1"/>
          <p:nvPr/>
        </p:nvSpPr>
        <p:spPr>
          <a:xfrm>
            <a:off x="1066800" y="6396335"/>
            <a:ext cx="2664512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Image</a:t>
            </a:r>
            <a:r>
              <a:rPr lang="en-US" sz="2400" dirty="0"/>
              <a:t>: NASA/JPL</a:t>
            </a:r>
          </a:p>
        </p:txBody>
      </p:sp>
    </p:spTree>
    <p:extLst>
      <p:ext uri="{BB962C8B-B14F-4D97-AF65-F5344CB8AC3E}">
        <p14:creationId xmlns:p14="http://schemas.microsoft.com/office/powerpoint/2010/main" val="2706520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40FC-65AC-594C-9BD5-7789074E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20782"/>
            <a:ext cx="8229600" cy="71581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Enceladus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28C47B-962B-2644-A0B7-D50A77F50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2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9C87-488D-B04C-9C20-508218BE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Enceladus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7511-BA3B-E14C-9230-EFCC61F3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208 ×197 ×191 km</a:t>
            </a:r>
          </a:p>
          <a:p>
            <a:r>
              <a:rPr lang="en-US" sz="2800" dirty="0"/>
              <a:t>Orbital period 1.37 days </a:t>
            </a:r>
          </a:p>
          <a:p>
            <a:pPr lvl="1"/>
            <a:r>
              <a:rPr lang="en-US" sz="2400" dirty="0"/>
              <a:t>(2:1 resonance with Dione)</a:t>
            </a:r>
          </a:p>
          <a:p>
            <a:r>
              <a:rPr lang="en-US" sz="2800" dirty="0"/>
              <a:t>Synchronous rotation</a:t>
            </a:r>
          </a:p>
          <a:p>
            <a:r>
              <a:rPr lang="en-US" sz="2800" dirty="0"/>
              <a:t>Semi-major axis 238,000 km (3.9 </a:t>
            </a:r>
            <a:r>
              <a:rPr lang="en-US" sz="2800" i="1" dirty="0"/>
              <a:t>R</a:t>
            </a:r>
            <a:r>
              <a:rPr lang="en-US" sz="2800" i="1" baseline="-25000" dirty="0"/>
              <a:t>S</a:t>
            </a:r>
            <a:r>
              <a:rPr lang="en-US" sz="2800" dirty="0"/>
              <a:t>)</a:t>
            </a:r>
          </a:p>
          <a:p>
            <a:r>
              <a:rPr lang="en-US" sz="2800" dirty="0"/>
              <a:t>Eccentricity 0.0045</a:t>
            </a:r>
          </a:p>
          <a:p>
            <a:r>
              <a:rPr lang="en-US" sz="2800" dirty="0"/>
              <a:t>Density 1610 kg/m</a:t>
            </a:r>
            <a:r>
              <a:rPr lang="en-US" sz="2800" baseline="30000" dirty="0"/>
              <a:t>3</a:t>
            </a:r>
          </a:p>
          <a:p>
            <a:r>
              <a:rPr lang="en-US" sz="2800" dirty="0"/>
              <a:t>Albedo 1.0</a:t>
            </a:r>
          </a:p>
          <a:p>
            <a:r>
              <a:rPr lang="en-US" sz="2800" dirty="0"/>
              <a:t>Spin </a:t>
            </a:r>
            <a:r>
              <a:rPr lang="en-US" sz="2800" dirty="0">
                <a:hlinkClick r:id="rId2"/>
              </a:rPr>
              <a:t>the ball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039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AD77-C389-914F-BA87-FEC891EC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Enceladus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66022-A39B-4B4B-B4A8-73AF807CD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eruptions produce snow</a:t>
            </a:r>
          </a:p>
          <a:p>
            <a:r>
              <a:rPr lang="en-US" dirty="0"/>
              <a:t>Escape at “tiger stripes”</a:t>
            </a:r>
          </a:p>
          <a:p>
            <a:r>
              <a:rPr lang="en-US" dirty="0"/>
              <a:t>Produces Saturn’s E ring</a:t>
            </a:r>
          </a:p>
          <a:p>
            <a:r>
              <a:rPr lang="en-US" dirty="0">
                <a:solidFill>
                  <a:schemeClr val="accent4"/>
                </a:solidFill>
              </a:rPr>
              <a:t>Top spot for chance of life</a:t>
            </a:r>
          </a:p>
        </p:txBody>
      </p:sp>
    </p:spTree>
    <p:extLst>
      <p:ext uri="{BB962C8B-B14F-4D97-AF65-F5344CB8AC3E}">
        <p14:creationId xmlns:p14="http://schemas.microsoft.com/office/powerpoint/2010/main" val="39954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778D-F65C-2B69-B1BD-642FB7E5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4AF03-DED5-733F-E2FF-589F77166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Driest known object in the Solar system</a:t>
            </a:r>
          </a:p>
          <a:p>
            <a:r>
              <a:rPr lang="en-US" sz="2800" dirty="0"/>
              <a:t>Densest natural satellite in the Solar system</a:t>
            </a:r>
          </a:p>
          <a:p>
            <a:r>
              <a:rPr lang="en-US" sz="2800" dirty="0"/>
              <a:t>Strongest surface gravity of any natural satellite</a:t>
            </a:r>
          </a:p>
          <a:p>
            <a:r>
              <a:rPr lang="en-US" sz="2800" dirty="0"/>
              <a:t>Most geologically active object in Solar system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6744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0F62-3B76-E049-8F36-AA3237ED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Smaller Moons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EB95E-6925-2E45-A75D-1736B5BD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0760"/>
            <a:ext cx="9144000" cy="4840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4870B-54C9-5C4B-B294-73D402C44AC4}"/>
              </a:ext>
            </a:extLst>
          </p:cNvPr>
          <p:cNvSpPr txBox="1"/>
          <p:nvPr/>
        </p:nvSpPr>
        <p:spPr>
          <a:xfrm>
            <a:off x="1524000" y="6434529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New Saturn Moons</a:t>
            </a:r>
            <a:r>
              <a:rPr lang="en-US" dirty="0"/>
              <a:t>. Scott Sheppard, Carnegie Institute</a:t>
            </a:r>
          </a:p>
        </p:txBody>
      </p:sp>
    </p:spTree>
    <p:extLst>
      <p:ext uri="{BB962C8B-B14F-4D97-AF65-F5344CB8AC3E}">
        <p14:creationId xmlns:p14="http://schemas.microsoft.com/office/powerpoint/2010/main" val="1174174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F35A-A77D-6147-B3A0-B591D99C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Smaller Moons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2FB41-8DB6-9E49-84E7-C93FFBA85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319604"/>
            <a:ext cx="6819900" cy="511492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AACF09-6E32-C14C-B7CB-FC0C723B979E}"/>
              </a:ext>
            </a:extLst>
          </p:cNvPr>
          <p:cNvSpPr txBox="1"/>
          <p:nvPr/>
        </p:nvSpPr>
        <p:spPr>
          <a:xfrm>
            <a:off x="1524000" y="6434529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New Saturn Moons</a:t>
            </a:r>
            <a:r>
              <a:rPr lang="en-US" dirty="0"/>
              <a:t>. Scott Sheppard, Carnegie Institute</a:t>
            </a:r>
          </a:p>
        </p:txBody>
      </p:sp>
    </p:spTree>
    <p:extLst>
      <p:ext uri="{BB962C8B-B14F-4D97-AF65-F5344CB8AC3E}">
        <p14:creationId xmlns:p14="http://schemas.microsoft.com/office/powerpoint/2010/main" val="4233495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4D469-0E80-C141-B1DA-2CC88758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Uranus’s Major Moons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444CA-C365-2044-9012-F0F64F440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95399"/>
          </a:xfrm>
        </p:spPr>
        <p:txBody>
          <a:bodyPr/>
          <a:lstStyle/>
          <a:p>
            <a:r>
              <a:rPr lang="en-US" dirty="0"/>
              <a:t>All rotate synchronously</a:t>
            </a:r>
          </a:p>
          <a:p>
            <a:r>
              <a:rPr lang="en-US" dirty="0"/>
              <a:t>ice-like densities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04371-6D8B-524F-901D-EE042D20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1800"/>
            <a:ext cx="9144000" cy="2890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9BDEB-6AD5-B24B-8262-DE5B768F6290}"/>
              </a:ext>
            </a:extLst>
          </p:cNvPr>
          <p:cNvSpPr txBox="1"/>
          <p:nvPr/>
        </p:nvSpPr>
        <p:spPr>
          <a:xfrm>
            <a:off x="457200" y="6096000"/>
            <a:ext cx="5095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Image</a:t>
            </a:r>
            <a:r>
              <a:rPr lang="en-US" sz="2400" dirty="0"/>
              <a:t>: NASA, Voyager 2 (montage)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BC586-AD87-7C45-8BFA-5D73F16D9332}"/>
              </a:ext>
            </a:extLst>
          </p:cNvPr>
          <p:cNvSpPr txBox="1"/>
          <p:nvPr/>
        </p:nvSpPr>
        <p:spPr>
          <a:xfrm>
            <a:off x="7510774" y="30988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Oberon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AFA84-7184-AB4A-BF7F-14C0213AF069}"/>
              </a:ext>
            </a:extLst>
          </p:cNvPr>
          <p:cNvSpPr txBox="1"/>
          <p:nvPr/>
        </p:nvSpPr>
        <p:spPr>
          <a:xfrm>
            <a:off x="5642736" y="3157415"/>
            <a:ext cx="86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Titania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610A0-EA18-B84F-BBEF-755E74867C33}"/>
              </a:ext>
            </a:extLst>
          </p:cNvPr>
          <p:cNvSpPr txBox="1"/>
          <p:nvPr/>
        </p:nvSpPr>
        <p:spPr>
          <a:xfrm>
            <a:off x="3673370" y="334208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Umbriel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E0063-DEEF-9D46-9BCF-C6411B2CF7C6}"/>
              </a:ext>
            </a:extLst>
          </p:cNvPr>
          <p:cNvSpPr txBox="1"/>
          <p:nvPr/>
        </p:nvSpPr>
        <p:spPr>
          <a:xfrm>
            <a:off x="1853040" y="329072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Ariel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C4DD-3E37-D449-B78C-7A16D485182E}"/>
              </a:ext>
            </a:extLst>
          </p:cNvPr>
          <p:cNvSpPr txBox="1"/>
          <p:nvPr/>
        </p:nvSpPr>
        <p:spPr>
          <a:xfrm>
            <a:off x="0" y="349046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Miranda</a:t>
            </a:r>
          </a:p>
        </p:txBody>
      </p:sp>
    </p:spTree>
    <p:extLst>
      <p:ext uri="{BB962C8B-B14F-4D97-AF65-F5344CB8AC3E}">
        <p14:creationId xmlns:p14="http://schemas.microsoft.com/office/powerpoint/2010/main" val="3406115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41EB-F6B9-7045-9D9D-26D99FCB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Miranda’s odd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11CC9-5BBC-9D47-B1ED-5973043C2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291734" cy="4038599"/>
          </a:xfrm>
        </p:spPr>
        <p:txBody>
          <a:bodyPr/>
          <a:lstStyle/>
          <a:p>
            <a:r>
              <a:rPr lang="en-US" dirty="0"/>
              <a:t>Varied terrain</a:t>
            </a:r>
          </a:p>
          <a:p>
            <a:r>
              <a:rPr lang="en-US" dirty="0"/>
              <a:t>Regions of few impact structures</a:t>
            </a:r>
          </a:p>
          <a:p>
            <a:r>
              <a:rPr lang="en-US" dirty="0"/>
              <a:t>Tidal heating?</a:t>
            </a:r>
          </a:p>
          <a:p>
            <a:r>
              <a:rPr lang="en-US" dirty="0">
                <a:hlinkClick r:id="rId2"/>
              </a:rPr>
              <a:t>spin</a:t>
            </a:r>
            <a:r>
              <a:rPr lang="en-US" dirty="0"/>
              <a:t> the ball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022B3-4084-4B41-AB7C-41EEE875F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934" y="1863213"/>
            <a:ext cx="5395066" cy="499478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250875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140A-3A0D-694D-B2CC-EAE2040E9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24000" y="2057400"/>
            <a:ext cx="4953000" cy="1143000"/>
          </a:xfrm>
        </p:spPr>
        <p:txBody>
          <a:bodyPr/>
          <a:lstStyle/>
          <a:p>
            <a:r>
              <a:rPr lang="en-US" dirty="0"/>
              <a:t>Neptune’s Rings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92629-C707-F241-8C19-A1836C70A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514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8284F-F6BC-0242-A087-CE65C6857F9E}"/>
              </a:ext>
            </a:extLst>
          </p:cNvPr>
          <p:cNvSpPr txBox="1"/>
          <p:nvPr/>
        </p:nvSpPr>
        <p:spPr>
          <a:xfrm>
            <a:off x="2590800" y="6248400"/>
            <a:ext cx="535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linkClick r:id="rId3"/>
              </a:rPr>
              <a:t>Image</a:t>
            </a:r>
            <a:r>
              <a:rPr lang="en-US" dirty="0">
                <a:solidFill>
                  <a:schemeClr val="accent5"/>
                </a:solidFill>
              </a:rPr>
              <a:t>: NASA, ESA, CSA, </a:t>
            </a:r>
            <a:r>
              <a:rPr lang="en-US" dirty="0" err="1">
                <a:solidFill>
                  <a:schemeClr val="accent5"/>
                </a:solidFill>
              </a:rPr>
              <a:t>STScI</a:t>
            </a:r>
            <a:r>
              <a:rPr lang="en-US" dirty="0">
                <a:solidFill>
                  <a:schemeClr val="accent5"/>
                </a:solidFill>
              </a:rPr>
              <a:t>, Webb Telescope</a:t>
            </a:r>
          </a:p>
        </p:txBody>
      </p:sp>
    </p:spTree>
    <p:extLst>
      <p:ext uri="{BB962C8B-B14F-4D97-AF65-F5344CB8AC3E}">
        <p14:creationId xmlns:p14="http://schemas.microsoft.com/office/powerpoint/2010/main" val="4223000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6863C-9A76-8541-8163-AC1BD5A4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Neptune’s Moons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783A9-CF38-3143-9E13-686701DE6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large moon, Triton</a:t>
            </a:r>
          </a:p>
          <a:p>
            <a:pPr lvl="1"/>
            <a:r>
              <a:rPr lang="en-US" dirty="0"/>
              <a:t>about 78% Moon’s diameter</a:t>
            </a:r>
          </a:p>
          <a:p>
            <a:pPr lvl="1"/>
            <a:r>
              <a:rPr lang="en-US" dirty="0"/>
              <a:t>density 2050 kg/m3</a:t>
            </a:r>
          </a:p>
          <a:p>
            <a:r>
              <a:rPr lang="en-US" dirty="0"/>
              <a:t>Irregular moons with eccentric orbits</a:t>
            </a:r>
          </a:p>
        </p:txBody>
      </p:sp>
    </p:spTree>
    <p:extLst>
      <p:ext uri="{BB962C8B-B14F-4D97-AF65-F5344CB8AC3E}">
        <p14:creationId xmlns:p14="http://schemas.microsoft.com/office/powerpoint/2010/main" val="21367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30F4-2C26-224C-B618-298BE0E6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Neptune’s Moon Triton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67F90-9CEF-4145-B435-AE7C1E966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r>
              <a:rPr lang="en-US" dirty="0"/>
              <a:t>Surface rock and ice</a:t>
            </a:r>
          </a:p>
          <a:p>
            <a:r>
              <a:rPr lang="en-US" dirty="0"/>
              <a:t>Contains ice-filled craters</a:t>
            </a:r>
          </a:p>
          <a:p>
            <a:r>
              <a:rPr lang="en-US" dirty="0"/>
              <a:t>Retrograde orbit</a:t>
            </a:r>
          </a:p>
          <a:p>
            <a:pPr lvl="1"/>
            <a:r>
              <a:rPr lang="en-US" dirty="0"/>
              <a:t>radius decreasing</a:t>
            </a:r>
          </a:p>
          <a:p>
            <a:r>
              <a:rPr lang="en-US" dirty="0"/>
              <a:t>Captured KBO?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7798A-5CDA-2441-9ADF-ADC50C78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612852"/>
            <a:ext cx="4419600" cy="524514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E8054-691B-A847-8DE6-721D7AE81ABE}"/>
              </a:ext>
            </a:extLst>
          </p:cNvPr>
          <p:cNvSpPr txBox="1"/>
          <p:nvPr/>
        </p:nvSpPr>
        <p:spPr>
          <a:xfrm>
            <a:off x="304800" y="5867400"/>
            <a:ext cx="360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3"/>
              </a:rPr>
              <a:t>Image</a:t>
            </a:r>
            <a:r>
              <a:rPr lang="en-US" sz="2400" dirty="0">
                <a:solidFill>
                  <a:srgbClr val="000000"/>
                </a:solidFill>
              </a:rPr>
              <a:t>: NASA, Voyager 2</a:t>
            </a:r>
          </a:p>
        </p:txBody>
      </p:sp>
    </p:spTree>
    <p:extLst>
      <p:ext uri="{BB962C8B-B14F-4D97-AF65-F5344CB8AC3E}">
        <p14:creationId xmlns:p14="http://schemas.microsoft.com/office/powerpoint/2010/main" val="39343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5FF7-5745-0C4D-92F1-992E8720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“Cantaloupe” Terrain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5121E-C69B-4F4F-B738-E853F646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299"/>
            <a:ext cx="9144000" cy="261540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71D8B5-2C58-034B-B6DB-AC12B6AB50DF}"/>
              </a:ext>
            </a:extLst>
          </p:cNvPr>
          <p:cNvSpPr txBox="1"/>
          <p:nvPr/>
        </p:nvSpPr>
        <p:spPr>
          <a:xfrm>
            <a:off x="990600" y="5257800"/>
            <a:ext cx="360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Image</a:t>
            </a:r>
            <a:r>
              <a:rPr lang="en-US" sz="2400" dirty="0"/>
              <a:t>: NASA, Voyager 2</a:t>
            </a:r>
          </a:p>
        </p:txBody>
      </p:sp>
    </p:spTree>
    <p:extLst>
      <p:ext uri="{BB962C8B-B14F-4D97-AF65-F5344CB8AC3E}">
        <p14:creationId xmlns:p14="http://schemas.microsoft.com/office/powerpoint/2010/main" val="2333347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EDCB6-A60E-1C41-A82C-05D381901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55" y="0"/>
            <a:ext cx="65446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0D7C0-ED35-2D40-8A28-27CEFA6953CA}"/>
              </a:ext>
            </a:extLst>
          </p:cNvPr>
          <p:cNvSpPr txBox="1"/>
          <p:nvPr/>
        </p:nvSpPr>
        <p:spPr>
          <a:xfrm>
            <a:off x="3505200" y="5943600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hlinkClick r:id="rId3"/>
              </a:rPr>
              <a:t>Image</a:t>
            </a:r>
            <a:r>
              <a:rPr lang="en-US" sz="2400" dirty="0">
                <a:solidFill>
                  <a:schemeClr val="accent5"/>
                </a:solidFill>
              </a:rPr>
              <a:t>: NASA</a:t>
            </a:r>
          </a:p>
        </p:txBody>
      </p:sp>
    </p:spTree>
    <p:extLst>
      <p:ext uri="{BB962C8B-B14F-4D97-AF65-F5344CB8AC3E}">
        <p14:creationId xmlns:p14="http://schemas.microsoft.com/office/powerpoint/2010/main" val="2959322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59DF1-A4E4-7240-A4C3-C36F5CE0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Roche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5D995-F664-874E-87A6-B0FFF364A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gravitational pull of a planet or star decreases with distance form the center</a:t>
            </a:r>
          </a:p>
          <a:p>
            <a:r>
              <a:rPr lang="en-US" dirty="0"/>
              <a:t>This stretches an orbiting body</a:t>
            </a:r>
          </a:p>
          <a:p>
            <a:r>
              <a:rPr lang="en-US" dirty="0"/>
              <a:t>If the stretch is greater than the satellite’s gravitational cohesion, the satellite breaks apart</a:t>
            </a:r>
          </a:p>
          <a:p>
            <a:r>
              <a:rPr lang="en-US" dirty="0"/>
              <a:t>Inside this Roche limit, satellites are not stable</a:t>
            </a:r>
          </a:p>
        </p:txBody>
      </p:sp>
    </p:spTree>
    <p:extLst>
      <p:ext uri="{BB962C8B-B14F-4D97-AF65-F5344CB8AC3E}">
        <p14:creationId xmlns:p14="http://schemas.microsoft.com/office/powerpoint/2010/main" val="325308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6638-4821-0849-B1A2-9A925E2C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1143000"/>
          </a:xfrm>
        </p:spPr>
        <p:txBody>
          <a:bodyPr/>
          <a:lstStyle/>
          <a:p>
            <a:r>
              <a:rPr lang="en-US" dirty="0"/>
              <a:t>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8D82F-1492-D04E-B162-13EADDCDB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sz="2800" dirty="0"/>
              <a:t>Surface colored with sulfur</a:t>
            </a:r>
          </a:p>
          <a:p>
            <a:r>
              <a:rPr lang="en-US" sz="2800" dirty="0"/>
              <a:t>Lava composition: basaltic</a:t>
            </a:r>
          </a:p>
          <a:p>
            <a:r>
              <a:rPr lang="en-US" sz="2800" dirty="0"/>
              <a:t>Heat source: tidal flexing</a:t>
            </a:r>
          </a:p>
          <a:p>
            <a:r>
              <a:rPr lang="en-US" sz="2800" dirty="0"/>
              <a:t>Ejecta produce plasma torus around Jupiter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72CC4-1078-0C42-AD63-F27249E43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301" y="-35169"/>
            <a:ext cx="45026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7833F-781C-3F48-8819-49F2FC5932B7}"/>
              </a:ext>
            </a:extLst>
          </p:cNvPr>
          <p:cNvSpPr txBox="1"/>
          <p:nvPr/>
        </p:nvSpPr>
        <p:spPr>
          <a:xfrm>
            <a:off x="152400" y="6335956"/>
            <a:ext cx="3502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linkClick r:id="rId3"/>
              </a:rPr>
              <a:t>Image</a:t>
            </a:r>
            <a:r>
              <a:rPr lang="en-US" sz="2400" dirty="0">
                <a:solidFill>
                  <a:srgbClr val="000000"/>
                </a:solidFill>
              </a:rPr>
              <a:t>: Juno, NASA/JPL</a:t>
            </a:r>
          </a:p>
        </p:txBody>
      </p:sp>
    </p:spTree>
    <p:extLst>
      <p:ext uri="{BB962C8B-B14F-4D97-AF65-F5344CB8AC3E}">
        <p14:creationId xmlns:p14="http://schemas.microsoft.com/office/powerpoint/2010/main" val="325166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0DEB5-65FC-9A43-B638-4CE8CB93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Fate of Triton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47382-8976-284C-B324-1F77DB9F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64621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and also maybe </a:t>
            </a:r>
            <a:r>
              <a:rPr lang="en-US" dirty="0" err="1"/>
              <a:t>Phobos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E344D-0C7A-D141-9632-C6C445C4B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18" y="1600200"/>
            <a:ext cx="5562600" cy="46609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0762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9C87-488D-B04C-9C20-508218BE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7511-BA3B-E14C-9230-EFCC61F3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Slightly smaller than the Moon (90% diameter) </a:t>
            </a:r>
          </a:p>
          <a:p>
            <a:r>
              <a:rPr lang="en-US" sz="2800" dirty="0"/>
              <a:t>Orbital period 3.6 days (resonance with Io)</a:t>
            </a:r>
          </a:p>
          <a:p>
            <a:r>
              <a:rPr lang="en-US" sz="2800" dirty="0"/>
              <a:t>Semi-major axis 671,000 km</a:t>
            </a:r>
          </a:p>
          <a:p>
            <a:r>
              <a:rPr lang="en-US" sz="2800" dirty="0"/>
              <a:t>Eccentricity 0.009</a:t>
            </a:r>
          </a:p>
          <a:p>
            <a:r>
              <a:rPr lang="en-US" sz="2800" dirty="0"/>
              <a:t>Density 3010 kg/m</a:t>
            </a:r>
            <a:r>
              <a:rPr lang="en-US" sz="2800" baseline="30000" dirty="0"/>
              <a:t>3</a:t>
            </a:r>
            <a:endParaRPr lang="en-US" sz="2800" dirty="0"/>
          </a:p>
          <a:p>
            <a:r>
              <a:rPr lang="en-US" sz="2800" dirty="0"/>
              <a:t>Phase locked</a:t>
            </a:r>
          </a:p>
          <a:p>
            <a:r>
              <a:rPr lang="en-US" sz="2800" dirty="0"/>
              <a:t>Roll the </a:t>
            </a:r>
            <a:r>
              <a:rPr lang="en-US" sz="2800" dirty="0">
                <a:hlinkClick r:id="rId2"/>
              </a:rPr>
              <a:t>ball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947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49C63-038C-7D47-BDD0-3DBB0F79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13"/>
            <a:ext cx="9144000" cy="67597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2F65E5-6BFB-614C-9B2A-9E092AB1B4E6}"/>
              </a:ext>
            </a:extLst>
          </p:cNvPr>
          <p:cNvSpPr txBox="1"/>
          <p:nvPr/>
        </p:nvSpPr>
        <p:spPr>
          <a:xfrm>
            <a:off x="228600" y="5943600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400" dirty="0">
                <a:solidFill>
                  <a:srgbClr val="FFFF00"/>
                </a:solidFill>
              </a:rPr>
              <a:t>: NASA/JPL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D7C76-C7D7-4F48-9C9F-192A7174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5372100"/>
            <a:ext cx="3429000" cy="11430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Europa</a:t>
            </a:r>
          </a:p>
        </p:txBody>
      </p:sp>
    </p:spTree>
    <p:extLst>
      <p:ext uri="{BB962C8B-B14F-4D97-AF65-F5344CB8AC3E}">
        <p14:creationId xmlns:p14="http://schemas.microsoft.com/office/powerpoint/2010/main" val="193147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1400-1D77-ED43-BC8F-53AB4372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E7A0-D338-5748-9C0C-BE01ED132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Icy crust </a:t>
            </a:r>
          </a:p>
          <a:p>
            <a:r>
              <a:rPr lang="en-US" dirty="0"/>
              <a:t>Probable liquid subsurface ocean</a:t>
            </a:r>
          </a:p>
          <a:p>
            <a:r>
              <a:rPr lang="en-US" dirty="0"/>
              <a:t>Water geysers strongly suspected</a:t>
            </a:r>
          </a:p>
          <a:p>
            <a:r>
              <a:rPr lang="en-US" dirty="0"/>
              <a:t>Europa Clipper mission 	</a:t>
            </a:r>
          </a:p>
          <a:p>
            <a:pPr lvl="1"/>
            <a:r>
              <a:rPr lang="en-US" dirty="0"/>
              <a:t>launched 10/14/24, reaches Jupiter 4/30</a:t>
            </a:r>
          </a:p>
          <a:p>
            <a:pPr lvl="1"/>
            <a:r>
              <a:rPr lang="en-US" dirty="0"/>
              <a:t>Search for evidence of liquid subsurface water</a:t>
            </a:r>
          </a:p>
        </p:txBody>
      </p:sp>
    </p:spTree>
    <p:extLst>
      <p:ext uri="{BB962C8B-B14F-4D97-AF65-F5344CB8AC3E}">
        <p14:creationId xmlns:p14="http://schemas.microsoft.com/office/powerpoint/2010/main" val="1893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9C87-488D-B04C-9C20-508218BE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Ganymede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7511-BA3B-E14C-9230-EFCC61F3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Largest moon in the Solar system</a:t>
            </a:r>
          </a:p>
          <a:p>
            <a:pPr lvl="1"/>
            <a:r>
              <a:rPr lang="en-US" dirty="0"/>
              <a:t>larger than Mercury (but lighter)</a:t>
            </a:r>
          </a:p>
          <a:p>
            <a:r>
              <a:rPr lang="en-US" dirty="0"/>
              <a:t>Orbital period 7.2 days (resonance with Io)</a:t>
            </a:r>
          </a:p>
          <a:p>
            <a:r>
              <a:rPr lang="en-US" dirty="0"/>
              <a:t>Semi-major axis 1,070,000 km</a:t>
            </a:r>
          </a:p>
          <a:p>
            <a:r>
              <a:rPr lang="en-US" dirty="0"/>
              <a:t>Eccentricity 0.001</a:t>
            </a:r>
          </a:p>
          <a:p>
            <a:r>
              <a:rPr lang="en-US" dirty="0"/>
              <a:t>Density 1940 kg/m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Phase locked</a:t>
            </a:r>
          </a:p>
          <a:p>
            <a:r>
              <a:rPr lang="en-US" dirty="0"/>
              <a:t>has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5691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02615-6934-BD41-8BC2-93CC85196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642" y="-23446"/>
            <a:ext cx="73070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1C230-89EB-D444-94BC-C9EC3B40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756139" y="996462"/>
            <a:ext cx="3112477" cy="1143000"/>
          </a:xfrm>
        </p:spPr>
        <p:txBody>
          <a:bodyPr/>
          <a:lstStyle/>
          <a:p>
            <a:r>
              <a:rPr lang="en-US" dirty="0"/>
              <a:t>Ganymede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3F893-C5FF-6C46-86B0-70777A384A4F}"/>
              </a:ext>
            </a:extLst>
          </p:cNvPr>
          <p:cNvSpPr txBox="1"/>
          <p:nvPr/>
        </p:nvSpPr>
        <p:spPr>
          <a:xfrm>
            <a:off x="222737" y="6096000"/>
            <a:ext cx="266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400" dirty="0">
                <a:solidFill>
                  <a:srgbClr val="FFFF00"/>
                </a:solidFill>
              </a:rPr>
              <a:t>: NASA/JPL</a:t>
            </a:r>
          </a:p>
        </p:txBody>
      </p:sp>
    </p:spTree>
    <p:extLst>
      <p:ext uri="{BB962C8B-B14F-4D97-AF65-F5344CB8AC3E}">
        <p14:creationId xmlns:p14="http://schemas.microsoft.com/office/powerpoint/2010/main" val="373423490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3772</TotalTime>
  <Words>712</Words>
  <Application>Microsoft Office PowerPoint</Application>
  <PresentationFormat>On-screen Show (4:3)</PresentationFormat>
  <Paragraphs>174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Default Design</vt:lpstr>
      <vt:lpstr>Jupiter’s Moons</vt:lpstr>
      <vt:lpstr>Io</vt:lpstr>
      <vt:lpstr>Io</vt:lpstr>
      <vt:lpstr>Io</vt:lpstr>
      <vt:lpstr>Europa</vt:lpstr>
      <vt:lpstr>Europa</vt:lpstr>
      <vt:lpstr>Europa</vt:lpstr>
      <vt:lpstr>Ganymede</vt:lpstr>
      <vt:lpstr>Ganymede</vt:lpstr>
      <vt:lpstr>Callisto</vt:lpstr>
      <vt:lpstr>Callisto</vt:lpstr>
      <vt:lpstr>Valhalla structure</vt:lpstr>
      <vt:lpstr>Valhalla</vt:lpstr>
      <vt:lpstr>Gas/Plasma Torus</vt:lpstr>
      <vt:lpstr>Ring System</vt:lpstr>
      <vt:lpstr>Smaller Moons</vt:lpstr>
      <vt:lpstr>How did this happen?</vt:lpstr>
      <vt:lpstr>Saturn’s Moons</vt:lpstr>
      <vt:lpstr>Moons</vt:lpstr>
      <vt:lpstr>Titan</vt:lpstr>
      <vt:lpstr>Titan’s structure</vt:lpstr>
      <vt:lpstr>Titan’s surface</vt:lpstr>
      <vt:lpstr>River on Titan</vt:lpstr>
      <vt:lpstr>Landing Site</vt:lpstr>
      <vt:lpstr>Titan’s atmosphere</vt:lpstr>
      <vt:lpstr>Cassini Spacecraft</vt:lpstr>
      <vt:lpstr>Enceladus</vt:lpstr>
      <vt:lpstr>Enceladus</vt:lpstr>
      <vt:lpstr>Enceladus activity</vt:lpstr>
      <vt:lpstr>Smaller Moons</vt:lpstr>
      <vt:lpstr>Smaller Moons</vt:lpstr>
      <vt:lpstr>Uranus’s Major Moons</vt:lpstr>
      <vt:lpstr>Miranda’s odd shape</vt:lpstr>
      <vt:lpstr>Neptune’s Rings</vt:lpstr>
      <vt:lpstr>Neptune’s Moons</vt:lpstr>
      <vt:lpstr>Neptune’s Moon Triton</vt:lpstr>
      <vt:lpstr>“Cantaloupe” Terrain</vt:lpstr>
      <vt:lpstr>PowerPoint Presentation</vt:lpstr>
      <vt:lpstr>Roche Limit</vt:lpstr>
      <vt:lpstr>Fate of Triton</vt:lpstr>
    </vt:vector>
  </TitlesOfParts>
  <Company>John Carroll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 Animals</dc:title>
  <dc:creator>joe</dc:creator>
  <cp:lastModifiedBy>Richard Barrans</cp:lastModifiedBy>
  <cp:revision>260</cp:revision>
  <cp:lastPrinted>2019-02-25T13:00:09Z</cp:lastPrinted>
  <dcterms:created xsi:type="dcterms:W3CDTF">2003-08-04T19:23:16Z</dcterms:created>
  <dcterms:modified xsi:type="dcterms:W3CDTF">2025-03-17T21:13:17Z</dcterms:modified>
</cp:coreProperties>
</file>