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61" r:id="rId2"/>
    <p:sldId id="282" r:id="rId3"/>
    <p:sldId id="283" r:id="rId4"/>
    <p:sldId id="281" r:id="rId5"/>
    <p:sldId id="276" r:id="rId6"/>
    <p:sldId id="277" r:id="rId7"/>
    <p:sldId id="278" r:id="rId8"/>
    <p:sldId id="279" r:id="rId9"/>
    <p:sldId id="262" r:id="rId10"/>
    <p:sldId id="280" r:id="rId11"/>
    <p:sldId id="263" r:id="rId12"/>
    <p:sldId id="264" r:id="rId13"/>
    <p:sldId id="286" r:id="rId14"/>
    <p:sldId id="287" r:id="rId15"/>
    <p:sldId id="288" r:id="rId16"/>
    <p:sldId id="289" r:id="rId17"/>
    <p:sldId id="300" r:id="rId18"/>
    <p:sldId id="293" r:id="rId19"/>
    <p:sldId id="306" r:id="rId20"/>
    <p:sldId id="307" r:id="rId21"/>
    <p:sldId id="301" r:id="rId22"/>
    <p:sldId id="302" r:id="rId23"/>
    <p:sldId id="308" r:id="rId24"/>
    <p:sldId id="330" r:id="rId25"/>
    <p:sldId id="309" r:id="rId26"/>
    <p:sldId id="316" r:id="rId27"/>
    <p:sldId id="331" r:id="rId28"/>
    <p:sldId id="310" r:id="rId29"/>
    <p:sldId id="332" r:id="rId30"/>
    <p:sldId id="311" r:id="rId31"/>
    <p:sldId id="333" r:id="rId32"/>
    <p:sldId id="312" r:id="rId33"/>
    <p:sldId id="313" r:id="rId34"/>
    <p:sldId id="314" r:id="rId35"/>
    <p:sldId id="315" r:id="rId36"/>
    <p:sldId id="334" r:id="rId37"/>
  </p:sldIdLst>
  <p:sldSz cx="9144000" cy="6858000" type="screen4x3"/>
  <p:notesSz cx="9236075" cy="7010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7" userDrawn="1">
          <p15:clr>
            <a:srgbClr val="A4A3A4"/>
          </p15:clr>
        </p15:guide>
        <p15:guide id="2" pos="29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5922"/>
    <p:restoredTop sz="93913" autoAdjust="0"/>
  </p:normalViewPr>
  <p:slideViewPr>
    <p:cSldViewPr>
      <p:cViewPr varScale="1">
        <p:scale>
          <a:sx n="92" d="100"/>
          <a:sy n="92" d="100"/>
        </p:scale>
        <p:origin x="62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97" d="100"/>
          <a:sy n="97" d="100"/>
        </p:scale>
        <p:origin x="2312" y="200"/>
      </p:cViewPr>
      <p:guideLst>
        <p:guide orient="horz" pos="2207"/>
        <p:guide pos="29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BA6A1A80-3C88-F94D-B758-F0F7058AF00E}"/>
              </a:ext>
            </a:extLst>
          </p:cNvPr>
          <p:cNvSpPr>
            <a:spLocks noGrp="1" noChangeArrowheads="1"/>
          </p:cNvSpPr>
          <p:nvPr>
            <p:ph type="hdr" sz="quarter"/>
          </p:nvPr>
        </p:nvSpPr>
        <p:spPr bwMode="auto">
          <a:xfrm>
            <a:off x="0" y="312032"/>
            <a:ext cx="4000830" cy="351629"/>
          </a:xfrm>
          <a:prstGeom prst="rect">
            <a:avLst/>
          </a:prstGeom>
          <a:noFill/>
          <a:ln w="9525">
            <a:noFill/>
            <a:miter lim="800000"/>
            <a:headEnd/>
            <a:tailEnd/>
          </a:ln>
          <a:effectLst/>
        </p:spPr>
        <p:txBody>
          <a:bodyPr vert="horz" wrap="square" lIns="92508" tIns="46254" rIns="92508" bIns="46254" numCol="1" anchor="t" anchorCtr="0" compatLnSpc="1">
            <a:prstTxWarp prst="textNoShape">
              <a:avLst/>
            </a:prstTxWarp>
          </a:bodyPr>
          <a:lstStyle>
            <a:lvl1pPr defTabSz="924565" eaLnBrk="1" hangingPunct="1">
              <a:defRPr sz="1200">
                <a:latin typeface="Arial" charset="0"/>
                <a:ea typeface="+mn-ea"/>
              </a:defRPr>
            </a:lvl1pPr>
          </a:lstStyle>
          <a:p>
            <a:pPr>
              <a:defRPr/>
            </a:pPr>
            <a:r>
              <a:rPr lang="en-US"/>
              <a:t>A1000 L18 Giants</a:t>
            </a:r>
            <a:endParaRPr lang="en-US" dirty="0"/>
          </a:p>
        </p:txBody>
      </p:sp>
      <p:sp>
        <p:nvSpPr>
          <p:cNvPr id="109571" name="Rectangle 3">
            <a:extLst>
              <a:ext uri="{FF2B5EF4-FFF2-40B4-BE49-F238E27FC236}">
                <a16:creationId xmlns:a16="http://schemas.microsoft.com/office/drawing/2014/main" id="{DAF7FD79-07EF-904F-82E1-5213733CC51C}"/>
              </a:ext>
            </a:extLst>
          </p:cNvPr>
          <p:cNvSpPr>
            <a:spLocks noGrp="1" noChangeArrowheads="1"/>
          </p:cNvSpPr>
          <p:nvPr>
            <p:ph type="dt" sz="quarter" idx="1"/>
          </p:nvPr>
        </p:nvSpPr>
        <p:spPr bwMode="auto">
          <a:xfrm>
            <a:off x="5232097" y="0"/>
            <a:ext cx="4002404" cy="351629"/>
          </a:xfrm>
          <a:prstGeom prst="rect">
            <a:avLst/>
          </a:prstGeom>
          <a:noFill/>
          <a:ln w="9525">
            <a:noFill/>
            <a:miter lim="800000"/>
            <a:headEnd/>
            <a:tailEnd/>
          </a:ln>
          <a:effectLst/>
        </p:spPr>
        <p:txBody>
          <a:bodyPr vert="horz" wrap="square" lIns="92508" tIns="46254" rIns="92508" bIns="46254" numCol="1" anchor="t" anchorCtr="0" compatLnSpc="1">
            <a:prstTxWarp prst="textNoShape">
              <a:avLst/>
            </a:prstTxWarp>
          </a:bodyPr>
          <a:lstStyle>
            <a:lvl1pPr algn="r" defTabSz="924565" eaLnBrk="1" hangingPunct="1">
              <a:defRPr sz="1200">
                <a:latin typeface="Arial" charset="0"/>
                <a:ea typeface="+mn-ea"/>
              </a:defRPr>
            </a:lvl1pPr>
          </a:lstStyle>
          <a:p>
            <a:pPr>
              <a:defRPr/>
            </a:pPr>
            <a:endParaRPr lang="en-US"/>
          </a:p>
        </p:txBody>
      </p:sp>
      <p:sp>
        <p:nvSpPr>
          <p:cNvPr id="109572" name="Rectangle 4">
            <a:extLst>
              <a:ext uri="{FF2B5EF4-FFF2-40B4-BE49-F238E27FC236}">
                <a16:creationId xmlns:a16="http://schemas.microsoft.com/office/drawing/2014/main" id="{92CAED58-3117-FC4C-AD7C-0DB9B8225DFB}"/>
              </a:ext>
            </a:extLst>
          </p:cNvPr>
          <p:cNvSpPr>
            <a:spLocks noGrp="1" noChangeArrowheads="1"/>
          </p:cNvSpPr>
          <p:nvPr>
            <p:ph type="ftr" sz="quarter" idx="2"/>
          </p:nvPr>
        </p:nvSpPr>
        <p:spPr bwMode="auto">
          <a:xfrm>
            <a:off x="0" y="6657188"/>
            <a:ext cx="4000830" cy="351629"/>
          </a:xfrm>
          <a:prstGeom prst="rect">
            <a:avLst/>
          </a:prstGeom>
          <a:noFill/>
          <a:ln w="9525">
            <a:noFill/>
            <a:miter lim="800000"/>
            <a:headEnd/>
            <a:tailEnd/>
          </a:ln>
          <a:effectLst/>
        </p:spPr>
        <p:txBody>
          <a:bodyPr vert="horz" wrap="square" lIns="92508" tIns="46254" rIns="92508" bIns="46254" numCol="1" anchor="b" anchorCtr="0" compatLnSpc="1">
            <a:prstTxWarp prst="textNoShape">
              <a:avLst/>
            </a:prstTxWarp>
          </a:bodyPr>
          <a:lstStyle>
            <a:lvl1pPr defTabSz="924565" eaLnBrk="1" hangingPunct="1">
              <a:defRPr sz="1200">
                <a:latin typeface="Arial" charset="0"/>
                <a:ea typeface="+mn-ea"/>
              </a:defRPr>
            </a:lvl1pPr>
          </a:lstStyle>
          <a:p>
            <a:pPr>
              <a:defRPr/>
            </a:pPr>
            <a:endParaRPr lang="en-US"/>
          </a:p>
        </p:txBody>
      </p:sp>
      <p:sp>
        <p:nvSpPr>
          <p:cNvPr id="109573" name="Rectangle 5">
            <a:extLst>
              <a:ext uri="{FF2B5EF4-FFF2-40B4-BE49-F238E27FC236}">
                <a16:creationId xmlns:a16="http://schemas.microsoft.com/office/drawing/2014/main" id="{146EB007-85F2-5B46-A71C-6AA8A5E38614}"/>
              </a:ext>
            </a:extLst>
          </p:cNvPr>
          <p:cNvSpPr>
            <a:spLocks noGrp="1" noChangeArrowheads="1"/>
          </p:cNvSpPr>
          <p:nvPr>
            <p:ph type="sldNum" sz="quarter" idx="3"/>
          </p:nvPr>
        </p:nvSpPr>
        <p:spPr bwMode="auto">
          <a:xfrm>
            <a:off x="5232098" y="6546313"/>
            <a:ext cx="3844952" cy="351629"/>
          </a:xfrm>
          <a:prstGeom prst="rect">
            <a:avLst/>
          </a:prstGeom>
          <a:noFill/>
          <a:ln w="9525">
            <a:noFill/>
            <a:miter lim="800000"/>
            <a:headEnd/>
            <a:tailEnd/>
          </a:ln>
          <a:effectLst/>
        </p:spPr>
        <p:txBody>
          <a:bodyPr vert="horz" wrap="square" lIns="92508" tIns="46254" rIns="92508" bIns="46254" numCol="1" anchor="b" anchorCtr="0" compatLnSpc="1">
            <a:prstTxWarp prst="textNoShape">
              <a:avLst/>
            </a:prstTxWarp>
          </a:bodyPr>
          <a:lstStyle>
            <a:lvl1pPr algn="r" defTabSz="923394" eaLnBrk="1" hangingPunct="1">
              <a:defRPr sz="1200"/>
            </a:lvl1pPr>
          </a:lstStyle>
          <a:p>
            <a:pPr>
              <a:defRPr/>
            </a:pPr>
            <a:fld id="{99E198E8-1274-AE4E-83C7-C0FE8EEEC5C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495963-331D-D744-B2D3-EA8AE071E65D}"/>
              </a:ext>
            </a:extLst>
          </p:cNvPr>
          <p:cNvSpPr>
            <a:spLocks noGrp="1"/>
          </p:cNvSpPr>
          <p:nvPr>
            <p:ph type="hdr" sz="quarter"/>
          </p:nvPr>
        </p:nvSpPr>
        <p:spPr>
          <a:xfrm>
            <a:off x="1" y="188486"/>
            <a:ext cx="4002404" cy="351629"/>
          </a:xfrm>
          <a:prstGeom prst="rect">
            <a:avLst/>
          </a:prstGeom>
        </p:spPr>
        <p:txBody>
          <a:bodyPr vert="horz" lIns="91819" tIns="45910" rIns="91819" bIns="45910" rtlCol="0"/>
          <a:lstStyle>
            <a:lvl1pPr algn="l" eaLnBrk="1" hangingPunct="1">
              <a:defRPr sz="1200">
                <a:latin typeface="Arial" charset="0"/>
                <a:ea typeface="+mn-ea"/>
              </a:defRPr>
            </a:lvl1pPr>
          </a:lstStyle>
          <a:p>
            <a:pPr>
              <a:defRPr/>
            </a:pPr>
            <a:r>
              <a:rPr lang="en-US"/>
              <a:t>A1000 L18 Giants</a:t>
            </a:r>
            <a:endParaRPr lang="en-US" dirty="0"/>
          </a:p>
        </p:txBody>
      </p:sp>
      <p:sp>
        <p:nvSpPr>
          <p:cNvPr id="3" name="Date Placeholder 2">
            <a:extLst>
              <a:ext uri="{FF2B5EF4-FFF2-40B4-BE49-F238E27FC236}">
                <a16:creationId xmlns:a16="http://schemas.microsoft.com/office/drawing/2014/main" id="{173DF97D-D50F-FA41-B4C7-64519922F4B3}"/>
              </a:ext>
            </a:extLst>
          </p:cNvPr>
          <p:cNvSpPr>
            <a:spLocks noGrp="1"/>
          </p:cNvSpPr>
          <p:nvPr>
            <p:ph type="dt" idx="1"/>
          </p:nvPr>
        </p:nvSpPr>
        <p:spPr>
          <a:xfrm>
            <a:off x="5232097" y="0"/>
            <a:ext cx="4002404" cy="351629"/>
          </a:xfrm>
          <a:prstGeom prst="rect">
            <a:avLst/>
          </a:prstGeom>
        </p:spPr>
        <p:txBody>
          <a:bodyPr vert="horz" wrap="square" lIns="91819" tIns="45910" rIns="91819" bIns="45910" numCol="1" anchor="t" anchorCtr="0" compatLnSpc="1">
            <a:prstTxWarp prst="textNoShape">
              <a:avLst/>
            </a:prstTxWarp>
          </a:bodyPr>
          <a:lstStyle>
            <a:lvl1pPr algn="r" eaLnBrk="1" hangingPunct="1">
              <a:defRPr sz="1200">
                <a:latin typeface="Arial" pitchFamily="34" charset="0"/>
              </a:defRPr>
            </a:lvl1pPr>
          </a:lstStyle>
          <a:p>
            <a:pPr>
              <a:defRPr/>
            </a:pPr>
            <a:fld id="{EA47F029-E024-AE4D-B9C1-272849DADF5B}" type="datetimeFigureOut">
              <a:rPr lang="en-US" altLang="en-US"/>
              <a:pPr>
                <a:defRPr/>
              </a:pPr>
              <a:t>3/7/2025</a:t>
            </a:fld>
            <a:endParaRPr lang="en-US" altLang="en-US"/>
          </a:p>
        </p:txBody>
      </p:sp>
      <p:sp>
        <p:nvSpPr>
          <p:cNvPr id="4" name="Slide Image Placeholder 3">
            <a:extLst>
              <a:ext uri="{FF2B5EF4-FFF2-40B4-BE49-F238E27FC236}">
                <a16:creationId xmlns:a16="http://schemas.microsoft.com/office/drawing/2014/main" id="{98F1795D-4FE4-0C40-9273-9D3840C3921D}"/>
              </a:ext>
            </a:extLst>
          </p:cNvPr>
          <p:cNvSpPr>
            <a:spLocks noGrp="1" noRot="1" noChangeAspect="1"/>
          </p:cNvSpPr>
          <p:nvPr>
            <p:ph type="sldImg" idx="2"/>
          </p:nvPr>
        </p:nvSpPr>
        <p:spPr>
          <a:xfrm>
            <a:off x="2865438" y="525463"/>
            <a:ext cx="3505200" cy="2628900"/>
          </a:xfrm>
          <a:prstGeom prst="rect">
            <a:avLst/>
          </a:prstGeom>
          <a:noFill/>
          <a:ln w="12700">
            <a:solidFill>
              <a:prstClr val="black"/>
            </a:solidFill>
          </a:ln>
        </p:spPr>
        <p:txBody>
          <a:bodyPr vert="horz" lIns="91819" tIns="45910" rIns="91819" bIns="45910" rtlCol="0" anchor="ctr"/>
          <a:lstStyle/>
          <a:p>
            <a:pPr lvl="0"/>
            <a:endParaRPr lang="en-US" noProof="0"/>
          </a:p>
        </p:txBody>
      </p:sp>
      <p:sp>
        <p:nvSpPr>
          <p:cNvPr id="5" name="Notes Placeholder 4">
            <a:extLst>
              <a:ext uri="{FF2B5EF4-FFF2-40B4-BE49-F238E27FC236}">
                <a16:creationId xmlns:a16="http://schemas.microsoft.com/office/drawing/2014/main" id="{2479BC8C-F26A-2547-B4A5-5B62490A7803}"/>
              </a:ext>
            </a:extLst>
          </p:cNvPr>
          <p:cNvSpPr>
            <a:spLocks noGrp="1"/>
          </p:cNvSpPr>
          <p:nvPr>
            <p:ph type="body" sz="quarter" idx="3"/>
          </p:nvPr>
        </p:nvSpPr>
        <p:spPr>
          <a:xfrm>
            <a:off x="924238" y="3329386"/>
            <a:ext cx="7387600" cy="3155155"/>
          </a:xfrm>
          <a:prstGeom prst="rect">
            <a:avLst/>
          </a:prstGeom>
        </p:spPr>
        <p:txBody>
          <a:bodyPr vert="horz" lIns="91819" tIns="45910" rIns="91819" bIns="4591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0C4E016-16E8-424F-B0BB-B25FB2B24CED}"/>
              </a:ext>
            </a:extLst>
          </p:cNvPr>
          <p:cNvSpPr>
            <a:spLocks noGrp="1"/>
          </p:cNvSpPr>
          <p:nvPr>
            <p:ph type="ftr" sz="quarter" idx="4"/>
          </p:nvPr>
        </p:nvSpPr>
        <p:spPr>
          <a:xfrm>
            <a:off x="1" y="6657188"/>
            <a:ext cx="4002404" cy="351629"/>
          </a:xfrm>
          <a:prstGeom prst="rect">
            <a:avLst/>
          </a:prstGeom>
        </p:spPr>
        <p:txBody>
          <a:bodyPr vert="horz" lIns="91819" tIns="45910" rIns="91819" bIns="45910" rtlCol="0" anchor="b"/>
          <a:lstStyle>
            <a:lvl1pPr algn="l" eaLnBrk="1" hangingPunct="1">
              <a:defRPr sz="1200">
                <a:latin typeface="Arial"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93896DB-3EBE-8848-8D76-002CB33C43A4}"/>
              </a:ext>
            </a:extLst>
          </p:cNvPr>
          <p:cNvSpPr>
            <a:spLocks noGrp="1"/>
          </p:cNvSpPr>
          <p:nvPr>
            <p:ph type="sldNum" sz="quarter" idx="5"/>
          </p:nvPr>
        </p:nvSpPr>
        <p:spPr>
          <a:xfrm>
            <a:off x="5232097" y="6657188"/>
            <a:ext cx="4002404" cy="351629"/>
          </a:xfrm>
          <a:prstGeom prst="rect">
            <a:avLst/>
          </a:prstGeom>
        </p:spPr>
        <p:txBody>
          <a:bodyPr vert="horz" wrap="square" lIns="91819" tIns="45910" rIns="91819" bIns="45910" numCol="1" anchor="b" anchorCtr="0" compatLnSpc="1">
            <a:prstTxWarp prst="textNoShape">
              <a:avLst/>
            </a:prstTxWarp>
          </a:bodyPr>
          <a:lstStyle>
            <a:lvl1pPr algn="r" eaLnBrk="1" hangingPunct="1">
              <a:defRPr sz="1200"/>
            </a:lvl1pPr>
          </a:lstStyle>
          <a:p>
            <a:pPr>
              <a:defRPr/>
            </a:pPr>
            <a:fld id="{41CD55FC-F6E9-AD46-90CF-9254EF4A6FC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A1000 L18 Giants</a:t>
            </a:r>
            <a:endParaRPr lang="en-US" dirty="0"/>
          </a:p>
        </p:txBody>
      </p:sp>
      <p:sp>
        <p:nvSpPr>
          <p:cNvPr id="5" name="Slide Number Placeholder 4"/>
          <p:cNvSpPr>
            <a:spLocks noGrp="1"/>
          </p:cNvSpPr>
          <p:nvPr>
            <p:ph type="sldNum" sz="quarter" idx="5"/>
          </p:nvPr>
        </p:nvSpPr>
        <p:spPr/>
        <p:txBody>
          <a:bodyPr/>
          <a:lstStyle/>
          <a:p>
            <a:pPr>
              <a:defRPr/>
            </a:pPr>
            <a:fld id="{41CD55FC-F6E9-AD46-90CF-9254EF4A6FCC}" type="slidenum">
              <a:rPr lang="en-US" altLang="en-US" smtClean="0"/>
              <a:pPr>
                <a:defRPr/>
              </a:pPr>
              <a:t>7</a:t>
            </a:fld>
            <a:endParaRPr lang="en-US" altLang="en-US"/>
          </a:p>
        </p:txBody>
      </p:sp>
    </p:spTree>
    <p:extLst>
      <p:ext uri="{BB962C8B-B14F-4D97-AF65-F5344CB8AC3E}">
        <p14:creationId xmlns:p14="http://schemas.microsoft.com/office/powerpoint/2010/main" val="366063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A1000 L18 Giants</a:t>
            </a:r>
            <a:endParaRPr lang="en-US" dirty="0"/>
          </a:p>
        </p:txBody>
      </p:sp>
      <p:sp>
        <p:nvSpPr>
          <p:cNvPr id="5" name="Slide Number Placeholder 4"/>
          <p:cNvSpPr>
            <a:spLocks noGrp="1"/>
          </p:cNvSpPr>
          <p:nvPr>
            <p:ph type="sldNum" sz="quarter" idx="5"/>
          </p:nvPr>
        </p:nvSpPr>
        <p:spPr/>
        <p:txBody>
          <a:bodyPr/>
          <a:lstStyle/>
          <a:p>
            <a:pPr>
              <a:defRPr/>
            </a:pPr>
            <a:fld id="{41CD55FC-F6E9-AD46-90CF-9254EF4A6FCC}" type="slidenum">
              <a:rPr lang="en-US" altLang="en-US" smtClean="0"/>
              <a:pPr>
                <a:defRPr/>
              </a:pPr>
              <a:t>20</a:t>
            </a:fld>
            <a:endParaRPr lang="en-US" altLang="en-US"/>
          </a:p>
        </p:txBody>
      </p:sp>
    </p:spTree>
    <p:extLst>
      <p:ext uri="{BB962C8B-B14F-4D97-AF65-F5344CB8AC3E}">
        <p14:creationId xmlns:p14="http://schemas.microsoft.com/office/powerpoint/2010/main" val="388933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29BD79B-892D-F549-B370-3228401955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0C823E-652C-BB4C-958D-D5E42335AA3F}"/>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C748DE56-8F57-0F4C-B2B6-8E31AD6F0D11}"/>
              </a:ext>
            </a:extLst>
          </p:cNvPr>
          <p:cNvSpPr>
            <a:spLocks noGrp="1" noChangeArrowheads="1"/>
          </p:cNvSpPr>
          <p:nvPr>
            <p:ph type="sldNum" sz="quarter" idx="12"/>
          </p:nvPr>
        </p:nvSpPr>
        <p:spPr>
          <a:ln/>
        </p:spPr>
        <p:txBody>
          <a:bodyPr/>
          <a:lstStyle>
            <a:lvl1pPr>
              <a:defRPr/>
            </a:lvl1pPr>
          </a:lstStyle>
          <a:p>
            <a:pPr>
              <a:defRPr/>
            </a:pPr>
            <a:fld id="{D76D1562-5D18-534B-9DE0-3F30B6659233}" type="slidenum">
              <a:rPr lang="en-US" altLang="en-US"/>
              <a:pPr>
                <a:defRPr/>
              </a:pPr>
              <a:t>‹#›</a:t>
            </a:fld>
            <a:endParaRPr lang="en-US" altLang="en-US"/>
          </a:p>
        </p:txBody>
      </p:sp>
    </p:spTree>
    <p:extLst>
      <p:ext uri="{BB962C8B-B14F-4D97-AF65-F5344CB8AC3E}">
        <p14:creationId xmlns:p14="http://schemas.microsoft.com/office/powerpoint/2010/main" val="382764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A49F05-F266-584D-AF42-76DEC7083F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56391E-6FF9-0840-9B7D-BFA1EAC483B9}"/>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4C1E94B0-3CA9-904D-B520-29DD6974E974}"/>
              </a:ext>
            </a:extLst>
          </p:cNvPr>
          <p:cNvSpPr>
            <a:spLocks noGrp="1" noChangeArrowheads="1"/>
          </p:cNvSpPr>
          <p:nvPr>
            <p:ph type="sldNum" sz="quarter" idx="12"/>
          </p:nvPr>
        </p:nvSpPr>
        <p:spPr>
          <a:ln/>
        </p:spPr>
        <p:txBody>
          <a:bodyPr/>
          <a:lstStyle>
            <a:lvl1pPr>
              <a:defRPr/>
            </a:lvl1pPr>
          </a:lstStyle>
          <a:p>
            <a:pPr>
              <a:defRPr/>
            </a:pPr>
            <a:fld id="{D1A4CC83-E323-A14E-B144-841E08185A3E}" type="slidenum">
              <a:rPr lang="en-US" altLang="en-US"/>
              <a:pPr>
                <a:defRPr/>
              </a:pPr>
              <a:t>‹#›</a:t>
            </a:fld>
            <a:endParaRPr lang="en-US" altLang="en-US"/>
          </a:p>
        </p:txBody>
      </p:sp>
    </p:spTree>
    <p:extLst>
      <p:ext uri="{BB962C8B-B14F-4D97-AF65-F5344CB8AC3E}">
        <p14:creationId xmlns:p14="http://schemas.microsoft.com/office/powerpoint/2010/main" val="3290586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74CD5D-0D93-0F44-B6C8-FBF5A1D081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0A5865-103A-1743-A364-F91C4CB5D886}"/>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B2C3489A-A6A7-EE4C-AD6E-F8DB95DEBA85}"/>
              </a:ext>
            </a:extLst>
          </p:cNvPr>
          <p:cNvSpPr>
            <a:spLocks noGrp="1" noChangeArrowheads="1"/>
          </p:cNvSpPr>
          <p:nvPr>
            <p:ph type="sldNum" sz="quarter" idx="12"/>
          </p:nvPr>
        </p:nvSpPr>
        <p:spPr>
          <a:ln/>
        </p:spPr>
        <p:txBody>
          <a:bodyPr/>
          <a:lstStyle>
            <a:lvl1pPr>
              <a:defRPr/>
            </a:lvl1pPr>
          </a:lstStyle>
          <a:p>
            <a:pPr>
              <a:defRPr/>
            </a:pPr>
            <a:fld id="{22ED5CAF-801F-F741-98C0-716767C03827}" type="slidenum">
              <a:rPr lang="en-US" altLang="en-US"/>
              <a:pPr>
                <a:defRPr/>
              </a:pPr>
              <a:t>‹#›</a:t>
            </a:fld>
            <a:endParaRPr lang="en-US" altLang="en-US"/>
          </a:p>
        </p:txBody>
      </p:sp>
    </p:spTree>
    <p:extLst>
      <p:ext uri="{BB962C8B-B14F-4D97-AF65-F5344CB8AC3E}">
        <p14:creationId xmlns:p14="http://schemas.microsoft.com/office/powerpoint/2010/main" val="310474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E7734-EB3F-804B-94FD-15C66877E1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ACD44F-A22B-B141-A718-8EBA46414E28}"/>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2AB52C3A-1738-6144-876D-53495290F7DD}"/>
              </a:ext>
            </a:extLst>
          </p:cNvPr>
          <p:cNvSpPr>
            <a:spLocks noGrp="1" noChangeArrowheads="1"/>
          </p:cNvSpPr>
          <p:nvPr>
            <p:ph type="sldNum" sz="quarter" idx="12"/>
          </p:nvPr>
        </p:nvSpPr>
        <p:spPr>
          <a:ln/>
        </p:spPr>
        <p:txBody>
          <a:bodyPr/>
          <a:lstStyle>
            <a:lvl1pPr>
              <a:defRPr/>
            </a:lvl1pPr>
          </a:lstStyle>
          <a:p>
            <a:pPr>
              <a:defRPr/>
            </a:pPr>
            <a:fld id="{C46B82C4-3119-4142-8EB1-0D4CE7B51E98}" type="slidenum">
              <a:rPr lang="en-US" altLang="en-US"/>
              <a:pPr>
                <a:defRPr/>
              </a:pPr>
              <a:t>‹#›</a:t>
            </a:fld>
            <a:endParaRPr lang="en-US" altLang="en-US"/>
          </a:p>
        </p:txBody>
      </p:sp>
    </p:spTree>
    <p:extLst>
      <p:ext uri="{BB962C8B-B14F-4D97-AF65-F5344CB8AC3E}">
        <p14:creationId xmlns:p14="http://schemas.microsoft.com/office/powerpoint/2010/main" val="1274216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41574E-C3F4-564F-97E5-09A5971D47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4ED3A8-16F2-F84E-A5F3-767A9D6D65B6}"/>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32C67A15-A463-024F-AB35-883CD588A81A}"/>
              </a:ext>
            </a:extLst>
          </p:cNvPr>
          <p:cNvSpPr>
            <a:spLocks noGrp="1" noChangeArrowheads="1"/>
          </p:cNvSpPr>
          <p:nvPr>
            <p:ph type="sldNum" sz="quarter" idx="12"/>
          </p:nvPr>
        </p:nvSpPr>
        <p:spPr>
          <a:ln/>
        </p:spPr>
        <p:txBody>
          <a:bodyPr/>
          <a:lstStyle>
            <a:lvl1pPr>
              <a:defRPr/>
            </a:lvl1pPr>
          </a:lstStyle>
          <a:p>
            <a:pPr>
              <a:defRPr/>
            </a:pPr>
            <a:fld id="{2A8C8A60-5EC2-4E4A-BBEE-B1906DA46A49}" type="slidenum">
              <a:rPr lang="en-US" altLang="en-US"/>
              <a:pPr>
                <a:defRPr/>
              </a:pPr>
              <a:t>‹#›</a:t>
            </a:fld>
            <a:endParaRPr lang="en-US" altLang="en-US"/>
          </a:p>
        </p:txBody>
      </p:sp>
    </p:spTree>
    <p:extLst>
      <p:ext uri="{BB962C8B-B14F-4D97-AF65-F5344CB8AC3E}">
        <p14:creationId xmlns:p14="http://schemas.microsoft.com/office/powerpoint/2010/main" val="10712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8F782A-C152-4549-A26F-DC820ABC66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E4AE73-39B9-E840-BA5F-1D8261596ACF}"/>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7" name="Rectangle 6">
            <a:extLst>
              <a:ext uri="{FF2B5EF4-FFF2-40B4-BE49-F238E27FC236}">
                <a16:creationId xmlns:a16="http://schemas.microsoft.com/office/drawing/2014/main" id="{DCC06635-5146-DA43-A891-D6BA5BD2A255}"/>
              </a:ext>
            </a:extLst>
          </p:cNvPr>
          <p:cNvSpPr>
            <a:spLocks noGrp="1" noChangeArrowheads="1"/>
          </p:cNvSpPr>
          <p:nvPr>
            <p:ph type="sldNum" sz="quarter" idx="12"/>
          </p:nvPr>
        </p:nvSpPr>
        <p:spPr>
          <a:ln/>
        </p:spPr>
        <p:txBody>
          <a:bodyPr/>
          <a:lstStyle>
            <a:lvl1pPr>
              <a:defRPr/>
            </a:lvl1pPr>
          </a:lstStyle>
          <a:p>
            <a:pPr>
              <a:defRPr/>
            </a:pPr>
            <a:fld id="{6698C345-A619-9E4E-B57A-7B2B03A28AE4}" type="slidenum">
              <a:rPr lang="en-US" altLang="en-US"/>
              <a:pPr>
                <a:defRPr/>
              </a:pPr>
              <a:t>‹#›</a:t>
            </a:fld>
            <a:endParaRPr lang="en-US" altLang="en-US"/>
          </a:p>
        </p:txBody>
      </p:sp>
    </p:spTree>
    <p:extLst>
      <p:ext uri="{BB962C8B-B14F-4D97-AF65-F5344CB8AC3E}">
        <p14:creationId xmlns:p14="http://schemas.microsoft.com/office/powerpoint/2010/main" val="134699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39DC2-7935-D646-9F83-4156AEEB229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C221EF0-7819-9345-BE24-395200119AA6}"/>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9" name="Rectangle 6">
            <a:extLst>
              <a:ext uri="{FF2B5EF4-FFF2-40B4-BE49-F238E27FC236}">
                <a16:creationId xmlns:a16="http://schemas.microsoft.com/office/drawing/2014/main" id="{7A989A0C-CA98-734F-9D66-8AE47018A91F}"/>
              </a:ext>
            </a:extLst>
          </p:cNvPr>
          <p:cNvSpPr>
            <a:spLocks noGrp="1" noChangeArrowheads="1"/>
          </p:cNvSpPr>
          <p:nvPr>
            <p:ph type="sldNum" sz="quarter" idx="12"/>
          </p:nvPr>
        </p:nvSpPr>
        <p:spPr>
          <a:ln/>
        </p:spPr>
        <p:txBody>
          <a:bodyPr/>
          <a:lstStyle>
            <a:lvl1pPr>
              <a:defRPr/>
            </a:lvl1pPr>
          </a:lstStyle>
          <a:p>
            <a:pPr>
              <a:defRPr/>
            </a:pPr>
            <a:fld id="{538E3EB1-E203-4841-A1E9-20CF8562B79E}" type="slidenum">
              <a:rPr lang="en-US" altLang="en-US"/>
              <a:pPr>
                <a:defRPr/>
              </a:pPr>
              <a:t>‹#›</a:t>
            </a:fld>
            <a:endParaRPr lang="en-US" altLang="en-US"/>
          </a:p>
        </p:txBody>
      </p:sp>
    </p:spTree>
    <p:extLst>
      <p:ext uri="{BB962C8B-B14F-4D97-AF65-F5344CB8AC3E}">
        <p14:creationId xmlns:p14="http://schemas.microsoft.com/office/powerpoint/2010/main" val="1209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642338-7D0D-584E-863C-982894F2BFB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7428FEC-714D-CA4F-A928-89AD5CF89B45}"/>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5" name="Rectangle 6">
            <a:extLst>
              <a:ext uri="{FF2B5EF4-FFF2-40B4-BE49-F238E27FC236}">
                <a16:creationId xmlns:a16="http://schemas.microsoft.com/office/drawing/2014/main" id="{46E07901-93A1-614C-AD13-0AE9A0A7C761}"/>
              </a:ext>
            </a:extLst>
          </p:cNvPr>
          <p:cNvSpPr>
            <a:spLocks noGrp="1" noChangeArrowheads="1"/>
          </p:cNvSpPr>
          <p:nvPr>
            <p:ph type="sldNum" sz="quarter" idx="12"/>
          </p:nvPr>
        </p:nvSpPr>
        <p:spPr>
          <a:ln/>
        </p:spPr>
        <p:txBody>
          <a:bodyPr/>
          <a:lstStyle>
            <a:lvl1pPr>
              <a:defRPr/>
            </a:lvl1pPr>
          </a:lstStyle>
          <a:p>
            <a:pPr>
              <a:defRPr/>
            </a:pPr>
            <a:fld id="{3B3621FA-0C91-E34C-9770-B6C2CF06EC39}" type="slidenum">
              <a:rPr lang="en-US" altLang="en-US"/>
              <a:pPr>
                <a:defRPr/>
              </a:pPr>
              <a:t>‹#›</a:t>
            </a:fld>
            <a:endParaRPr lang="en-US" altLang="en-US"/>
          </a:p>
        </p:txBody>
      </p:sp>
    </p:spTree>
    <p:extLst>
      <p:ext uri="{BB962C8B-B14F-4D97-AF65-F5344CB8AC3E}">
        <p14:creationId xmlns:p14="http://schemas.microsoft.com/office/powerpoint/2010/main" val="203626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106D55-7245-6045-B599-B3CA02E49C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1CBA0B-4567-F84B-B475-8ADDB60C0E43}"/>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4" name="Rectangle 6">
            <a:extLst>
              <a:ext uri="{FF2B5EF4-FFF2-40B4-BE49-F238E27FC236}">
                <a16:creationId xmlns:a16="http://schemas.microsoft.com/office/drawing/2014/main" id="{4BAD8ADB-D263-D847-B7FF-D6102BCC4D3D}"/>
              </a:ext>
            </a:extLst>
          </p:cNvPr>
          <p:cNvSpPr>
            <a:spLocks noGrp="1" noChangeArrowheads="1"/>
          </p:cNvSpPr>
          <p:nvPr>
            <p:ph type="sldNum" sz="quarter" idx="12"/>
          </p:nvPr>
        </p:nvSpPr>
        <p:spPr>
          <a:ln/>
        </p:spPr>
        <p:txBody>
          <a:bodyPr/>
          <a:lstStyle>
            <a:lvl1pPr>
              <a:defRPr/>
            </a:lvl1pPr>
          </a:lstStyle>
          <a:p>
            <a:pPr>
              <a:defRPr/>
            </a:pPr>
            <a:fld id="{D35A2F27-70BA-034A-A44F-4BAF54DB97DB}" type="slidenum">
              <a:rPr lang="en-US" altLang="en-US"/>
              <a:pPr>
                <a:defRPr/>
              </a:pPr>
              <a:t>‹#›</a:t>
            </a:fld>
            <a:endParaRPr lang="en-US" altLang="en-US"/>
          </a:p>
        </p:txBody>
      </p:sp>
    </p:spTree>
    <p:extLst>
      <p:ext uri="{BB962C8B-B14F-4D97-AF65-F5344CB8AC3E}">
        <p14:creationId xmlns:p14="http://schemas.microsoft.com/office/powerpoint/2010/main" val="3695047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7E018E-0BA2-A04F-8EDD-7A7399709B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3227D6-7DF1-274C-859B-CE98FE8AE2CF}"/>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7" name="Rectangle 6">
            <a:extLst>
              <a:ext uri="{FF2B5EF4-FFF2-40B4-BE49-F238E27FC236}">
                <a16:creationId xmlns:a16="http://schemas.microsoft.com/office/drawing/2014/main" id="{86B716EB-7CDB-A84B-98A4-A71716C8BB84}"/>
              </a:ext>
            </a:extLst>
          </p:cNvPr>
          <p:cNvSpPr>
            <a:spLocks noGrp="1" noChangeArrowheads="1"/>
          </p:cNvSpPr>
          <p:nvPr>
            <p:ph type="sldNum" sz="quarter" idx="12"/>
          </p:nvPr>
        </p:nvSpPr>
        <p:spPr>
          <a:ln/>
        </p:spPr>
        <p:txBody>
          <a:bodyPr/>
          <a:lstStyle>
            <a:lvl1pPr>
              <a:defRPr/>
            </a:lvl1pPr>
          </a:lstStyle>
          <a:p>
            <a:pPr>
              <a:defRPr/>
            </a:pPr>
            <a:fld id="{80CECF39-C873-1144-B949-57502DF85790}" type="slidenum">
              <a:rPr lang="en-US" altLang="en-US"/>
              <a:pPr>
                <a:defRPr/>
              </a:pPr>
              <a:t>‹#›</a:t>
            </a:fld>
            <a:endParaRPr lang="en-US" altLang="en-US"/>
          </a:p>
        </p:txBody>
      </p:sp>
    </p:spTree>
    <p:extLst>
      <p:ext uri="{BB962C8B-B14F-4D97-AF65-F5344CB8AC3E}">
        <p14:creationId xmlns:p14="http://schemas.microsoft.com/office/powerpoint/2010/main" val="64575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DAC38A-8216-654F-865F-514AFD2021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E17832-5374-5A43-99C2-1688BEBA84ED}"/>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7" name="Rectangle 6">
            <a:extLst>
              <a:ext uri="{FF2B5EF4-FFF2-40B4-BE49-F238E27FC236}">
                <a16:creationId xmlns:a16="http://schemas.microsoft.com/office/drawing/2014/main" id="{2006AF87-8C5E-E044-A0A1-D51C7FBC7016}"/>
              </a:ext>
            </a:extLst>
          </p:cNvPr>
          <p:cNvSpPr>
            <a:spLocks noGrp="1" noChangeArrowheads="1"/>
          </p:cNvSpPr>
          <p:nvPr>
            <p:ph type="sldNum" sz="quarter" idx="12"/>
          </p:nvPr>
        </p:nvSpPr>
        <p:spPr>
          <a:ln/>
        </p:spPr>
        <p:txBody>
          <a:bodyPr/>
          <a:lstStyle>
            <a:lvl1pPr>
              <a:defRPr/>
            </a:lvl1pPr>
          </a:lstStyle>
          <a:p>
            <a:pPr>
              <a:defRPr/>
            </a:pPr>
            <a:fld id="{1CDFF320-41B9-4045-834F-112F72C931A5}" type="slidenum">
              <a:rPr lang="en-US" altLang="en-US"/>
              <a:pPr>
                <a:defRPr/>
              </a:pPr>
              <a:t>‹#›</a:t>
            </a:fld>
            <a:endParaRPr lang="en-US" altLang="en-US"/>
          </a:p>
        </p:txBody>
      </p:sp>
    </p:spTree>
    <p:extLst>
      <p:ext uri="{BB962C8B-B14F-4D97-AF65-F5344CB8AC3E}">
        <p14:creationId xmlns:p14="http://schemas.microsoft.com/office/powerpoint/2010/main" val="3260128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5CE3D"/>
            </a:gs>
            <a:gs pos="100000">
              <a:srgbClr val="E88018"/>
            </a:gs>
          </a:gsLst>
          <a:lin ang="27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CCC0711-F14E-D549-BEA5-3A2800E9F3B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8D1EFC7-E228-AE44-B989-431DF01C1F0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8178663-978B-B843-8DB3-80843A8CD64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7817704E-0A8D-114C-BE4C-9B49D4C66A7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r>
              <a:rPr lang="en-US"/>
              <a:t>General Physics L14_capacitance</a:t>
            </a:r>
          </a:p>
        </p:txBody>
      </p:sp>
      <p:sp>
        <p:nvSpPr>
          <p:cNvPr id="1030" name="Rectangle 6">
            <a:extLst>
              <a:ext uri="{FF2B5EF4-FFF2-40B4-BE49-F238E27FC236}">
                <a16:creationId xmlns:a16="http://schemas.microsoft.com/office/drawing/2014/main" id="{1FAF019B-DA59-9942-B87B-CDA02FC3223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0594FB9-0124-314D-8216-C86DC395433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rgbClr val="003366"/>
          </a:solidFill>
          <a:latin typeface="+mj-lt"/>
          <a:ea typeface="ＭＳ Ｐゴシック" charset="0"/>
          <a:cs typeface="+mj-cs"/>
        </a:defRPr>
      </a:lvl1pPr>
      <a:lvl2pPr algn="ctr" rtl="0" eaLnBrk="0" fontAlgn="base" hangingPunct="0">
        <a:spcBef>
          <a:spcPct val="0"/>
        </a:spcBef>
        <a:spcAft>
          <a:spcPct val="0"/>
        </a:spcAft>
        <a:defRPr sz="4400">
          <a:solidFill>
            <a:srgbClr val="003366"/>
          </a:solidFill>
          <a:latin typeface="Arial" charset="0"/>
          <a:ea typeface="ＭＳ Ｐゴシック" charset="0"/>
        </a:defRPr>
      </a:lvl2pPr>
      <a:lvl3pPr algn="ctr" rtl="0" eaLnBrk="0" fontAlgn="base" hangingPunct="0">
        <a:spcBef>
          <a:spcPct val="0"/>
        </a:spcBef>
        <a:spcAft>
          <a:spcPct val="0"/>
        </a:spcAft>
        <a:defRPr sz="4400">
          <a:solidFill>
            <a:srgbClr val="003366"/>
          </a:solidFill>
          <a:latin typeface="Arial" charset="0"/>
          <a:ea typeface="ＭＳ Ｐゴシック" charset="0"/>
        </a:defRPr>
      </a:lvl3pPr>
      <a:lvl4pPr algn="ctr" rtl="0" eaLnBrk="0" fontAlgn="base" hangingPunct="0">
        <a:spcBef>
          <a:spcPct val="0"/>
        </a:spcBef>
        <a:spcAft>
          <a:spcPct val="0"/>
        </a:spcAft>
        <a:defRPr sz="4400">
          <a:solidFill>
            <a:srgbClr val="003366"/>
          </a:solidFill>
          <a:latin typeface="Arial" charset="0"/>
          <a:ea typeface="ＭＳ Ｐゴシック" charset="0"/>
        </a:defRPr>
      </a:lvl4pPr>
      <a:lvl5pPr algn="ctr" rtl="0" eaLnBrk="0" fontAlgn="base" hangingPunct="0">
        <a:spcBef>
          <a:spcPct val="0"/>
        </a:spcBef>
        <a:spcAft>
          <a:spcPct val="0"/>
        </a:spcAft>
        <a:defRPr sz="4400">
          <a:solidFill>
            <a:srgbClr val="003366"/>
          </a:solidFill>
          <a:latin typeface="Arial" charset="0"/>
          <a:ea typeface="ＭＳ Ｐゴシック" charset="0"/>
        </a:defRPr>
      </a:lvl5pPr>
      <a:lvl6pPr marL="457200" algn="ctr" rtl="0" fontAlgn="base">
        <a:spcBef>
          <a:spcPct val="0"/>
        </a:spcBef>
        <a:spcAft>
          <a:spcPct val="0"/>
        </a:spcAft>
        <a:defRPr sz="4400">
          <a:solidFill>
            <a:srgbClr val="003366"/>
          </a:solidFill>
          <a:latin typeface="Arial" charset="0"/>
        </a:defRPr>
      </a:lvl6pPr>
      <a:lvl7pPr marL="914400" algn="ctr" rtl="0" fontAlgn="base">
        <a:spcBef>
          <a:spcPct val="0"/>
        </a:spcBef>
        <a:spcAft>
          <a:spcPct val="0"/>
        </a:spcAft>
        <a:defRPr sz="4400">
          <a:solidFill>
            <a:srgbClr val="003366"/>
          </a:solidFill>
          <a:latin typeface="Arial" charset="0"/>
        </a:defRPr>
      </a:lvl7pPr>
      <a:lvl8pPr marL="1371600" algn="ctr" rtl="0" fontAlgn="base">
        <a:spcBef>
          <a:spcPct val="0"/>
        </a:spcBef>
        <a:spcAft>
          <a:spcPct val="0"/>
        </a:spcAft>
        <a:defRPr sz="4400">
          <a:solidFill>
            <a:srgbClr val="003366"/>
          </a:solidFill>
          <a:latin typeface="Arial" charset="0"/>
        </a:defRPr>
      </a:lvl8pPr>
      <a:lvl9pPr marL="1828800" algn="ctr" rtl="0" fontAlgn="base">
        <a:spcBef>
          <a:spcPct val="0"/>
        </a:spcBef>
        <a:spcAft>
          <a:spcPct val="0"/>
        </a:spcAft>
        <a:defRPr sz="4400">
          <a:solidFill>
            <a:srgbClr val="003366"/>
          </a:solidFill>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66"/>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3366"/>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3366"/>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3366"/>
          </a:solidFill>
          <a:latin typeface="+mn-lt"/>
          <a:ea typeface="ＭＳ Ｐゴシック" charset="0"/>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ssionjuno.swri.edu/jupiter/the-interior?show=hs_jupiter_the-interior_story_jupiters-structure" TargetMode="External"/><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hotojournal.jpl.nasa.gov/catalog/PIA17218" TargetMode="External"/><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jpl.nasa.gov/videos/saturns-unique-hexagon-in-full-view/"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cience.nasa.gov/resource/saturns-rings-2/"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ommons.wikimedia.org/w/index.php?curid=1866438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cience.nasa.gov/resource/saturn-interior-cutaway-illustration/"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SQTKGXmITZg?feature=shared"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apod.nasa.gov/apod/image/9711/uranusleft_nic_big.jp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nasa.gov/image-article/voyager-2-image-of-neptune/" TargetMode="External"/><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asa.gov/image-article/jupiters-bands-of-clouds/" TargetMode="External"/><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jpl.nasa.gov/images/pia00861-jupiters-long-lived-white-ovals-in-near-infrared-time-set-1/"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photojournal.jpl.nasa.gov/jpeg/PIA25011.jpg"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F02018-A092-854D-B0C1-1B3C96B7853D}"/>
              </a:ext>
            </a:extLst>
          </p:cNvPr>
          <p:cNvSpPr/>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09922C7-D77F-9345-B3D6-45666D048F1D}"/>
              </a:ext>
            </a:extLst>
          </p:cNvPr>
          <p:cNvPicPr>
            <a:picLocks noChangeAspect="1"/>
          </p:cNvPicPr>
          <p:nvPr/>
        </p:nvPicPr>
        <p:blipFill>
          <a:blip r:embed="rId2"/>
          <a:stretch>
            <a:fillRect/>
          </a:stretch>
        </p:blipFill>
        <p:spPr>
          <a:xfrm>
            <a:off x="1912357" y="-718457"/>
            <a:ext cx="7231643" cy="7543800"/>
          </a:xfrm>
          <a:prstGeom prst="rect">
            <a:avLst/>
          </a:prstGeom>
        </p:spPr>
      </p:pic>
      <p:sp>
        <p:nvSpPr>
          <p:cNvPr id="5" name="Title 1">
            <a:extLst>
              <a:ext uri="{FF2B5EF4-FFF2-40B4-BE49-F238E27FC236}">
                <a16:creationId xmlns:a16="http://schemas.microsoft.com/office/drawing/2014/main" id="{04C68DA2-0F7B-8441-83CF-5885D865BC5C}"/>
              </a:ext>
            </a:extLst>
          </p:cNvPr>
          <p:cNvSpPr txBox="1">
            <a:spLocks noChangeArrowheads="1"/>
          </p:cNvSpPr>
          <p:nvPr/>
        </p:nvSpPr>
        <p:spPr>
          <a:xfrm>
            <a:off x="152400" y="381000"/>
            <a:ext cx="2971800" cy="841375"/>
          </a:xfrm>
          <a:prstGeom prst="rect">
            <a:avLst/>
          </a:prstGeom>
        </p:spPr>
        <p:txBody>
          <a:bodyPr/>
          <a:lstStyle>
            <a:lvl1pPr algn="ctr" rtl="0" eaLnBrk="0" fontAlgn="base" hangingPunct="0">
              <a:spcBef>
                <a:spcPct val="0"/>
              </a:spcBef>
              <a:spcAft>
                <a:spcPct val="0"/>
              </a:spcAft>
              <a:defRPr sz="4400">
                <a:solidFill>
                  <a:srgbClr val="003366"/>
                </a:solidFill>
                <a:latin typeface="+mj-lt"/>
                <a:ea typeface="ＭＳ Ｐゴシック" charset="0"/>
                <a:cs typeface="+mj-cs"/>
              </a:defRPr>
            </a:lvl1pPr>
            <a:lvl2pPr algn="ctr" rtl="0" eaLnBrk="0" fontAlgn="base" hangingPunct="0">
              <a:spcBef>
                <a:spcPct val="0"/>
              </a:spcBef>
              <a:spcAft>
                <a:spcPct val="0"/>
              </a:spcAft>
              <a:defRPr sz="4400">
                <a:solidFill>
                  <a:srgbClr val="003366"/>
                </a:solidFill>
                <a:latin typeface="Arial" charset="0"/>
                <a:ea typeface="ＭＳ Ｐゴシック" charset="0"/>
              </a:defRPr>
            </a:lvl2pPr>
            <a:lvl3pPr algn="ctr" rtl="0" eaLnBrk="0" fontAlgn="base" hangingPunct="0">
              <a:spcBef>
                <a:spcPct val="0"/>
              </a:spcBef>
              <a:spcAft>
                <a:spcPct val="0"/>
              </a:spcAft>
              <a:defRPr sz="4400">
                <a:solidFill>
                  <a:srgbClr val="003366"/>
                </a:solidFill>
                <a:latin typeface="Arial" charset="0"/>
                <a:ea typeface="ＭＳ Ｐゴシック" charset="0"/>
              </a:defRPr>
            </a:lvl3pPr>
            <a:lvl4pPr algn="ctr" rtl="0" eaLnBrk="0" fontAlgn="base" hangingPunct="0">
              <a:spcBef>
                <a:spcPct val="0"/>
              </a:spcBef>
              <a:spcAft>
                <a:spcPct val="0"/>
              </a:spcAft>
              <a:defRPr sz="4400">
                <a:solidFill>
                  <a:srgbClr val="003366"/>
                </a:solidFill>
                <a:latin typeface="Arial" charset="0"/>
                <a:ea typeface="ＭＳ Ｐゴシック" charset="0"/>
              </a:defRPr>
            </a:lvl4pPr>
            <a:lvl5pPr algn="ctr" rtl="0" eaLnBrk="0" fontAlgn="base" hangingPunct="0">
              <a:spcBef>
                <a:spcPct val="0"/>
              </a:spcBef>
              <a:spcAft>
                <a:spcPct val="0"/>
              </a:spcAft>
              <a:defRPr sz="4400">
                <a:solidFill>
                  <a:srgbClr val="003366"/>
                </a:solidFill>
                <a:latin typeface="Arial" charset="0"/>
                <a:ea typeface="ＭＳ Ｐゴシック" charset="0"/>
              </a:defRPr>
            </a:lvl5pPr>
            <a:lvl6pPr marL="457200" algn="ctr" rtl="0" fontAlgn="base">
              <a:spcBef>
                <a:spcPct val="0"/>
              </a:spcBef>
              <a:spcAft>
                <a:spcPct val="0"/>
              </a:spcAft>
              <a:defRPr sz="4400">
                <a:solidFill>
                  <a:srgbClr val="003366"/>
                </a:solidFill>
                <a:latin typeface="Arial" charset="0"/>
              </a:defRPr>
            </a:lvl6pPr>
            <a:lvl7pPr marL="914400" algn="ctr" rtl="0" fontAlgn="base">
              <a:spcBef>
                <a:spcPct val="0"/>
              </a:spcBef>
              <a:spcAft>
                <a:spcPct val="0"/>
              </a:spcAft>
              <a:defRPr sz="4400">
                <a:solidFill>
                  <a:srgbClr val="003366"/>
                </a:solidFill>
                <a:latin typeface="Arial" charset="0"/>
              </a:defRPr>
            </a:lvl7pPr>
            <a:lvl8pPr marL="1371600" algn="ctr" rtl="0" fontAlgn="base">
              <a:spcBef>
                <a:spcPct val="0"/>
              </a:spcBef>
              <a:spcAft>
                <a:spcPct val="0"/>
              </a:spcAft>
              <a:defRPr sz="4400">
                <a:solidFill>
                  <a:srgbClr val="003366"/>
                </a:solidFill>
                <a:latin typeface="Arial" charset="0"/>
              </a:defRPr>
            </a:lvl8pPr>
            <a:lvl9pPr marL="1828800" algn="ctr" rtl="0" fontAlgn="base">
              <a:spcBef>
                <a:spcPct val="0"/>
              </a:spcBef>
              <a:spcAft>
                <a:spcPct val="0"/>
              </a:spcAft>
              <a:defRPr sz="4400">
                <a:solidFill>
                  <a:srgbClr val="003366"/>
                </a:solidFill>
                <a:latin typeface="Arial" charset="0"/>
              </a:defRPr>
            </a:lvl9pPr>
          </a:lstStyle>
          <a:p>
            <a:r>
              <a:rPr lang="en-US" altLang="en-US" kern="0" dirty="0">
                <a:solidFill>
                  <a:srgbClr val="FF0000"/>
                </a:solidFill>
                <a:ea typeface="ＭＳ Ｐゴシック" panose="020B0600070205080204" pitchFamily="34" charset="-128"/>
              </a:rPr>
              <a:t>Jupiter</a:t>
            </a:r>
          </a:p>
        </p:txBody>
      </p:sp>
      <p:sp>
        <p:nvSpPr>
          <p:cNvPr id="6" name="Subtitle 2">
            <a:extLst>
              <a:ext uri="{FF2B5EF4-FFF2-40B4-BE49-F238E27FC236}">
                <a16:creationId xmlns:a16="http://schemas.microsoft.com/office/drawing/2014/main" id="{EE8EFAB7-11D0-DD45-AB77-676351DBB16B}"/>
              </a:ext>
            </a:extLst>
          </p:cNvPr>
          <p:cNvSpPr txBox="1">
            <a:spLocks noChangeArrowheads="1"/>
          </p:cNvSpPr>
          <p:nvPr/>
        </p:nvSpPr>
        <p:spPr>
          <a:xfrm>
            <a:off x="0" y="1260475"/>
            <a:ext cx="2667000" cy="685800"/>
          </a:xfrm>
          <a:prstGeom prst="rect">
            <a:avLst/>
          </a:prstGeom>
        </p:spPr>
        <p:txBody>
          <a:bodyPr/>
          <a:lstStyle>
            <a:lvl1pPr marL="342900" indent="-342900" algn="l" rtl="0" eaLnBrk="0" fontAlgn="base" hangingPunct="0">
              <a:spcBef>
                <a:spcPct val="20000"/>
              </a:spcBef>
              <a:spcAft>
                <a:spcPct val="0"/>
              </a:spcAft>
              <a:buChar char="•"/>
              <a:defRPr sz="3200">
                <a:solidFill>
                  <a:srgbClr val="003366"/>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66"/>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3366"/>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3366"/>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3366"/>
                </a:solidFill>
                <a:latin typeface="+mn-lt"/>
                <a:ea typeface="ＭＳ Ｐゴシック" charset="0"/>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a:lstStyle>
          <a:p>
            <a:pPr marL="0" indent="0" algn="ctr">
              <a:buNone/>
            </a:pPr>
            <a:r>
              <a:rPr lang="en-US" altLang="en-US" kern="0" dirty="0">
                <a:solidFill>
                  <a:srgbClr val="FFC000"/>
                </a:solidFill>
                <a:ea typeface="ＭＳ Ｐゴシック" panose="020B0600070205080204" pitchFamily="34" charset="-128"/>
              </a:rPr>
              <a:t>The largest</a:t>
            </a:r>
          </a:p>
        </p:txBody>
      </p:sp>
      <p:sp>
        <p:nvSpPr>
          <p:cNvPr id="7" name="TextBox 6">
            <a:extLst>
              <a:ext uri="{FF2B5EF4-FFF2-40B4-BE49-F238E27FC236}">
                <a16:creationId xmlns:a16="http://schemas.microsoft.com/office/drawing/2014/main" id="{A9C4E66F-5BBB-BE4E-A436-1AECD7A6E7C5}"/>
              </a:ext>
            </a:extLst>
          </p:cNvPr>
          <p:cNvSpPr txBox="1"/>
          <p:nvPr/>
        </p:nvSpPr>
        <p:spPr>
          <a:xfrm>
            <a:off x="261357" y="4953000"/>
            <a:ext cx="1676400" cy="461665"/>
          </a:xfrm>
          <a:prstGeom prst="rect">
            <a:avLst/>
          </a:prstGeom>
          <a:noFill/>
        </p:spPr>
        <p:txBody>
          <a:bodyPr wrap="square" rtlCol="0">
            <a:spAutoFit/>
          </a:bodyPr>
          <a:lstStyle/>
          <a:p>
            <a:r>
              <a:rPr lang="en-US" sz="2400" dirty="0">
                <a:solidFill>
                  <a:srgbClr val="FFC000"/>
                </a:solidFill>
              </a:rPr>
              <a:t>§8.1</a:t>
            </a:r>
          </a:p>
        </p:txBody>
      </p:sp>
    </p:spTree>
    <p:extLst>
      <p:ext uri="{BB962C8B-B14F-4D97-AF65-F5344CB8AC3E}">
        <p14:creationId xmlns:p14="http://schemas.microsoft.com/office/powerpoint/2010/main" val="3385909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6082-0A6D-F34E-BED1-9D0C3CABF7AF}"/>
              </a:ext>
            </a:extLst>
          </p:cNvPr>
          <p:cNvSpPr>
            <a:spLocks noGrp="1"/>
          </p:cNvSpPr>
          <p:nvPr>
            <p:ph type="title"/>
          </p:nvPr>
        </p:nvSpPr>
        <p:spPr/>
        <p:txBody>
          <a:bodyPr/>
          <a:lstStyle/>
          <a:p>
            <a:r>
              <a:rPr lang="en-US" dirty="0"/>
              <a:t>Great Red Spot</a:t>
            </a:r>
          </a:p>
        </p:txBody>
      </p:sp>
      <p:sp>
        <p:nvSpPr>
          <p:cNvPr id="3" name="Content Placeholder 2">
            <a:extLst>
              <a:ext uri="{FF2B5EF4-FFF2-40B4-BE49-F238E27FC236}">
                <a16:creationId xmlns:a16="http://schemas.microsoft.com/office/drawing/2014/main" id="{1CF62143-B398-7946-9493-88E73E4A36BC}"/>
              </a:ext>
            </a:extLst>
          </p:cNvPr>
          <p:cNvSpPr>
            <a:spLocks noGrp="1"/>
          </p:cNvSpPr>
          <p:nvPr>
            <p:ph idx="1"/>
          </p:nvPr>
        </p:nvSpPr>
        <p:spPr/>
        <p:txBody>
          <a:bodyPr/>
          <a:lstStyle/>
          <a:p>
            <a:r>
              <a:rPr lang="en-US" dirty="0"/>
              <a:t>Southern hemisphere</a:t>
            </a:r>
          </a:p>
          <a:p>
            <a:r>
              <a:rPr lang="en-US" dirty="0"/>
              <a:t>Anticyclonic rotation (counterclockwise)</a:t>
            </a:r>
          </a:p>
          <a:p>
            <a:r>
              <a:rPr lang="en-US" dirty="0"/>
              <a:t>Possibly observed since 1632</a:t>
            </a:r>
          </a:p>
          <a:p>
            <a:pPr lvl="1"/>
            <a:r>
              <a:rPr lang="en-US" dirty="0"/>
              <a:t>at least for past 150 y</a:t>
            </a:r>
          </a:p>
          <a:p>
            <a:r>
              <a:rPr lang="en-US" dirty="0"/>
              <a:t>Varies in size and speed</a:t>
            </a:r>
          </a:p>
          <a:p>
            <a:r>
              <a:rPr lang="en-US" dirty="0"/>
              <a:t>Source of red color uncertain</a:t>
            </a:r>
          </a:p>
        </p:txBody>
      </p:sp>
    </p:spTree>
    <p:extLst>
      <p:ext uri="{BB962C8B-B14F-4D97-AF65-F5344CB8AC3E}">
        <p14:creationId xmlns:p14="http://schemas.microsoft.com/office/powerpoint/2010/main" val="178436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16E5C-0B2D-1F40-A505-CD1E8D65553D}"/>
              </a:ext>
            </a:extLst>
          </p:cNvPr>
          <p:cNvSpPr>
            <a:spLocks noGrp="1"/>
          </p:cNvSpPr>
          <p:nvPr>
            <p:ph type="title"/>
          </p:nvPr>
        </p:nvSpPr>
        <p:spPr/>
        <p:txBody>
          <a:bodyPr/>
          <a:lstStyle/>
          <a:p>
            <a:r>
              <a:rPr lang="en-US" dirty="0"/>
              <a:t>Magnetic Field</a:t>
            </a:r>
          </a:p>
        </p:txBody>
      </p:sp>
      <p:sp>
        <p:nvSpPr>
          <p:cNvPr id="3" name="Content Placeholder 2">
            <a:extLst>
              <a:ext uri="{FF2B5EF4-FFF2-40B4-BE49-F238E27FC236}">
                <a16:creationId xmlns:a16="http://schemas.microsoft.com/office/drawing/2014/main" id="{26D6AF95-8341-A647-9E6F-71A20C4577E9}"/>
              </a:ext>
            </a:extLst>
          </p:cNvPr>
          <p:cNvSpPr>
            <a:spLocks noGrp="1"/>
          </p:cNvSpPr>
          <p:nvPr>
            <p:ph idx="1"/>
          </p:nvPr>
        </p:nvSpPr>
        <p:spPr/>
        <p:txBody>
          <a:bodyPr/>
          <a:lstStyle/>
          <a:p>
            <a:r>
              <a:rPr lang="en-US" dirty="0"/>
              <a:t>At surface ≥ 10× Earth’s surface field</a:t>
            </a:r>
          </a:p>
          <a:p>
            <a:r>
              <a:rPr lang="en-US" dirty="0"/>
              <a:t>Very strong dynamo</a:t>
            </a:r>
          </a:p>
        </p:txBody>
      </p:sp>
    </p:spTree>
    <p:extLst>
      <p:ext uri="{BB962C8B-B14F-4D97-AF65-F5344CB8AC3E}">
        <p14:creationId xmlns:p14="http://schemas.microsoft.com/office/powerpoint/2010/main" val="171970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B070-86B2-A24A-9B99-88DF89B9DB9D}"/>
              </a:ext>
            </a:extLst>
          </p:cNvPr>
          <p:cNvSpPr>
            <a:spLocks noGrp="1"/>
          </p:cNvSpPr>
          <p:nvPr>
            <p:ph type="title"/>
          </p:nvPr>
        </p:nvSpPr>
        <p:spPr/>
        <p:txBody>
          <a:bodyPr/>
          <a:lstStyle/>
          <a:p>
            <a:r>
              <a:rPr lang="en-US" dirty="0"/>
              <a:t>Jupiter’s interior</a:t>
            </a:r>
          </a:p>
        </p:txBody>
      </p:sp>
      <p:sp>
        <p:nvSpPr>
          <p:cNvPr id="3" name="Content Placeholder 2">
            <a:extLst>
              <a:ext uri="{FF2B5EF4-FFF2-40B4-BE49-F238E27FC236}">
                <a16:creationId xmlns:a16="http://schemas.microsoft.com/office/drawing/2014/main" id="{C72E5EEB-0D32-D14D-A615-6BA633E169D0}"/>
              </a:ext>
            </a:extLst>
          </p:cNvPr>
          <p:cNvSpPr>
            <a:spLocks noGrp="1"/>
          </p:cNvSpPr>
          <p:nvPr>
            <p:ph idx="1"/>
          </p:nvPr>
        </p:nvSpPr>
        <p:spPr>
          <a:xfrm>
            <a:off x="457200" y="1600201"/>
            <a:ext cx="8229600" cy="939799"/>
          </a:xfrm>
        </p:spPr>
        <p:txBody>
          <a:bodyPr/>
          <a:lstStyle/>
          <a:p>
            <a:r>
              <a:rPr lang="en-US" dirty="0"/>
              <a:t>Really, anybody’s guess.  Probably,</a:t>
            </a:r>
          </a:p>
        </p:txBody>
      </p:sp>
      <p:pic>
        <p:nvPicPr>
          <p:cNvPr id="6" name="Picture 5">
            <a:extLst>
              <a:ext uri="{FF2B5EF4-FFF2-40B4-BE49-F238E27FC236}">
                <a16:creationId xmlns:a16="http://schemas.microsoft.com/office/drawing/2014/main" id="{D9644BC1-253E-D946-BF3D-121EBB368394}"/>
              </a:ext>
            </a:extLst>
          </p:cNvPr>
          <p:cNvPicPr>
            <a:picLocks noChangeAspect="1"/>
          </p:cNvPicPr>
          <p:nvPr/>
        </p:nvPicPr>
        <p:blipFill>
          <a:blip r:embed="rId2"/>
          <a:stretch>
            <a:fillRect/>
          </a:stretch>
        </p:blipFill>
        <p:spPr>
          <a:xfrm>
            <a:off x="3042557" y="2540000"/>
            <a:ext cx="6083300" cy="4318000"/>
          </a:xfrm>
          <a:prstGeom prst="rect">
            <a:avLst/>
          </a:prstGeom>
        </p:spPr>
      </p:pic>
      <p:sp>
        <p:nvSpPr>
          <p:cNvPr id="7" name="Content Placeholder 2">
            <a:extLst>
              <a:ext uri="{FF2B5EF4-FFF2-40B4-BE49-F238E27FC236}">
                <a16:creationId xmlns:a16="http://schemas.microsoft.com/office/drawing/2014/main" id="{0398FEA3-3F70-FB49-B742-14E9FEA67CD3}"/>
              </a:ext>
            </a:extLst>
          </p:cNvPr>
          <p:cNvSpPr txBox="1">
            <a:spLocks/>
          </p:cNvSpPr>
          <p:nvPr/>
        </p:nvSpPr>
        <p:spPr bwMode="auto">
          <a:xfrm>
            <a:off x="457200" y="2252663"/>
            <a:ext cx="2585357"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3366"/>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66"/>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3366"/>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3366"/>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3366"/>
                </a:solidFill>
                <a:latin typeface="+mn-lt"/>
                <a:ea typeface="ＭＳ Ｐゴシック" charset="0"/>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a:lstStyle>
          <a:p>
            <a:r>
              <a:rPr lang="en-US" kern="0" dirty="0"/>
              <a:t>Liquid (SC) H</a:t>
            </a:r>
            <a:r>
              <a:rPr lang="en-US" kern="0" baseline="-25000" dirty="0"/>
              <a:t>2</a:t>
            </a:r>
            <a:r>
              <a:rPr lang="en-US" kern="0" dirty="0"/>
              <a:t> layer</a:t>
            </a:r>
          </a:p>
          <a:p>
            <a:r>
              <a:rPr lang="en-US" kern="0" dirty="0"/>
              <a:t>Metallic H interior</a:t>
            </a:r>
          </a:p>
          <a:p>
            <a:r>
              <a:rPr lang="en-US" kern="0" dirty="0"/>
              <a:t>Rocky core</a:t>
            </a:r>
          </a:p>
        </p:txBody>
      </p:sp>
      <p:sp>
        <p:nvSpPr>
          <p:cNvPr id="8" name="TextBox 7">
            <a:extLst>
              <a:ext uri="{FF2B5EF4-FFF2-40B4-BE49-F238E27FC236}">
                <a16:creationId xmlns:a16="http://schemas.microsoft.com/office/drawing/2014/main" id="{A549A488-C1C5-7341-A219-4F038BB6D8E8}"/>
              </a:ext>
            </a:extLst>
          </p:cNvPr>
          <p:cNvSpPr txBox="1"/>
          <p:nvPr/>
        </p:nvSpPr>
        <p:spPr>
          <a:xfrm>
            <a:off x="228600" y="6096000"/>
            <a:ext cx="2048959" cy="461665"/>
          </a:xfrm>
          <a:prstGeom prst="rect">
            <a:avLst/>
          </a:prstGeom>
          <a:noFill/>
        </p:spPr>
        <p:txBody>
          <a:bodyPr wrap="none" rtlCol="0">
            <a:spAutoFit/>
          </a:bodyPr>
          <a:lstStyle/>
          <a:p>
            <a:r>
              <a:rPr lang="en-US" sz="2400" dirty="0">
                <a:solidFill>
                  <a:srgbClr val="000000"/>
                </a:solidFill>
                <a:hlinkClick r:id="rId3"/>
              </a:rPr>
              <a:t>Image</a:t>
            </a:r>
            <a:r>
              <a:rPr lang="en-US" sz="2400" dirty="0">
                <a:solidFill>
                  <a:srgbClr val="000000"/>
                </a:solidFill>
              </a:rPr>
              <a:t>: NASA</a:t>
            </a:r>
          </a:p>
        </p:txBody>
      </p:sp>
    </p:spTree>
    <p:extLst>
      <p:ext uri="{BB962C8B-B14F-4D97-AF65-F5344CB8AC3E}">
        <p14:creationId xmlns:p14="http://schemas.microsoft.com/office/powerpoint/2010/main" val="334797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F02018-A092-854D-B0C1-1B3C96B7853D}"/>
              </a:ext>
            </a:extLst>
          </p:cNvPr>
          <p:cNvSpPr/>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8" name="Picture 7">
            <a:extLst>
              <a:ext uri="{FF2B5EF4-FFF2-40B4-BE49-F238E27FC236}">
                <a16:creationId xmlns:a16="http://schemas.microsoft.com/office/drawing/2014/main" id="{EB8B7C04-3BEB-6846-94B3-9777A9BA5516}"/>
              </a:ext>
            </a:extLst>
          </p:cNvPr>
          <p:cNvPicPr>
            <a:picLocks noChangeAspect="1"/>
          </p:cNvPicPr>
          <p:nvPr/>
        </p:nvPicPr>
        <p:blipFill>
          <a:blip r:embed="rId2"/>
          <a:stretch>
            <a:fillRect/>
          </a:stretch>
        </p:blipFill>
        <p:spPr>
          <a:xfrm>
            <a:off x="0" y="2177648"/>
            <a:ext cx="9144000" cy="3481003"/>
          </a:xfrm>
          <a:prstGeom prst="rect">
            <a:avLst/>
          </a:prstGeom>
        </p:spPr>
      </p:pic>
      <p:sp>
        <p:nvSpPr>
          <p:cNvPr id="5" name="Title 1">
            <a:extLst>
              <a:ext uri="{FF2B5EF4-FFF2-40B4-BE49-F238E27FC236}">
                <a16:creationId xmlns:a16="http://schemas.microsoft.com/office/drawing/2014/main" id="{04C68DA2-0F7B-8441-83CF-5885D865BC5C}"/>
              </a:ext>
            </a:extLst>
          </p:cNvPr>
          <p:cNvSpPr txBox="1">
            <a:spLocks noChangeArrowheads="1"/>
          </p:cNvSpPr>
          <p:nvPr/>
        </p:nvSpPr>
        <p:spPr>
          <a:xfrm>
            <a:off x="2971800" y="381000"/>
            <a:ext cx="2971800" cy="841375"/>
          </a:xfrm>
          <a:prstGeom prst="rect">
            <a:avLst/>
          </a:prstGeom>
        </p:spPr>
        <p:txBody>
          <a:bodyPr/>
          <a:lstStyle>
            <a:lvl1pPr algn="ctr" rtl="0" eaLnBrk="0" fontAlgn="base" hangingPunct="0">
              <a:spcBef>
                <a:spcPct val="0"/>
              </a:spcBef>
              <a:spcAft>
                <a:spcPct val="0"/>
              </a:spcAft>
              <a:defRPr sz="4400">
                <a:solidFill>
                  <a:srgbClr val="003366"/>
                </a:solidFill>
                <a:latin typeface="+mj-lt"/>
                <a:ea typeface="ＭＳ Ｐゴシック" charset="0"/>
                <a:cs typeface="+mj-cs"/>
              </a:defRPr>
            </a:lvl1pPr>
            <a:lvl2pPr algn="ctr" rtl="0" eaLnBrk="0" fontAlgn="base" hangingPunct="0">
              <a:spcBef>
                <a:spcPct val="0"/>
              </a:spcBef>
              <a:spcAft>
                <a:spcPct val="0"/>
              </a:spcAft>
              <a:defRPr sz="4400">
                <a:solidFill>
                  <a:srgbClr val="003366"/>
                </a:solidFill>
                <a:latin typeface="Arial" charset="0"/>
                <a:ea typeface="ＭＳ Ｐゴシック" charset="0"/>
              </a:defRPr>
            </a:lvl2pPr>
            <a:lvl3pPr algn="ctr" rtl="0" eaLnBrk="0" fontAlgn="base" hangingPunct="0">
              <a:spcBef>
                <a:spcPct val="0"/>
              </a:spcBef>
              <a:spcAft>
                <a:spcPct val="0"/>
              </a:spcAft>
              <a:defRPr sz="4400">
                <a:solidFill>
                  <a:srgbClr val="003366"/>
                </a:solidFill>
                <a:latin typeface="Arial" charset="0"/>
                <a:ea typeface="ＭＳ Ｐゴシック" charset="0"/>
              </a:defRPr>
            </a:lvl3pPr>
            <a:lvl4pPr algn="ctr" rtl="0" eaLnBrk="0" fontAlgn="base" hangingPunct="0">
              <a:spcBef>
                <a:spcPct val="0"/>
              </a:spcBef>
              <a:spcAft>
                <a:spcPct val="0"/>
              </a:spcAft>
              <a:defRPr sz="4400">
                <a:solidFill>
                  <a:srgbClr val="003366"/>
                </a:solidFill>
                <a:latin typeface="Arial" charset="0"/>
                <a:ea typeface="ＭＳ Ｐゴシック" charset="0"/>
              </a:defRPr>
            </a:lvl4pPr>
            <a:lvl5pPr algn="ctr" rtl="0" eaLnBrk="0" fontAlgn="base" hangingPunct="0">
              <a:spcBef>
                <a:spcPct val="0"/>
              </a:spcBef>
              <a:spcAft>
                <a:spcPct val="0"/>
              </a:spcAft>
              <a:defRPr sz="4400">
                <a:solidFill>
                  <a:srgbClr val="003366"/>
                </a:solidFill>
                <a:latin typeface="Arial" charset="0"/>
                <a:ea typeface="ＭＳ Ｐゴシック" charset="0"/>
              </a:defRPr>
            </a:lvl5pPr>
            <a:lvl6pPr marL="457200" algn="ctr" rtl="0" fontAlgn="base">
              <a:spcBef>
                <a:spcPct val="0"/>
              </a:spcBef>
              <a:spcAft>
                <a:spcPct val="0"/>
              </a:spcAft>
              <a:defRPr sz="4400">
                <a:solidFill>
                  <a:srgbClr val="003366"/>
                </a:solidFill>
                <a:latin typeface="Arial" charset="0"/>
              </a:defRPr>
            </a:lvl6pPr>
            <a:lvl7pPr marL="914400" algn="ctr" rtl="0" fontAlgn="base">
              <a:spcBef>
                <a:spcPct val="0"/>
              </a:spcBef>
              <a:spcAft>
                <a:spcPct val="0"/>
              </a:spcAft>
              <a:defRPr sz="4400">
                <a:solidFill>
                  <a:srgbClr val="003366"/>
                </a:solidFill>
                <a:latin typeface="Arial" charset="0"/>
              </a:defRPr>
            </a:lvl7pPr>
            <a:lvl8pPr marL="1371600" algn="ctr" rtl="0" fontAlgn="base">
              <a:spcBef>
                <a:spcPct val="0"/>
              </a:spcBef>
              <a:spcAft>
                <a:spcPct val="0"/>
              </a:spcAft>
              <a:defRPr sz="4400">
                <a:solidFill>
                  <a:srgbClr val="003366"/>
                </a:solidFill>
                <a:latin typeface="Arial" charset="0"/>
              </a:defRPr>
            </a:lvl8pPr>
            <a:lvl9pPr marL="1828800" algn="ctr" rtl="0" fontAlgn="base">
              <a:spcBef>
                <a:spcPct val="0"/>
              </a:spcBef>
              <a:spcAft>
                <a:spcPct val="0"/>
              </a:spcAft>
              <a:defRPr sz="4400">
                <a:solidFill>
                  <a:srgbClr val="003366"/>
                </a:solidFill>
                <a:latin typeface="Arial" charset="0"/>
              </a:defRPr>
            </a:lvl9pPr>
          </a:lstStyle>
          <a:p>
            <a:r>
              <a:rPr lang="en-US" altLang="en-US" kern="0" dirty="0">
                <a:solidFill>
                  <a:srgbClr val="FF0000"/>
                </a:solidFill>
                <a:ea typeface="ＭＳ Ｐゴシック" panose="020B0600070205080204" pitchFamily="34" charset="-128"/>
              </a:rPr>
              <a:t>Saturn</a:t>
            </a:r>
          </a:p>
        </p:txBody>
      </p:sp>
      <p:sp>
        <p:nvSpPr>
          <p:cNvPr id="6" name="Subtitle 2">
            <a:extLst>
              <a:ext uri="{FF2B5EF4-FFF2-40B4-BE49-F238E27FC236}">
                <a16:creationId xmlns:a16="http://schemas.microsoft.com/office/drawing/2014/main" id="{EE8EFAB7-11D0-DD45-AB77-676351DBB16B}"/>
              </a:ext>
            </a:extLst>
          </p:cNvPr>
          <p:cNvSpPr txBox="1">
            <a:spLocks noChangeArrowheads="1"/>
          </p:cNvSpPr>
          <p:nvPr/>
        </p:nvSpPr>
        <p:spPr>
          <a:xfrm>
            <a:off x="3124200" y="1260475"/>
            <a:ext cx="2667000" cy="685800"/>
          </a:xfrm>
          <a:prstGeom prst="rect">
            <a:avLst/>
          </a:prstGeom>
        </p:spPr>
        <p:txBody>
          <a:bodyPr/>
          <a:lstStyle>
            <a:lvl1pPr marL="342900" indent="-342900" algn="l" rtl="0" eaLnBrk="0" fontAlgn="base" hangingPunct="0">
              <a:spcBef>
                <a:spcPct val="20000"/>
              </a:spcBef>
              <a:spcAft>
                <a:spcPct val="0"/>
              </a:spcAft>
              <a:buChar char="•"/>
              <a:defRPr sz="3200">
                <a:solidFill>
                  <a:srgbClr val="003366"/>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66"/>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3366"/>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3366"/>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3366"/>
                </a:solidFill>
                <a:latin typeface="+mn-lt"/>
                <a:ea typeface="ＭＳ Ｐゴシック" charset="0"/>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a:lstStyle>
          <a:p>
            <a:pPr marL="0" indent="0" algn="ctr">
              <a:buNone/>
            </a:pPr>
            <a:r>
              <a:rPr lang="en-US" altLang="en-US" kern="0" dirty="0">
                <a:solidFill>
                  <a:srgbClr val="FFC000"/>
                </a:solidFill>
                <a:ea typeface="ＭＳ Ｐゴシック" panose="020B0600070205080204" pitchFamily="34" charset="-128"/>
              </a:rPr>
              <a:t>a ring on it</a:t>
            </a:r>
          </a:p>
        </p:txBody>
      </p:sp>
      <p:sp>
        <p:nvSpPr>
          <p:cNvPr id="9" name="TextBox 8">
            <a:extLst>
              <a:ext uri="{FF2B5EF4-FFF2-40B4-BE49-F238E27FC236}">
                <a16:creationId xmlns:a16="http://schemas.microsoft.com/office/drawing/2014/main" id="{39B0FB5F-E9EB-3F49-8262-9E5187603BFA}"/>
              </a:ext>
            </a:extLst>
          </p:cNvPr>
          <p:cNvSpPr txBox="1"/>
          <p:nvPr/>
        </p:nvSpPr>
        <p:spPr>
          <a:xfrm>
            <a:off x="4114800" y="6017024"/>
            <a:ext cx="4800600" cy="369332"/>
          </a:xfrm>
          <a:prstGeom prst="rect">
            <a:avLst/>
          </a:prstGeom>
          <a:noFill/>
        </p:spPr>
        <p:txBody>
          <a:bodyPr wrap="square" rtlCol="0">
            <a:spAutoFit/>
          </a:bodyPr>
          <a:lstStyle/>
          <a:p>
            <a:r>
              <a:rPr lang="en-US" dirty="0">
                <a:solidFill>
                  <a:srgbClr val="92D050"/>
                </a:solidFill>
                <a:hlinkClick r:id="rId3"/>
              </a:rPr>
              <a:t>Image</a:t>
            </a:r>
            <a:r>
              <a:rPr lang="en-US" dirty="0">
                <a:solidFill>
                  <a:srgbClr val="92D050"/>
                </a:solidFill>
              </a:rPr>
              <a:t>: NASA/JPL, Cassini-Huygens mission</a:t>
            </a:r>
          </a:p>
        </p:txBody>
      </p:sp>
    </p:spTree>
    <p:extLst>
      <p:ext uri="{BB962C8B-B14F-4D97-AF65-F5344CB8AC3E}">
        <p14:creationId xmlns:p14="http://schemas.microsoft.com/office/powerpoint/2010/main" val="1474635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CAFC-1901-7848-B932-11508E99B955}"/>
              </a:ext>
            </a:extLst>
          </p:cNvPr>
          <p:cNvSpPr>
            <a:spLocks noGrp="1"/>
          </p:cNvSpPr>
          <p:nvPr>
            <p:ph type="title"/>
          </p:nvPr>
        </p:nvSpPr>
        <p:spPr/>
        <p:txBody>
          <a:bodyPr/>
          <a:lstStyle/>
          <a:p>
            <a:r>
              <a:rPr lang="en-US" dirty="0"/>
              <a:t>Saturn</a:t>
            </a:r>
          </a:p>
        </p:txBody>
      </p:sp>
      <p:sp>
        <p:nvSpPr>
          <p:cNvPr id="3" name="Content Placeholder 2">
            <a:extLst>
              <a:ext uri="{FF2B5EF4-FFF2-40B4-BE49-F238E27FC236}">
                <a16:creationId xmlns:a16="http://schemas.microsoft.com/office/drawing/2014/main" id="{068A8AE7-B503-AE4B-A4C1-362D45631599}"/>
              </a:ext>
            </a:extLst>
          </p:cNvPr>
          <p:cNvSpPr>
            <a:spLocks noGrp="1"/>
          </p:cNvSpPr>
          <p:nvPr>
            <p:ph idx="1"/>
          </p:nvPr>
        </p:nvSpPr>
        <p:spPr/>
        <p:txBody>
          <a:bodyPr/>
          <a:lstStyle/>
          <a:p>
            <a:r>
              <a:rPr lang="en-US" dirty="0"/>
              <a:t>Mass </a:t>
            </a:r>
            <a:r>
              <a:rPr lang="en-US" dirty="0">
                <a:solidFill>
                  <a:schemeClr val="accent2"/>
                </a:solidFill>
              </a:rPr>
              <a:t>5.68 × 10</a:t>
            </a:r>
            <a:r>
              <a:rPr lang="en-US" baseline="30000" dirty="0">
                <a:solidFill>
                  <a:schemeClr val="accent2"/>
                </a:solidFill>
              </a:rPr>
              <a:t>26</a:t>
            </a:r>
            <a:r>
              <a:rPr lang="en-US" dirty="0">
                <a:solidFill>
                  <a:schemeClr val="accent2"/>
                </a:solidFill>
              </a:rPr>
              <a:t> kg </a:t>
            </a:r>
            <a:r>
              <a:rPr lang="en-US" dirty="0"/>
              <a:t>= 95 </a:t>
            </a:r>
            <a:r>
              <a:rPr lang="en-US" dirty="0" err="1"/>
              <a:t>m</a:t>
            </a:r>
            <a:r>
              <a:rPr lang="en-US" baseline="-25000" dirty="0" err="1"/>
              <a:t>E</a:t>
            </a:r>
            <a:r>
              <a:rPr lang="en-US" dirty="0"/>
              <a:t> </a:t>
            </a:r>
          </a:p>
          <a:p>
            <a:r>
              <a:rPr lang="en-US" dirty="0"/>
              <a:t>Rotational period 10.656 h</a:t>
            </a:r>
          </a:p>
          <a:p>
            <a:r>
              <a:rPr lang="en-US" dirty="0"/>
              <a:t>Diameters</a:t>
            </a:r>
          </a:p>
          <a:p>
            <a:pPr lvl="1"/>
            <a:r>
              <a:rPr lang="en-US" dirty="0"/>
              <a:t>equatorial 9.45 Earth diameters</a:t>
            </a:r>
          </a:p>
          <a:p>
            <a:pPr lvl="1"/>
            <a:r>
              <a:rPr lang="en-US" dirty="0"/>
              <a:t>polar 8.55 Earth diameters</a:t>
            </a:r>
          </a:p>
          <a:p>
            <a:r>
              <a:rPr lang="en-US" dirty="0"/>
              <a:t>Density 687 kg/m</a:t>
            </a:r>
            <a:r>
              <a:rPr lang="en-US" baseline="30000" dirty="0"/>
              <a:t>3</a:t>
            </a:r>
          </a:p>
          <a:p>
            <a:r>
              <a:rPr lang="en-US" dirty="0"/>
              <a:t>Albedo 0.49</a:t>
            </a:r>
          </a:p>
          <a:p>
            <a:r>
              <a:rPr lang="en-US" dirty="0"/>
              <a:t>146 known satellites </a:t>
            </a:r>
          </a:p>
        </p:txBody>
      </p:sp>
    </p:spTree>
    <p:extLst>
      <p:ext uri="{BB962C8B-B14F-4D97-AF65-F5344CB8AC3E}">
        <p14:creationId xmlns:p14="http://schemas.microsoft.com/office/powerpoint/2010/main" val="24795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CAFC-1901-7848-B932-11508E99B955}"/>
              </a:ext>
            </a:extLst>
          </p:cNvPr>
          <p:cNvSpPr>
            <a:spLocks noGrp="1"/>
          </p:cNvSpPr>
          <p:nvPr>
            <p:ph type="title"/>
          </p:nvPr>
        </p:nvSpPr>
        <p:spPr/>
        <p:txBody>
          <a:bodyPr/>
          <a:lstStyle/>
          <a:p>
            <a:r>
              <a:rPr lang="en-US" dirty="0"/>
              <a:t>Saturn Orbit</a:t>
            </a:r>
          </a:p>
        </p:txBody>
      </p:sp>
      <p:sp>
        <p:nvSpPr>
          <p:cNvPr id="3" name="Content Placeholder 2">
            <a:extLst>
              <a:ext uri="{FF2B5EF4-FFF2-40B4-BE49-F238E27FC236}">
                <a16:creationId xmlns:a16="http://schemas.microsoft.com/office/drawing/2014/main" id="{068A8AE7-B503-AE4B-A4C1-362D45631599}"/>
              </a:ext>
            </a:extLst>
          </p:cNvPr>
          <p:cNvSpPr>
            <a:spLocks noGrp="1"/>
          </p:cNvSpPr>
          <p:nvPr>
            <p:ph idx="1"/>
          </p:nvPr>
        </p:nvSpPr>
        <p:spPr>
          <a:xfrm>
            <a:off x="457200" y="1600200"/>
            <a:ext cx="8229600" cy="4525963"/>
          </a:xfrm>
        </p:spPr>
        <p:txBody>
          <a:bodyPr/>
          <a:lstStyle/>
          <a:p>
            <a:r>
              <a:rPr lang="en-US" dirty="0"/>
              <a:t>Semimajor axis 9.573 AU</a:t>
            </a:r>
          </a:p>
          <a:p>
            <a:r>
              <a:rPr lang="en-US" dirty="0"/>
              <a:t>Orbital eccentricity 0.0520</a:t>
            </a:r>
          </a:p>
          <a:p>
            <a:r>
              <a:rPr lang="en-US" dirty="0"/>
              <a:t>Orbital inclination to ecliptic 2.486°</a:t>
            </a:r>
          </a:p>
          <a:p>
            <a:r>
              <a:rPr lang="en-US" dirty="0"/>
              <a:t>Orbital period 29.45 y</a:t>
            </a:r>
          </a:p>
          <a:p>
            <a:r>
              <a:rPr lang="en-US" dirty="0"/>
              <a:t>Axial obliquity 26.73°</a:t>
            </a:r>
          </a:p>
        </p:txBody>
      </p:sp>
    </p:spTree>
    <p:extLst>
      <p:ext uri="{BB962C8B-B14F-4D97-AF65-F5344CB8AC3E}">
        <p14:creationId xmlns:p14="http://schemas.microsoft.com/office/powerpoint/2010/main" val="280026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B11C-52EA-9140-8414-56B0385F4E0D}"/>
              </a:ext>
            </a:extLst>
          </p:cNvPr>
          <p:cNvSpPr>
            <a:spLocks noGrp="1"/>
          </p:cNvSpPr>
          <p:nvPr>
            <p:ph type="title"/>
          </p:nvPr>
        </p:nvSpPr>
        <p:spPr/>
        <p:txBody>
          <a:bodyPr/>
          <a:lstStyle/>
          <a:p>
            <a:r>
              <a:rPr lang="en-US" dirty="0"/>
              <a:t>Atmosphere</a:t>
            </a:r>
          </a:p>
        </p:txBody>
      </p:sp>
      <p:sp>
        <p:nvSpPr>
          <p:cNvPr id="3" name="Content Placeholder 2">
            <a:extLst>
              <a:ext uri="{FF2B5EF4-FFF2-40B4-BE49-F238E27FC236}">
                <a16:creationId xmlns:a16="http://schemas.microsoft.com/office/drawing/2014/main" id="{9698A873-00BE-9E4A-BE92-1FCBB9E9353A}"/>
              </a:ext>
            </a:extLst>
          </p:cNvPr>
          <p:cNvSpPr>
            <a:spLocks noGrp="1"/>
          </p:cNvSpPr>
          <p:nvPr>
            <p:ph idx="1"/>
          </p:nvPr>
        </p:nvSpPr>
        <p:spPr/>
        <p:txBody>
          <a:bodyPr/>
          <a:lstStyle/>
          <a:p>
            <a:r>
              <a:rPr lang="en-US" dirty="0"/>
              <a:t>96.3% </a:t>
            </a:r>
            <a:r>
              <a:rPr lang="en-US" dirty="0">
                <a:solidFill>
                  <a:schemeClr val="accent2"/>
                </a:solidFill>
              </a:rPr>
              <a:t>Hydrogen</a:t>
            </a:r>
          </a:p>
          <a:p>
            <a:r>
              <a:rPr lang="en-US" dirty="0"/>
              <a:t>3.25% </a:t>
            </a:r>
            <a:r>
              <a:rPr lang="en-US" dirty="0">
                <a:solidFill>
                  <a:schemeClr val="accent2"/>
                </a:solidFill>
              </a:rPr>
              <a:t>Helium</a:t>
            </a:r>
          </a:p>
          <a:p>
            <a:r>
              <a:rPr lang="en-US" dirty="0"/>
              <a:t>Trace </a:t>
            </a:r>
            <a:r>
              <a:rPr lang="en-US" dirty="0">
                <a:solidFill>
                  <a:schemeClr val="accent2"/>
                </a:solidFill>
              </a:rPr>
              <a:t>visible</a:t>
            </a:r>
            <a:r>
              <a:rPr lang="en-US" dirty="0"/>
              <a:t> material</a:t>
            </a:r>
          </a:p>
          <a:p>
            <a:pPr lvl="1"/>
            <a:r>
              <a:rPr lang="en-US" dirty="0"/>
              <a:t>methane, ethane, ammonia, water, ammonium hydrosulfide</a:t>
            </a:r>
          </a:p>
        </p:txBody>
      </p:sp>
    </p:spTree>
    <p:extLst>
      <p:ext uri="{BB962C8B-B14F-4D97-AF65-F5344CB8AC3E}">
        <p14:creationId xmlns:p14="http://schemas.microsoft.com/office/powerpoint/2010/main" val="71928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96F6-1FEC-C048-8AF4-EE0BF9EC89DE}"/>
              </a:ext>
            </a:extLst>
          </p:cNvPr>
          <p:cNvSpPr>
            <a:spLocks noGrp="1"/>
          </p:cNvSpPr>
          <p:nvPr>
            <p:ph type="title"/>
          </p:nvPr>
        </p:nvSpPr>
        <p:spPr/>
        <p:txBody>
          <a:bodyPr/>
          <a:lstStyle/>
          <a:p>
            <a:r>
              <a:rPr lang="en-US" dirty="0"/>
              <a:t>Polar Hexagon</a:t>
            </a:r>
          </a:p>
        </p:txBody>
      </p:sp>
      <p:sp>
        <p:nvSpPr>
          <p:cNvPr id="3" name="Content Placeholder 2">
            <a:extLst>
              <a:ext uri="{FF2B5EF4-FFF2-40B4-BE49-F238E27FC236}">
                <a16:creationId xmlns:a16="http://schemas.microsoft.com/office/drawing/2014/main" id="{2B317D54-2413-604C-8CDC-3D8DC5FF7175}"/>
              </a:ext>
            </a:extLst>
          </p:cNvPr>
          <p:cNvSpPr>
            <a:spLocks noGrp="1"/>
          </p:cNvSpPr>
          <p:nvPr>
            <p:ph idx="1"/>
          </p:nvPr>
        </p:nvSpPr>
        <p:spPr/>
        <p:txBody>
          <a:bodyPr/>
          <a:lstStyle/>
          <a:p>
            <a:r>
              <a:rPr lang="en-US" dirty="0"/>
              <a:t>Polar storm(s) bounded by a hexagonal jet stream</a:t>
            </a:r>
          </a:p>
          <a:p>
            <a:r>
              <a:rPr lang="en-US" dirty="0">
                <a:hlinkClick r:id="rId2"/>
              </a:rPr>
              <a:t>Video</a:t>
            </a:r>
            <a:endParaRPr lang="en-US" dirty="0"/>
          </a:p>
        </p:txBody>
      </p:sp>
    </p:spTree>
    <p:extLst>
      <p:ext uri="{BB962C8B-B14F-4D97-AF65-F5344CB8AC3E}">
        <p14:creationId xmlns:p14="http://schemas.microsoft.com/office/powerpoint/2010/main" val="2819608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B146-C75E-0B49-916B-FCFD9BAC1A47}"/>
              </a:ext>
            </a:extLst>
          </p:cNvPr>
          <p:cNvSpPr>
            <a:spLocks noGrp="1"/>
          </p:cNvSpPr>
          <p:nvPr>
            <p:ph type="title"/>
          </p:nvPr>
        </p:nvSpPr>
        <p:spPr/>
        <p:txBody>
          <a:bodyPr/>
          <a:lstStyle/>
          <a:p>
            <a:r>
              <a:rPr lang="en-US" dirty="0"/>
              <a:t>Rings</a:t>
            </a:r>
          </a:p>
        </p:txBody>
      </p:sp>
      <p:sp>
        <p:nvSpPr>
          <p:cNvPr id="3" name="Content Placeholder 2">
            <a:extLst>
              <a:ext uri="{FF2B5EF4-FFF2-40B4-BE49-F238E27FC236}">
                <a16:creationId xmlns:a16="http://schemas.microsoft.com/office/drawing/2014/main" id="{11B185E2-0259-604F-9177-5C17E6CD8AE2}"/>
              </a:ext>
            </a:extLst>
          </p:cNvPr>
          <p:cNvSpPr>
            <a:spLocks noGrp="1"/>
          </p:cNvSpPr>
          <p:nvPr>
            <p:ph idx="1"/>
          </p:nvPr>
        </p:nvSpPr>
        <p:spPr>
          <a:xfrm>
            <a:off x="457200" y="1600201"/>
            <a:ext cx="8229600" cy="1944886"/>
          </a:xfrm>
        </p:spPr>
        <p:txBody>
          <a:bodyPr/>
          <a:lstStyle/>
          <a:p>
            <a:r>
              <a:rPr lang="en-US" dirty="0"/>
              <a:t>In equatorial plane</a:t>
            </a:r>
          </a:p>
          <a:p>
            <a:r>
              <a:rPr lang="en-US" dirty="0"/>
              <a:t>Change visibility throughout orbit</a:t>
            </a:r>
          </a:p>
          <a:p>
            <a:r>
              <a:rPr lang="en-US" dirty="0"/>
              <a:t>Thickness 100–300 m</a:t>
            </a:r>
          </a:p>
          <a:p>
            <a:endParaRPr lang="en-US" dirty="0"/>
          </a:p>
        </p:txBody>
      </p:sp>
      <p:pic>
        <p:nvPicPr>
          <p:cNvPr id="4" name="Picture 3">
            <a:extLst>
              <a:ext uri="{FF2B5EF4-FFF2-40B4-BE49-F238E27FC236}">
                <a16:creationId xmlns:a16="http://schemas.microsoft.com/office/drawing/2014/main" id="{F2231DBE-FF9B-A949-9E43-4407469297AA}"/>
              </a:ext>
            </a:extLst>
          </p:cNvPr>
          <p:cNvPicPr>
            <a:picLocks noChangeAspect="1"/>
          </p:cNvPicPr>
          <p:nvPr/>
        </p:nvPicPr>
        <p:blipFill>
          <a:blip r:embed="rId2"/>
          <a:stretch>
            <a:fillRect/>
          </a:stretch>
        </p:blipFill>
        <p:spPr>
          <a:xfrm>
            <a:off x="0" y="3545086"/>
            <a:ext cx="9144000" cy="3312914"/>
          </a:xfrm>
          <a:prstGeom prst="rect">
            <a:avLst/>
          </a:prstGeom>
        </p:spPr>
      </p:pic>
      <p:sp>
        <p:nvSpPr>
          <p:cNvPr id="5" name="TextBox 4">
            <a:extLst>
              <a:ext uri="{FF2B5EF4-FFF2-40B4-BE49-F238E27FC236}">
                <a16:creationId xmlns:a16="http://schemas.microsoft.com/office/drawing/2014/main" id="{385D80F5-CCFF-3B43-9C05-C414C398A7E8}"/>
              </a:ext>
            </a:extLst>
          </p:cNvPr>
          <p:cNvSpPr txBox="1"/>
          <p:nvPr/>
        </p:nvSpPr>
        <p:spPr>
          <a:xfrm>
            <a:off x="4495800" y="6396335"/>
            <a:ext cx="2048959" cy="461665"/>
          </a:xfrm>
          <a:prstGeom prst="rect">
            <a:avLst/>
          </a:prstGeom>
          <a:noFill/>
        </p:spPr>
        <p:txBody>
          <a:bodyPr wrap="none" rtlCol="0">
            <a:spAutoFit/>
          </a:bodyPr>
          <a:lstStyle/>
          <a:p>
            <a:r>
              <a:rPr lang="en-US" sz="2400" dirty="0">
                <a:solidFill>
                  <a:schemeClr val="accent5"/>
                </a:solidFill>
                <a:hlinkClick r:id="rId3"/>
              </a:rPr>
              <a:t>Image</a:t>
            </a:r>
            <a:r>
              <a:rPr lang="en-US" sz="2400" dirty="0">
                <a:solidFill>
                  <a:schemeClr val="accent5"/>
                </a:solidFill>
              </a:rPr>
              <a:t>: NASA</a:t>
            </a:r>
          </a:p>
        </p:txBody>
      </p:sp>
    </p:spTree>
    <p:extLst>
      <p:ext uri="{BB962C8B-B14F-4D97-AF65-F5344CB8AC3E}">
        <p14:creationId xmlns:p14="http://schemas.microsoft.com/office/powerpoint/2010/main" val="385937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2365-DC23-CE4C-BF9F-6BDDC2A206C9}"/>
              </a:ext>
            </a:extLst>
          </p:cNvPr>
          <p:cNvSpPr>
            <a:spLocks noGrp="1"/>
          </p:cNvSpPr>
          <p:nvPr>
            <p:ph type="title"/>
          </p:nvPr>
        </p:nvSpPr>
        <p:spPr/>
        <p:txBody>
          <a:bodyPr/>
          <a:lstStyle/>
          <a:p>
            <a:r>
              <a:rPr lang="en-US" dirty="0"/>
              <a:t>Rings</a:t>
            </a:r>
          </a:p>
        </p:txBody>
      </p:sp>
      <p:sp>
        <p:nvSpPr>
          <p:cNvPr id="3" name="Content Placeholder 2">
            <a:extLst>
              <a:ext uri="{FF2B5EF4-FFF2-40B4-BE49-F238E27FC236}">
                <a16:creationId xmlns:a16="http://schemas.microsoft.com/office/drawing/2014/main" id="{31916DF3-41C8-F640-8315-875330EAF323}"/>
              </a:ext>
            </a:extLst>
          </p:cNvPr>
          <p:cNvSpPr>
            <a:spLocks noGrp="1"/>
          </p:cNvSpPr>
          <p:nvPr>
            <p:ph idx="1"/>
          </p:nvPr>
        </p:nvSpPr>
        <p:spPr/>
        <p:txBody>
          <a:bodyPr/>
          <a:lstStyle/>
          <a:p>
            <a:r>
              <a:rPr lang="en-US" dirty="0"/>
              <a:t>Designated A–G in order of discovery</a:t>
            </a:r>
          </a:p>
          <a:p>
            <a:r>
              <a:rPr lang="en-US" dirty="0"/>
              <a:t>Most visible rings A and B, separated by Cassini Division</a:t>
            </a:r>
          </a:p>
          <a:p>
            <a:pPr lvl="1"/>
            <a:r>
              <a:rPr lang="en-US" dirty="0"/>
              <a:t>B outer radius ~2 </a:t>
            </a:r>
            <a:r>
              <a:rPr lang="en-US" i="1" dirty="0"/>
              <a:t>R</a:t>
            </a:r>
            <a:r>
              <a:rPr lang="en-US" i="1" baseline="-25000" dirty="0"/>
              <a:t>S</a:t>
            </a:r>
          </a:p>
          <a:p>
            <a:pPr lvl="1"/>
            <a:r>
              <a:rPr lang="en-US" dirty="0"/>
              <a:t>A outer radius ~2.3 </a:t>
            </a:r>
            <a:r>
              <a:rPr lang="en-US" i="1" dirty="0"/>
              <a:t>R</a:t>
            </a:r>
            <a:r>
              <a:rPr lang="en-US" i="1" baseline="-25000" dirty="0"/>
              <a:t>S</a:t>
            </a:r>
            <a:endParaRPr lang="en-US" dirty="0"/>
          </a:p>
          <a:p>
            <a:r>
              <a:rPr lang="en-US" dirty="0"/>
              <a:t>Composed of ice grains</a:t>
            </a:r>
          </a:p>
          <a:p>
            <a:r>
              <a:rPr lang="en-US" dirty="0"/>
              <a:t>Probably short-lived (~500 My)</a:t>
            </a:r>
          </a:p>
        </p:txBody>
      </p:sp>
    </p:spTree>
    <p:extLst>
      <p:ext uri="{BB962C8B-B14F-4D97-AF65-F5344CB8AC3E}">
        <p14:creationId xmlns:p14="http://schemas.microsoft.com/office/powerpoint/2010/main" val="63217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CAFC-1901-7848-B932-11508E99B955}"/>
              </a:ext>
            </a:extLst>
          </p:cNvPr>
          <p:cNvSpPr>
            <a:spLocks noGrp="1"/>
          </p:cNvSpPr>
          <p:nvPr>
            <p:ph type="title"/>
          </p:nvPr>
        </p:nvSpPr>
        <p:spPr/>
        <p:txBody>
          <a:bodyPr/>
          <a:lstStyle/>
          <a:p>
            <a:r>
              <a:rPr lang="en-US" dirty="0"/>
              <a:t>Jupiter</a:t>
            </a:r>
          </a:p>
        </p:txBody>
      </p:sp>
      <p:sp>
        <p:nvSpPr>
          <p:cNvPr id="3" name="Content Placeholder 2">
            <a:extLst>
              <a:ext uri="{FF2B5EF4-FFF2-40B4-BE49-F238E27FC236}">
                <a16:creationId xmlns:a16="http://schemas.microsoft.com/office/drawing/2014/main" id="{068A8AE7-B503-AE4B-A4C1-362D45631599}"/>
              </a:ext>
            </a:extLst>
          </p:cNvPr>
          <p:cNvSpPr>
            <a:spLocks noGrp="1"/>
          </p:cNvSpPr>
          <p:nvPr>
            <p:ph idx="1"/>
          </p:nvPr>
        </p:nvSpPr>
        <p:spPr/>
        <p:txBody>
          <a:bodyPr/>
          <a:lstStyle/>
          <a:p>
            <a:r>
              <a:rPr lang="en-US" dirty="0"/>
              <a:t>Mass </a:t>
            </a:r>
            <a:r>
              <a:rPr lang="en-US" dirty="0">
                <a:solidFill>
                  <a:schemeClr val="accent2"/>
                </a:solidFill>
              </a:rPr>
              <a:t>1.90 × 10</a:t>
            </a:r>
            <a:r>
              <a:rPr lang="en-US" baseline="30000" dirty="0">
                <a:solidFill>
                  <a:schemeClr val="accent2"/>
                </a:solidFill>
              </a:rPr>
              <a:t>27</a:t>
            </a:r>
            <a:r>
              <a:rPr lang="en-US" dirty="0">
                <a:solidFill>
                  <a:schemeClr val="accent2"/>
                </a:solidFill>
              </a:rPr>
              <a:t> kg </a:t>
            </a:r>
            <a:r>
              <a:rPr lang="en-US" dirty="0"/>
              <a:t>= 318 </a:t>
            </a:r>
            <a:r>
              <a:rPr lang="en-US" dirty="0" err="1"/>
              <a:t>m</a:t>
            </a:r>
            <a:r>
              <a:rPr lang="en-US" baseline="-25000" dirty="0" err="1"/>
              <a:t>E</a:t>
            </a:r>
            <a:r>
              <a:rPr lang="en-US" dirty="0"/>
              <a:t> </a:t>
            </a:r>
          </a:p>
          <a:p>
            <a:pPr lvl="1"/>
            <a:r>
              <a:rPr lang="en-US" dirty="0"/>
              <a:t>2.5 times mass of all other planets combined</a:t>
            </a:r>
          </a:p>
          <a:p>
            <a:r>
              <a:rPr lang="en-US" dirty="0"/>
              <a:t>Semimajor axis 5.20 AU</a:t>
            </a:r>
          </a:p>
          <a:p>
            <a:r>
              <a:rPr lang="en-US" dirty="0"/>
              <a:t>Orbital eccentricity 0.048</a:t>
            </a:r>
          </a:p>
          <a:p>
            <a:r>
              <a:rPr lang="en-US" dirty="0"/>
              <a:t>Orbital inclination to ecliptic 1.30°</a:t>
            </a:r>
          </a:p>
          <a:p>
            <a:r>
              <a:rPr lang="en-US" dirty="0"/>
              <a:t>Orbital period 11.86 y</a:t>
            </a:r>
          </a:p>
        </p:txBody>
      </p:sp>
    </p:spTree>
    <p:extLst>
      <p:ext uri="{BB962C8B-B14F-4D97-AF65-F5344CB8AC3E}">
        <p14:creationId xmlns:p14="http://schemas.microsoft.com/office/powerpoint/2010/main" val="325553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9655D-6BCA-4F4B-8283-86787544159E}"/>
              </a:ext>
            </a:extLst>
          </p:cNvPr>
          <p:cNvSpPr>
            <a:spLocks noGrp="1"/>
          </p:cNvSpPr>
          <p:nvPr>
            <p:ph type="title"/>
          </p:nvPr>
        </p:nvSpPr>
        <p:spPr/>
        <p:txBody>
          <a:bodyPr/>
          <a:lstStyle/>
          <a:p>
            <a:r>
              <a:rPr lang="en-US" dirty="0"/>
              <a:t>Storms</a:t>
            </a:r>
          </a:p>
        </p:txBody>
      </p:sp>
      <p:sp>
        <p:nvSpPr>
          <p:cNvPr id="3" name="Content Placeholder 2">
            <a:extLst>
              <a:ext uri="{FF2B5EF4-FFF2-40B4-BE49-F238E27FC236}">
                <a16:creationId xmlns:a16="http://schemas.microsoft.com/office/drawing/2014/main" id="{1A7BFC4C-0F49-BE43-A926-5E8F3564F489}"/>
              </a:ext>
            </a:extLst>
          </p:cNvPr>
          <p:cNvSpPr>
            <a:spLocks noGrp="1"/>
          </p:cNvSpPr>
          <p:nvPr>
            <p:ph idx="1"/>
          </p:nvPr>
        </p:nvSpPr>
        <p:spPr>
          <a:xfrm>
            <a:off x="457200" y="1600201"/>
            <a:ext cx="8229600" cy="1752600"/>
          </a:xfrm>
        </p:spPr>
        <p:txBody>
          <a:bodyPr/>
          <a:lstStyle/>
          <a:p>
            <a:r>
              <a:rPr lang="en-US" dirty="0"/>
              <a:t>Great White Spot sometimes seen in N hemisphere Summer</a:t>
            </a:r>
          </a:p>
        </p:txBody>
      </p:sp>
      <p:pic>
        <p:nvPicPr>
          <p:cNvPr id="6" name="Picture 5">
            <a:extLst>
              <a:ext uri="{FF2B5EF4-FFF2-40B4-BE49-F238E27FC236}">
                <a16:creationId xmlns:a16="http://schemas.microsoft.com/office/drawing/2014/main" id="{1EB3B249-B513-EF47-A2B4-41F8CC406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208" y="2438400"/>
            <a:ext cx="3784600" cy="3784600"/>
          </a:xfrm>
          <a:prstGeom prst="rect">
            <a:avLst/>
          </a:prstGeom>
        </p:spPr>
      </p:pic>
      <p:sp>
        <p:nvSpPr>
          <p:cNvPr id="7" name="TextBox 6">
            <a:extLst>
              <a:ext uri="{FF2B5EF4-FFF2-40B4-BE49-F238E27FC236}">
                <a16:creationId xmlns:a16="http://schemas.microsoft.com/office/drawing/2014/main" id="{E8721549-BF2D-3D4B-804E-D4DA090B65AA}"/>
              </a:ext>
            </a:extLst>
          </p:cNvPr>
          <p:cNvSpPr txBox="1"/>
          <p:nvPr/>
        </p:nvSpPr>
        <p:spPr>
          <a:xfrm>
            <a:off x="5051208" y="6172200"/>
            <a:ext cx="3813865" cy="369332"/>
          </a:xfrm>
          <a:prstGeom prst="rect">
            <a:avLst/>
          </a:prstGeom>
          <a:noFill/>
        </p:spPr>
        <p:txBody>
          <a:bodyPr wrap="none" rtlCol="0">
            <a:spAutoFit/>
          </a:bodyPr>
          <a:lstStyle/>
          <a:p>
            <a:r>
              <a:rPr lang="en-US" dirty="0">
                <a:hlinkClick r:id="rId4"/>
              </a:rPr>
              <a:t>Image</a:t>
            </a:r>
            <a:r>
              <a:rPr lang="en-US" dirty="0"/>
              <a:t>: By NASA/JPL-Caltech/SSI</a:t>
            </a:r>
          </a:p>
        </p:txBody>
      </p:sp>
    </p:spTree>
    <p:extLst>
      <p:ext uri="{BB962C8B-B14F-4D97-AF65-F5344CB8AC3E}">
        <p14:creationId xmlns:p14="http://schemas.microsoft.com/office/powerpoint/2010/main" val="11604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0D57F-1AAE-D349-9CA6-19D73AEFD966}"/>
              </a:ext>
            </a:extLst>
          </p:cNvPr>
          <p:cNvPicPr>
            <a:picLocks noChangeAspect="1"/>
          </p:cNvPicPr>
          <p:nvPr/>
        </p:nvPicPr>
        <p:blipFill>
          <a:blip r:embed="rId2"/>
          <a:stretch>
            <a:fillRect/>
          </a:stretch>
        </p:blipFill>
        <p:spPr>
          <a:xfrm>
            <a:off x="1" y="0"/>
            <a:ext cx="9143999" cy="7090171"/>
          </a:xfrm>
          <a:prstGeom prst="rect">
            <a:avLst/>
          </a:prstGeom>
        </p:spPr>
      </p:pic>
      <p:sp>
        <p:nvSpPr>
          <p:cNvPr id="2" name="Title 1">
            <a:extLst>
              <a:ext uri="{FF2B5EF4-FFF2-40B4-BE49-F238E27FC236}">
                <a16:creationId xmlns:a16="http://schemas.microsoft.com/office/drawing/2014/main" id="{6ABD66CD-F7B6-0442-8134-C0397F4114EA}"/>
              </a:ext>
            </a:extLst>
          </p:cNvPr>
          <p:cNvSpPr>
            <a:spLocks noGrp="1"/>
          </p:cNvSpPr>
          <p:nvPr>
            <p:ph type="title"/>
          </p:nvPr>
        </p:nvSpPr>
        <p:spPr/>
        <p:txBody>
          <a:bodyPr/>
          <a:lstStyle/>
          <a:p>
            <a:r>
              <a:rPr lang="en-US" dirty="0">
                <a:solidFill>
                  <a:srgbClr val="FFC000"/>
                </a:solidFill>
              </a:rPr>
              <a:t>Saturn’s Interior</a:t>
            </a:r>
          </a:p>
        </p:txBody>
      </p:sp>
      <p:sp>
        <p:nvSpPr>
          <p:cNvPr id="4" name="TextBox 3">
            <a:extLst>
              <a:ext uri="{FF2B5EF4-FFF2-40B4-BE49-F238E27FC236}">
                <a16:creationId xmlns:a16="http://schemas.microsoft.com/office/drawing/2014/main" id="{E5168716-D46F-7B48-BD9D-C581AC3E8004}"/>
              </a:ext>
            </a:extLst>
          </p:cNvPr>
          <p:cNvSpPr txBox="1"/>
          <p:nvPr/>
        </p:nvSpPr>
        <p:spPr>
          <a:xfrm>
            <a:off x="4921200" y="6396335"/>
            <a:ext cx="3794629" cy="461665"/>
          </a:xfrm>
          <a:prstGeom prst="rect">
            <a:avLst/>
          </a:prstGeom>
          <a:noFill/>
        </p:spPr>
        <p:txBody>
          <a:bodyPr wrap="none" rtlCol="0">
            <a:spAutoFit/>
          </a:bodyPr>
          <a:lstStyle/>
          <a:p>
            <a:r>
              <a:rPr lang="en-US" sz="2400" dirty="0">
                <a:solidFill>
                  <a:srgbClr val="FFFF00"/>
                </a:solidFill>
                <a:hlinkClick r:id="rId3"/>
              </a:rPr>
              <a:t>Image</a:t>
            </a:r>
            <a:r>
              <a:rPr lang="en-US" sz="2400" dirty="0">
                <a:solidFill>
                  <a:srgbClr val="FFFF00"/>
                </a:solidFill>
              </a:rPr>
              <a:t>: NASA/JPL/Caltech</a:t>
            </a:r>
          </a:p>
        </p:txBody>
      </p:sp>
      <p:grpSp>
        <p:nvGrpSpPr>
          <p:cNvPr id="15" name="Group 14">
            <a:extLst>
              <a:ext uri="{FF2B5EF4-FFF2-40B4-BE49-F238E27FC236}">
                <a16:creationId xmlns:a16="http://schemas.microsoft.com/office/drawing/2014/main" id="{2D112D6E-4EDD-AE4F-9089-EFDA5046D754}"/>
              </a:ext>
            </a:extLst>
          </p:cNvPr>
          <p:cNvGrpSpPr/>
          <p:nvPr/>
        </p:nvGrpSpPr>
        <p:grpSpPr>
          <a:xfrm>
            <a:off x="1461436" y="1259640"/>
            <a:ext cx="3459764" cy="2093160"/>
            <a:chOff x="1461436" y="1259640"/>
            <a:chExt cx="3459764" cy="2093160"/>
          </a:xfrm>
        </p:grpSpPr>
        <p:sp>
          <p:nvSpPr>
            <p:cNvPr id="5" name="TextBox 4">
              <a:extLst>
                <a:ext uri="{FF2B5EF4-FFF2-40B4-BE49-F238E27FC236}">
                  <a16:creationId xmlns:a16="http://schemas.microsoft.com/office/drawing/2014/main" id="{6C560288-E72B-574B-B857-661FC856F128}"/>
                </a:ext>
              </a:extLst>
            </p:cNvPr>
            <p:cNvSpPr txBox="1"/>
            <p:nvPr/>
          </p:nvSpPr>
          <p:spPr>
            <a:xfrm>
              <a:off x="1461436" y="1259640"/>
              <a:ext cx="1725152" cy="461665"/>
            </a:xfrm>
            <a:prstGeom prst="rect">
              <a:avLst/>
            </a:prstGeom>
            <a:noFill/>
          </p:spPr>
          <p:txBody>
            <a:bodyPr wrap="none" rtlCol="0">
              <a:spAutoFit/>
            </a:bodyPr>
            <a:lstStyle/>
            <a:p>
              <a:r>
                <a:rPr lang="en-US" sz="2400" dirty="0">
                  <a:solidFill>
                    <a:schemeClr val="accent5"/>
                  </a:solidFill>
                </a:rPr>
                <a:t>Rocky core</a:t>
              </a:r>
            </a:p>
          </p:txBody>
        </p:sp>
        <p:cxnSp>
          <p:nvCxnSpPr>
            <p:cNvPr id="9" name="Straight Connector 8">
              <a:extLst>
                <a:ext uri="{FF2B5EF4-FFF2-40B4-BE49-F238E27FC236}">
                  <a16:creationId xmlns:a16="http://schemas.microsoft.com/office/drawing/2014/main" id="{37A07FE5-969C-F341-9670-B3B5F0FFB24B}"/>
                </a:ext>
              </a:extLst>
            </p:cNvPr>
            <p:cNvCxnSpPr/>
            <p:nvPr/>
          </p:nvCxnSpPr>
          <p:spPr>
            <a:xfrm>
              <a:off x="3186588" y="1692276"/>
              <a:ext cx="1734612" cy="16605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850EE4EE-DD3F-C64B-9920-C776E27918F7}"/>
              </a:ext>
            </a:extLst>
          </p:cNvPr>
          <p:cNvGrpSpPr/>
          <p:nvPr/>
        </p:nvGrpSpPr>
        <p:grpSpPr>
          <a:xfrm>
            <a:off x="855319" y="1813145"/>
            <a:ext cx="3411881" cy="1419608"/>
            <a:chOff x="855319" y="1813145"/>
            <a:chExt cx="3411881" cy="1419608"/>
          </a:xfrm>
        </p:grpSpPr>
        <p:sp>
          <p:nvSpPr>
            <p:cNvPr id="6" name="TextBox 5">
              <a:extLst>
                <a:ext uri="{FF2B5EF4-FFF2-40B4-BE49-F238E27FC236}">
                  <a16:creationId xmlns:a16="http://schemas.microsoft.com/office/drawing/2014/main" id="{53A1CE07-5A73-F34C-A8F2-1AAE3FD56663}"/>
                </a:ext>
              </a:extLst>
            </p:cNvPr>
            <p:cNvSpPr txBox="1"/>
            <p:nvPr/>
          </p:nvSpPr>
          <p:spPr>
            <a:xfrm>
              <a:off x="855319" y="1813145"/>
              <a:ext cx="1537600" cy="461665"/>
            </a:xfrm>
            <a:prstGeom prst="rect">
              <a:avLst/>
            </a:prstGeom>
            <a:noFill/>
          </p:spPr>
          <p:txBody>
            <a:bodyPr wrap="none" rtlCol="0">
              <a:spAutoFit/>
            </a:bodyPr>
            <a:lstStyle/>
            <a:p>
              <a:r>
                <a:rPr lang="en-US" sz="2400" dirty="0">
                  <a:solidFill>
                    <a:schemeClr val="accent5"/>
                  </a:solidFill>
                </a:rPr>
                <a:t>Metallic H</a:t>
              </a:r>
            </a:p>
          </p:txBody>
        </p:sp>
        <p:cxnSp>
          <p:nvCxnSpPr>
            <p:cNvPr id="10" name="Straight Connector 9">
              <a:extLst>
                <a:ext uri="{FF2B5EF4-FFF2-40B4-BE49-F238E27FC236}">
                  <a16:creationId xmlns:a16="http://schemas.microsoft.com/office/drawing/2014/main" id="{BAEA73E5-8441-E241-AFEA-E83B99107DCB}"/>
                </a:ext>
              </a:extLst>
            </p:cNvPr>
            <p:cNvCxnSpPr>
              <a:cxnSpLocks/>
            </p:cNvCxnSpPr>
            <p:nvPr/>
          </p:nvCxnSpPr>
          <p:spPr>
            <a:xfrm>
              <a:off x="2388302" y="2084162"/>
              <a:ext cx="1878898" cy="114859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5A6A3F6-3475-0743-AEFA-1FF46BCD7310}"/>
              </a:ext>
            </a:extLst>
          </p:cNvPr>
          <p:cNvGrpSpPr/>
          <p:nvPr/>
        </p:nvGrpSpPr>
        <p:grpSpPr>
          <a:xfrm>
            <a:off x="1" y="2366650"/>
            <a:ext cx="3654750" cy="1137120"/>
            <a:chOff x="1" y="2366650"/>
            <a:chExt cx="3654750" cy="1137120"/>
          </a:xfrm>
        </p:grpSpPr>
        <p:sp>
          <p:nvSpPr>
            <p:cNvPr id="7" name="TextBox 6">
              <a:extLst>
                <a:ext uri="{FF2B5EF4-FFF2-40B4-BE49-F238E27FC236}">
                  <a16:creationId xmlns:a16="http://schemas.microsoft.com/office/drawing/2014/main" id="{560C9F2B-AB5A-A748-976A-17E895ED2954}"/>
                </a:ext>
              </a:extLst>
            </p:cNvPr>
            <p:cNvSpPr txBox="1"/>
            <p:nvPr/>
          </p:nvSpPr>
          <p:spPr>
            <a:xfrm>
              <a:off x="1" y="2366650"/>
              <a:ext cx="1943161" cy="461665"/>
            </a:xfrm>
            <a:prstGeom prst="rect">
              <a:avLst/>
            </a:prstGeom>
            <a:noFill/>
          </p:spPr>
          <p:txBody>
            <a:bodyPr wrap="none" rtlCol="0">
              <a:spAutoFit/>
            </a:bodyPr>
            <a:lstStyle/>
            <a:p>
              <a:r>
                <a:rPr lang="en-US" sz="2400" dirty="0">
                  <a:solidFill>
                    <a:schemeClr val="accent5"/>
                  </a:solidFill>
                </a:rPr>
                <a:t>Molecular H</a:t>
              </a:r>
              <a:r>
                <a:rPr lang="en-US" sz="2400" baseline="-25000" dirty="0">
                  <a:solidFill>
                    <a:schemeClr val="accent5"/>
                  </a:solidFill>
                </a:rPr>
                <a:t>2</a:t>
              </a:r>
            </a:p>
          </p:txBody>
        </p:sp>
        <p:cxnSp>
          <p:nvCxnSpPr>
            <p:cNvPr id="12" name="Straight Connector 11">
              <a:extLst>
                <a:ext uri="{FF2B5EF4-FFF2-40B4-BE49-F238E27FC236}">
                  <a16:creationId xmlns:a16="http://schemas.microsoft.com/office/drawing/2014/main" id="{3A479E46-335B-BA45-9E8C-1706DCAB8544}"/>
                </a:ext>
              </a:extLst>
            </p:cNvPr>
            <p:cNvCxnSpPr>
              <a:cxnSpLocks/>
            </p:cNvCxnSpPr>
            <p:nvPr/>
          </p:nvCxnSpPr>
          <p:spPr>
            <a:xfrm>
              <a:off x="1952874" y="2650219"/>
              <a:ext cx="1701877" cy="85355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123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5B03-B670-334B-A6EF-D12F528607E7}"/>
              </a:ext>
            </a:extLst>
          </p:cNvPr>
          <p:cNvSpPr>
            <a:spLocks noGrp="1"/>
          </p:cNvSpPr>
          <p:nvPr>
            <p:ph type="title"/>
          </p:nvPr>
        </p:nvSpPr>
        <p:spPr/>
        <p:txBody>
          <a:bodyPr/>
          <a:lstStyle/>
          <a:p>
            <a:r>
              <a:rPr lang="en-US" dirty="0"/>
              <a:t>Saturn’s Magnetic Field</a:t>
            </a:r>
          </a:p>
        </p:txBody>
      </p:sp>
      <p:sp>
        <p:nvSpPr>
          <p:cNvPr id="3" name="Content Placeholder 2">
            <a:extLst>
              <a:ext uri="{FF2B5EF4-FFF2-40B4-BE49-F238E27FC236}">
                <a16:creationId xmlns:a16="http://schemas.microsoft.com/office/drawing/2014/main" id="{8F84554A-E9BB-A04E-BA20-6D8D524B3CE3}"/>
              </a:ext>
            </a:extLst>
          </p:cNvPr>
          <p:cNvSpPr>
            <a:spLocks noGrp="1"/>
          </p:cNvSpPr>
          <p:nvPr>
            <p:ph idx="1"/>
          </p:nvPr>
        </p:nvSpPr>
        <p:spPr/>
        <p:txBody>
          <a:bodyPr/>
          <a:lstStyle/>
          <a:p>
            <a:r>
              <a:rPr lang="en-US" dirty="0"/>
              <a:t>Second strongest after Jupiter’s</a:t>
            </a:r>
          </a:p>
          <a:p>
            <a:r>
              <a:rPr lang="en-US" dirty="0"/>
              <a:t>Mostly dipolar</a:t>
            </a:r>
          </a:p>
          <a:p>
            <a:r>
              <a:rPr lang="en-US" dirty="0"/>
              <a:t>Aligned with rotation axis</a:t>
            </a:r>
          </a:p>
          <a:p>
            <a:r>
              <a:rPr lang="en-US" dirty="0"/>
              <a:t>At surface about equivalent to Earth’s</a:t>
            </a:r>
          </a:p>
          <a:p>
            <a:r>
              <a:rPr lang="en-US" dirty="0"/>
              <a:t>Attributed to metallic H layer</a:t>
            </a:r>
          </a:p>
        </p:txBody>
      </p:sp>
    </p:spTree>
    <p:extLst>
      <p:ext uri="{BB962C8B-B14F-4D97-AF65-F5344CB8AC3E}">
        <p14:creationId xmlns:p14="http://schemas.microsoft.com/office/powerpoint/2010/main" val="323347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F02018-A092-854D-B0C1-1B3C96B7853D}"/>
              </a:ext>
            </a:extLst>
          </p:cNvPr>
          <p:cNvSpPr/>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2" name="Picture 1">
            <a:extLst>
              <a:ext uri="{FF2B5EF4-FFF2-40B4-BE49-F238E27FC236}">
                <a16:creationId xmlns:a16="http://schemas.microsoft.com/office/drawing/2014/main" id="{0E6A4D4A-E6A9-844D-99D1-65D7DCAEBBC4}"/>
              </a:ext>
            </a:extLst>
          </p:cNvPr>
          <p:cNvPicPr>
            <a:picLocks noChangeAspect="1"/>
          </p:cNvPicPr>
          <p:nvPr/>
        </p:nvPicPr>
        <p:blipFill>
          <a:blip r:embed="rId2"/>
          <a:stretch>
            <a:fillRect/>
          </a:stretch>
        </p:blipFill>
        <p:spPr>
          <a:xfrm rot="5400000">
            <a:off x="1370231" y="-915771"/>
            <a:ext cx="6394460" cy="9153081"/>
          </a:xfrm>
          <a:prstGeom prst="rect">
            <a:avLst/>
          </a:prstGeom>
        </p:spPr>
      </p:pic>
      <p:sp>
        <p:nvSpPr>
          <p:cNvPr id="5" name="Title 1">
            <a:extLst>
              <a:ext uri="{FF2B5EF4-FFF2-40B4-BE49-F238E27FC236}">
                <a16:creationId xmlns:a16="http://schemas.microsoft.com/office/drawing/2014/main" id="{04C68DA2-0F7B-8441-83CF-5885D865BC5C}"/>
              </a:ext>
            </a:extLst>
          </p:cNvPr>
          <p:cNvSpPr txBox="1">
            <a:spLocks noChangeArrowheads="1"/>
          </p:cNvSpPr>
          <p:nvPr/>
        </p:nvSpPr>
        <p:spPr>
          <a:xfrm>
            <a:off x="1295400" y="278971"/>
            <a:ext cx="2971800" cy="841375"/>
          </a:xfrm>
          <a:prstGeom prst="rect">
            <a:avLst/>
          </a:prstGeom>
        </p:spPr>
        <p:txBody>
          <a:bodyPr/>
          <a:lstStyle>
            <a:lvl1pPr algn="ctr" rtl="0" eaLnBrk="0" fontAlgn="base" hangingPunct="0">
              <a:spcBef>
                <a:spcPct val="0"/>
              </a:spcBef>
              <a:spcAft>
                <a:spcPct val="0"/>
              </a:spcAft>
              <a:defRPr sz="4400">
                <a:solidFill>
                  <a:srgbClr val="003366"/>
                </a:solidFill>
                <a:latin typeface="+mj-lt"/>
                <a:ea typeface="ＭＳ Ｐゴシック" charset="0"/>
                <a:cs typeface="+mj-cs"/>
              </a:defRPr>
            </a:lvl1pPr>
            <a:lvl2pPr algn="ctr" rtl="0" eaLnBrk="0" fontAlgn="base" hangingPunct="0">
              <a:spcBef>
                <a:spcPct val="0"/>
              </a:spcBef>
              <a:spcAft>
                <a:spcPct val="0"/>
              </a:spcAft>
              <a:defRPr sz="4400">
                <a:solidFill>
                  <a:srgbClr val="003366"/>
                </a:solidFill>
                <a:latin typeface="Arial" charset="0"/>
                <a:ea typeface="ＭＳ Ｐゴシック" charset="0"/>
              </a:defRPr>
            </a:lvl2pPr>
            <a:lvl3pPr algn="ctr" rtl="0" eaLnBrk="0" fontAlgn="base" hangingPunct="0">
              <a:spcBef>
                <a:spcPct val="0"/>
              </a:spcBef>
              <a:spcAft>
                <a:spcPct val="0"/>
              </a:spcAft>
              <a:defRPr sz="4400">
                <a:solidFill>
                  <a:srgbClr val="003366"/>
                </a:solidFill>
                <a:latin typeface="Arial" charset="0"/>
                <a:ea typeface="ＭＳ Ｐゴシック" charset="0"/>
              </a:defRPr>
            </a:lvl3pPr>
            <a:lvl4pPr algn="ctr" rtl="0" eaLnBrk="0" fontAlgn="base" hangingPunct="0">
              <a:spcBef>
                <a:spcPct val="0"/>
              </a:spcBef>
              <a:spcAft>
                <a:spcPct val="0"/>
              </a:spcAft>
              <a:defRPr sz="4400">
                <a:solidFill>
                  <a:srgbClr val="003366"/>
                </a:solidFill>
                <a:latin typeface="Arial" charset="0"/>
                <a:ea typeface="ＭＳ Ｐゴシック" charset="0"/>
              </a:defRPr>
            </a:lvl4pPr>
            <a:lvl5pPr algn="ctr" rtl="0" eaLnBrk="0" fontAlgn="base" hangingPunct="0">
              <a:spcBef>
                <a:spcPct val="0"/>
              </a:spcBef>
              <a:spcAft>
                <a:spcPct val="0"/>
              </a:spcAft>
              <a:defRPr sz="4400">
                <a:solidFill>
                  <a:srgbClr val="003366"/>
                </a:solidFill>
                <a:latin typeface="Arial" charset="0"/>
                <a:ea typeface="ＭＳ Ｐゴシック" charset="0"/>
              </a:defRPr>
            </a:lvl5pPr>
            <a:lvl6pPr marL="457200" algn="ctr" rtl="0" fontAlgn="base">
              <a:spcBef>
                <a:spcPct val="0"/>
              </a:spcBef>
              <a:spcAft>
                <a:spcPct val="0"/>
              </a:spcAft>
              <a:defRPr sz="4400">
                <a:solidFill>
                  <a:srgbClr val="003366"/>
                </a:solidFill>
                <a:latin typeface="Arial" charset="0"/>
              </a:defRPr>
            </a:lvl6pPr>
            <a:lvl7pPr marL="914400" algn="ctr" rtl="0" fontAlgn="base">
              <a:spcBef>
                <a:spcPct val="0"/>
              </a:spcBef>
              <a:spcAft>
                <a:spcPct val="0"/>
              </a:spcAft>
              <a:defRPr sz="4400">
                <a:solidFill>
                  <a:srgbClr val="003366"/>
                </a:solidFill>
                <a:latin typeface="Arial" charset="0"/>
              </a:defRPr>
            </a:lvl7pPr>
            <a:lvl8pPr marL="1371600" algn="ctr" rtl="0" fontAlgn="base">
              <a:spcBef>
                <a:spcPct val="0"/>
              </a:spcBef>
              <a:spcAft>
                <a:spcPct val="0"/>
              </a:spcAft>
              <a:defRPr sz="4400">
                <a:solidFill>
                  <a:srgbClr val="003366"/>
                </a:solidFill>
                <a:latin typeface="Arial" charset="0"/>
              </a:defRPr>
            </a:lvl8pPr>
            <a:lvl9pPr marL="1828800" algn="ctr" rtl="0" fontAlgn="base">
              <a:spcBef>
                <a:spcPct val="0"/>
              </a:spcBef>
              <a:spcAft>
                <a:spcPct val="0"/>
              </a:spcAft>
              <a:defRPr sz="4400">
                <a:solidFill>
                  <a:srgbClr val="003366"/>
                </a:solidFill>
                <a:latin typeface="Arial" charset="0"/>
              </a:defRPr>
            </a:lvl9pPr>
          </a:lstStyle>
          <a:p>
            <a:r>
              <a:rPr lang="en-US" altLang="en-US" kern="0" dirty="0">
                <a:solidFill>
                  <a:srgbClr val="FF0000"/>
                </a:solidFill>
                <a:ea typeface="ＭＳ Ｐゴシック" panose="020B0600070205080204" pitchFamily="34" charset="-128"/>
              </a:rPr>
              <a:t>Uranus</a:t>
            </a:r>
          </a:p>
        </p:txBody>
      </p:sp>
      <p:sp>
        <p:nvSpPr>
          <p:cNvPr id="6" name="Subtitle 2">
            <a:extLst>
              <a:ext uri="{FF2B5EF4-FFF2-40B4-BE49-F238E27FC236}">
                <a16:creationId xmlns:a16="http://schemas.microsoft.com/office/drawing/2014/main" id="{EE8EFAB7-11D0-DD45-AB77-676351DBB16B}"/>
              </a:ext>
            </a:extLst>
          </p:cNvPr>
          <p:cNvSpPr txBox="1">
            <a:spLocks noChangeArrowheads="1"/>
          </p:cNvSpPr>
          <p:nvPr/>
        </p:nvSpPr>
        <p:spPr>
          <a:xfrm>
            <a:off x="5562600" y="777446"/>
            <a:ext cx="3200400" cy="685800"/>
          </a:xfrm>
          <a:prstGeom prst="rect">
            <a:avLst/>
          </a:prstGeom>
        </p:spPr>
        <p:txBody>
          <a:bodyPr/>
          <a:lstStyle>
            <a:lvl1pPr marL="342900" indent="-342900" algn="l" rtl="0" eaLnBrk="0" fontAlgn="base" hangingPunct="0">
              <a:spcBef>
                <a:spcPct val="20000"/>
              </a:spcBef>
              <a:spcAft>
                <a:spcPct val="0"/>
              </a:spcAft>
              <a:buChar char="•"/>
              <a:defRPr sz="3200">
                <a:solidFill>
                  <a:srgbClr val="003366"/>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66"/>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3366"/>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3366"/>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3366"/>
                </a:solidFill>
                <a:latin typeface="+mn-lt"/>
                <a:ea typeface="ＭＳ Ｐゴシック" charset="0"/>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a:lstStyle>
          <a:p>
            <a:pPr marL="0" indent="0" algn="ctr">
              <a:buNone/>
            </a:pPr>
            <a:r>
              <a:rPr lang="en-US" altLang="en-US" kern="0" dirty="0">
                <a:solidFill>
                  <a:srgbClr val="FFC000"/>
                </a:solidFill>
                <a:ea typeface="ＭＳ Ｐゴシック" panose="020B0600070205080204" pitchFamily="34" charset="-128"/>
                <a:hlinkClick r:id="rId3"/>
              </a:rPr>
              <a:t>Say that </a:t>
            </a:r>
            <a:r>
              <a:rPr lang="en-US" altLang="en-US" kern="0" dirty="0">
                <a:solidFill>
                  <a:srgbClr val="FFC000"/>
                </a:solidFill>
                <a:ea typeface="ＭＳ Ｐゴシック" panose="020B0600070205080204" pitchFamily="34" charset="-128"/>
              </a:rPr>
              <a:t>again?</a:t>
            </a:r>
          </a:p>
        </p:txBody>
      </p:sp>
      <p:sp>
        <p:nvSpPr>
          <p:cNvPr id="9" name="TextBox 8">
            <a:extLst>
              <a:ext uri="{FF2B5EF4-FFF2-40B4-BE49-F238E27FC236}">
                <a16:creationId xmlns:a16="http://schemas.microsoft.com/office/drawing/2014/main" id="{39B0FB5F-E9EB-3F49-8262-9E5187603BFA}"/>
              </a:ext>
            </a:extLst>
          </p:cNvPr>
          <p:cNvSpPr txBox="1"/>
          <p:nvPr/>
        </p:nvSpPr>
        <p:spPr>
          <a:xfrm>
            <a:off x="4114800" y="6017024"/>
            <a:ext cx="4800600" cy="369332"/>
          </a:xfrm>
          <a:prstGeom prst="rect">
            <a:avLst/>
          </a:prstGeom>
          <a:noFill/>
        </p:spPr>
        <p:txBody>
          <a:bodyPr wrap="square" rtlCol="0">
            <a:spAutoFit/>
          </a:bodyPr>
          <a:lstStyle/>
          <a:p>
            <a:r>
              <a:rPr lang="en-US" dirty="0">
                <a:solidFill>
                  <a:srgbClr val="92D050"/>
                </a:solidFill>
                <a:hlinkClick r:id="rId4"/>
              </a:rPr>
              <a:t>Image</a:t>
            </a:r>
            <a:r>
              <a:rPr lang="en-US" dirty="0">
                <a:solidFill>
                  <a:srgbClr val="92D050"/>
                </a:solidFill>
              </a:rPr>
              <a:t>: Hubble, Near IR mosaic</a:t>
            </a:r>
          </a:p>
        </p:txBody>
      </p:sp>
    </p:spTree>
    <p:extLst>
      <p:ext uri="{BB962C8B-B14F-4D97-AF65-F5344CB8AC3E}">
        <p14:creationId xmlns:p14="http://schemas.microsoft.com/office/powerpoint/2010/main" val="8449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28AA-6EBE-644E-8096-D61ACB28E69A}"/>
              </a:ext>
            </a:extLst>
          </p:cNvPr>
          <p:cNvSpPr>
            <a:spLocks noGrp="1"/>
          </p:cNvSpPr>
          <p:nvPr>
            <p:ph type="title"/>
          </p:nvPr>
        </p:nvSpPr>
        <p:spPr/>
        <p:txBody>
          <a:bodyPr/>
          <a:lstStyle/>
          <a:p>
            <a:r>
              <a:rPr lang="en-US" dirty="0"/>
              <a:t>Enhanced View</a:t>
            </a:r>
          </a:p>
        </p:txBody>
      </p:sp>
      <p:pic>
        <p:nvPicPr>
          <p:cNvPr id="3" name="Picture 2">
            <a:extLst>
              <a:ext uri="{FF2B5EF4-FFF2-40B4-BE49-F238E27FC236}">
                <a16:creationId xmlns:a16="http://schemas.microsoft.com/office/drawing/2014/main" id="{C879C84C-FD9E-DB4F-8404-2549270F84AA}"/>
              </a:ext>
            </a:extLst>
          </p:cNvPr>
          <p:cNvPicPr>
            <a:picLocks noChangeAspect="1"/>
          </p:cNvPicPr>
          <p:nvPr/>
        </p:nvPicPr>
        <p:blipFill>
          <a:blip r:embed="rId2"/>
          <a:stretch>
            <a:fillRect/>
          </a:stretch>
        </p:blipFill>
        <p:spPr>
          <a:xfrm>
            <a:off x="2406650" y="1417638"/>
            <a:ext cx="4330700" cy="4749800"/>
          </a:xfrm>
          <a:prstGeom prst="rect">
            <a:avLst/>
          </a:prstGeom>
        </p:spPr>
      </p:pic>
      <p:sp>
        <p:nvSpPr>
          <p:cNvPr id="4" name="TextBox 3">
            <a:extLst>
              <a:ext uri="{FF2B5EF4-FFF2-40B4-BE49-F238E27FC236}">
                <a16:creationId xmlns:a16="http://schemas.microsoft.com/office/drawing/2014/main" id="{C153C517-18F7-394B-B3C9-555792AB60BD}"/>
              </a:ext>
            </a:extLst>
          </p:cNvPr>
          <p:cNvSpPr txBox="1"/>
          <p:nvPr/>
        </p:nvSpPr>
        <p:spPr>
          <a:xfrm>
            <a:off x="2514600" y="6400800"/>
            <a:ext cx="4325223" cy="461665"/>
          </a:xfrm>
          <a:prstGeom prst="rect">
            <a:avLst/>
          </a:prstGeom>
          <a:noFill/>
        </p:spPr>
        <p:txBody>
          <a:bodyPr wrap="none" rtlCol="0">
            <a:spAutoFit/>
          </a:bodyPr>
          <a:lstStyle/>
          <a:p>
            <a:r>
              <a:rPr lang="en-US" sz="2400" dirty="0">
                <a:solidFill>
                  <a:srgbClr val="000000"/>
                </a:solidFill>
              </a:rPr>
              <a:t>NASA/JPL; </a:t>
            </a:r>
            <a:r>
              <a:rPr lang="en-US" sz="2400" dirty="0" err="1">
                <a:solidFill>
                  <a:srgbClr val="000000"/>
                </a:solidFill>
              </a:rPr>
              <a:t>Comins</a:t>
            </a:r>
            <a:r>
              <a:rPr lang="en-US" sz="2400" dirty="0">
                <a:solidFill>
                  <a:srgbClr val="000000"/>
                </a:solidFill>
              </a:rPr>
              <a:t> Fig. 9-43a</a:t>
            </a:r>
          </a:p>
        </p:txBody>
      </p:sp>
    </p:spTree>
    <p:extLst>
      <p:ext uri="{BB962C8B-B14F-4D97-AF65-F5344CB8AC3E}">
        <p14:creationId xmlns:p14="http://schemas.microsoft.com/office/powerpoint/2010/main" val="795665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CAFC-1901-7848-B932-11508E99B955}"/>
              </a:ext>
            </a:extLst>
          </p:cNvPr>
          <p:cNvSpPr>
            <a:spLocks noGrp="1"/>
          </p:cNvSpPr>
          <p:nvPr>
            <p:ph type="title"/>
          </p:nvPr>
        </p:nvSpPr>
        <p:spPr/>
        <p:txBody>
          <a:bodyPr/>
          <a:lstStyle/>
          <a:p>
            <a:r>
              <a:rPr lang="en-US" dirty="0"/>
              <a:t>Uranus</a:t>
            </a:r>
          </a:p>
        </p:txBody>
      </p:sp>
      <p:sp>
        <p:nvSpPr>
          <p:cNvPr id="3" name="Content Placeholder 2">
            <a:extLst>
              <a:ext uri="{FF2B5EF4-FFF2-40B4-BE49-F238E27FC236}">
                <a16:creationId xmlns:a16="http://schemas.microsoft.com/office/drawing/2014/main" id="{068A8AE7-B503-AE4B-A4C1-362D45631599}"/>
              </a:ext>
            </a:extLst>
          </p:cNvPr>
          <p:cNvSpPr>
            <a:spLocks noGrp="1"/>
          </p:cNvSpPr>
          <p:nvPr>
            <p:ph idx="1"/>
          </p:nvPr>
        </p:nvSpPr>
        <p:spPr/>
        <p:txBody>
          <a:bodyPr/>
          <a:lstStyle/>
          <a:p>
            <a:r>
              <a:rPr lang="en-US" dirty="0"/>
              <a:t>Mass </a:t>
            </a:r>
            <a:r>
              <a:rPr lang="en-US" dirty="0">
                <a:solidFill>
                  <a:schemeClr val="accent2"/>
                </a:solidFill>
              </a:rPr>
              <a:t>8.68 × 10</a:t>
            </a:r>
            <a:r>
              <a:rPr lang="en-US" baseline="30000" dirty="0">
                <a:solidFill>
                  <a:schemeClr val="accent2"/>
                </a:solidFill>
              </a:rPr>
              <a:t>25</a:t>
            </a:r>
            <a:r>
              <a:rPr lang="en-US" dirty="0">
                <a:solidFill>
                  <a:schemeClr val="accent2"/>
                </a:solidFill>
              </a:rPr>
              <a:t> kg </a:t>
            </a:r>
            <a:r>
              <a:rPr lang="en-US" dirty="0"/>
              <a:t>= 14.5 </a:t>
            </a:r>
            <a:r>
              <a:rPr lang="en-US" dirty="0" err="1"/>
              <a:t>m</a:t>
            </a:r>
            <a:r>
              <a:rPr lang="en-US" baseline="-25000" dirty="0" err="1"/>
              <a:t>E</a:t>
            </a:r>
            <a:r>
              <a:rPr lang="en-US" dirty="0"/>
              <a:t> </a:t>
            </a:r>
          </a:p>
          <a:p>
            <a:r>
              <a:rPr lang="en-US" dirty="0"/>
              <a:t>Rotational period –17.24 h</a:t>
            </a:r>
          </a:p>
          <a:p>
            <a:r>
              <a:rPr lang="en-US" dirty="0"/>
              <a:t>Diameters</a:t>
            </a:r>
          </a:p>
          <a:p>
            <a:pPr lvl="1"/>
            <a:r>
              <a:rPr lang="en-US" dirty="0"/>
              <a:t>equatorial 4.01 Earth diameters</a:t>
            </a:r>
          </a:p>
          <a:p>
            <a:pPr lvl="1"/>
            <a:r>
              <a:rPr lang="en-US" dirty="0"/>
              <a:t>polar 3.93 Earth diameters</a:t>
            </a:r>
          </a:p>
          <a:p>
            <a:r>
              <a:rPr lang="en-US" dirty="0"/>
              <a:t>Density 1270 kg/m</a:t>
            </a:r>
            <a:r>
              <a:rPr lang="en-US" baseline="30000" dirty="0"/>
              <a:t>3</a:t>
            </a:r>
            <a:r>
              <a:rPr lang="en-US" sz="2400" dirty="0"/>
              <a:t> (second least dense)</a:t>
            </a:r>
          </a:p>
          <a:p>
            <a:r>
              <a:rPr lang="en-US" dirty="0"/>
              <a:t>Albedo 0.48</a:t>
            </a:r>
          </a:p>
          <a:p>
            <a:r>
              <a:rPr lang="en-US" dirty="0"/>
              <a:t>28 known satellites </a:t>
            </a:r>
          </a:p>
        </p:txBody>
      </p:sp>
    </p:spTree>
    <p:extLst>
      <p:ext uri="{BB962C8B-B14F-4D97-AF65-F5344CB8AC3E}">
        <p14:creationId xmlns:p14="http://schemas.microsoft.com/office/powerpoint/2010/main" val="418356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0AF1C0-D224-D842-9DE0-ACEF968822F4}"/>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FA75FD91-166B-2749-A84F-86547380B2AE}"/>
              </a:ext>
            </a:extLst>
          </p:cNvPr>
          <p:cNvSpPr>
            <a:spLocks noGrp="1"/>
          </p:cNvSpPr>
          <p:nvPr>
            <p:ph type="ctrTitle"/>
          </p:nvPr>
        </p:nvSpPr>
        <p:spPr>
          <a:xfrm>
            <a:off x="685800" y="304800"/>
            <a:ext cx="7772400" cy="841375"/>
          </a:xfrm>
        </p:spPr>
        <p:txBody>
          <a:bodyPr/>
          <a:lstStyle/>
          <a:p>
            <a:r>
              <a:rPr lang="en-US" dirty="0">
                <a:solidFill>
                  <a:schemeClr val="accent3"/>
                </a:solidFill>
              </a:rPr>
              <a:t>Neptune</a:t>
            </a:r>
          </a:p>
        </p:txBody>
      </p:sp>
      <p:sp>
        <p:nvSpPr>
          <p:cNvPr id="3" name="Subtitle 2">
            <a:extLst>
              <a:ext uri="{FF2B5EF4-FFF2-40B4-BE49-F238E27FC236}">
                <a16:creationId xmlns:a16="http://schemas.microsoft.com/office/drawing/2014/main" id="{BD301902-7909-0D44-876F-E5F2478BC005}"/>
              </a:ext>
            </a:extLst>
          </p:cNvPr>
          <p:cNvSpPr>
            <a:spLocks noGrp="1"/>
          </p:cNvSpPr>
          <p:nvPr>
            <p:ph type="subTitle" idx="1"/>
          </p:nvPr>
        </p:nvSpPr>
        <p:spPr>
          <a:xfrm>
            <a:off x="1371600" y="1450975"/>
            <a:ext cx="6400800" cy="914400"/>
          </a:xfrm>
        </p:spPr>
        <p:txBody>
          <a:bodyPr/>
          <a:lstStyle/>
          <a:p>
            <a:r>
              <a:rPr lang="en-US" dirty="0">
                <a:solidFill>
                  <a:srgbClr val="FFC000"/>
                </a:solidFill>
              </a:rPr>
              <a:t>a lot like Uranus</a:t>
            </a:r>
          </a:p>
        </p:txBody>
      </p:sp>
      <p:sp>
        <p:nvSpPr>
          <p:cNvPr id="8" name="TextBox 7">
            <a:extLst>
              <a:ext uri="{FF2B5EF4-FFF2-40B4-BE49-F238E27FC236}">
                <a16:creationId xmlns:a16="http://schemas.microsoft.com/office/drawing/2014/main" id="{11122986-ADF8-AC47-A615-84B69A651D78}"/>
              </a:ext>
            </a:extLst>
          </p:cNvPr>
          <p:cNvSpPr txBox="1"/>
          <p:nvPr/>
        </p:nvSpPr>
        <p:spPr>
          <a:xfrm>
            <a:off x="5410200" y="6229290"/>
            <a:ext cx="3546420" cy="400110"/>
          </a:xfrm>
          <a:prstGeom prst="rect">
            <a:avLst/>
          </a:prstGeom>
          <a:noFill/>
        </p:spPr>
        <p:txBody>
          <a:bodyPr wrap="none" rtlCol="0">
            <a:spAutoFit/>
          </a:bodyPr>
          <a:lstStyle/>
          <a:p>
            <a:r>
              <a:rPr lang="en-US" sz="2000" dirty="0">
                <a:solidFill>
                  <a:srgbClr val="FFFF00"/>
                </a:solidFill>
                <a:hlinkClick r:id="rId3"/>
              </a:rPr>
              <a:t>Image</a:t>
            </a:r>
            <a:r>
              <a:rPr lang="en-US" sz="2000" dirty="0">
                <a:solidFill>
                  <a:srgbClr val="FFFF00"/>
                </a:solidFill>
              </a:rPr>
              <a:t>: NASA/JPL, Voyager 2</a:t>
            </a:r>
          </a:p>
        </p:txBody>
      </p:sp>
    </p:spTree>
    <p:extLst>
      <p:ext uri="{BB962C8B-B14F-4D97-AF65-F5344CB8AC3E}">
        <p14:creationId xmlns:p14="http://schemas.microsoft.com/office/powerpoint/2010/main" val="1934050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CAFC-1901-7848-B932-11508E99B955}"/>
              </a:ext>
            </a:extLst>
          </p:cNvPr>
          <p:cNvSpPr>
            <a:spLocks noGrp="1"/>
          </p:cNvSpPr>
          <p:nvPr>
            <p:ph type="title"/>
          </p:nvPr>
        </p:nvSpPr>
        <p:spPr/>
        <p:txBody>
          <a:bodyPr/>
          <a:lstStyle/>
          <a:p>
            <a:r>
              <a:rPr lang="en-US" dirty="0"/>
              <a:t>Neptune</a:t>
            </a:r>
          </a:p>
        </p:txBody>
      </p:sp>
      <p:sp>
        <p:nvSpPr>
          <p:cNvPr id="3" name="Content Placeholder 2">
            <a:extLst>
              <a:ext uri="{FF2B5EF4-FFF2-40B4-BE49-F238E27FC236}">
                <a16:creationId xmlns:a16="http://schemas.microsoft.com/office/drawing/2014/main" id="{068A8AE7-B503-AE4B-A4C1-362D45631599}"/>
              </a:ext>
            </a:extLst>
          </p:cNvPr>
          <p:cNvSpPr>
            <a:spLocks noGrp="1"/>
          </p:cNvSpPr>
          <p:nvPr>
            <p:ph idx="1"/>
          </p:nvPr>
        </p:nvSpPr>
        <p:spPr/>
        <p:txBody>
          <a:bodyPr/>
          <a:lstStyle/>
          <a:p>
            <a:r>
              <a:rPr lang="en-US" dirty="0"/>
              <a:t>Mass </a:t>
            </a:r>
            <a:r>
              <a:rPr lang="en-US" dirty="0">
                <a:solidFill>
                  <a:schemeClr val="accent2"/>
                </a:solidFill>
              </a:rPr>
              <a:t>1.02 × 10</a:t>
            </a:r>
            <a:r>
              <a:rPr lang="en-US" baseline="30000" dirty="0">
                <a:solidFill>
                  <a:schemeClr val="accent2"/>
                </a:solidFill>
              </a:rPr>
              <a:t>26</a:t>
            </a:r>
            <a:r>
              <a:rPr lang="en-US" dirty="0">
                <a:solidFill>
                  <a:schemeClr val="accent2"/>
                </a:solidFill>
              </a:rPr>
              <a:t> kg </a:t>
            </a:r>
            <a:r>
              <a:rPr lang="en-US" dirty="0"/>
              <a:t>= 17.2 </a:t>
            </a:r>
            <a:r>
              <a:rPr lang="en-US" dirty="0" err="1"/>
              <a:t>m</a:t>
            </a:r>
            <a:r>
              <a:rPr lang="en-US" baseline="-25000" dirty="0" err="1"/>
              <a:t>E</a:t>
            </a:r>
            <a:r>
              <a:rPr lang="en-US" dirty="0"/>
              <a:t> </a:t>
            </a:r>
          </a:p>
          <a:p>
            <a:r>
              <a:rPr lang="en-US" dirty="0"/>
              <a:t>Rotational period 16.11 h</a:t>
            </a:r>
          </a:p>
          <a:p>
            <a:r>
              <a:rPr lang="en-US" dirty="0"/>
              <a:t>Diameters</a:t>
            </a:r>
          </a:p>
          <a:p>
            <a:pPr lvl="1"/>
            <a:r>
              <a:rPr lang="en-US" dirty="0"/>
              <a:t>equatorial 3.88 Earth diameters</a:t>
            </a:r>
          </a:p>
          <a:p>
            <a:pPr lvl="1"/>
            <a:r>
              <a:rPr lang="en-US" dirty="0"/>
              <a:t>polar 3.83 Earth diameters</a:t>
            </a:r>
          </a:p>
          <a:p>
            <a:r>
              <a:rPr lang="en-US" dirty="0"/>
              <a:t>Density 1638 kg/m</a:t>
            </a:r>
            <a:r>
              <a:rPr lang="en-US" baseline="30000" dirty="0"/>
              <a:t>3</a:t>
            </a:r>
            <a:r>
              <a:rPr lang="en-US" sz="2400" dirty="0"/>
              <a:t> (second least dense)</a:t>
            </a:r>
          </a:p>
          <a:p>
            <a:r>
              <a:rPr lang="en-US" dirty="0"/>
              <a:t>Albedo 0.44</a:t>
            </a:r>
          </a:p>
          <a:p>
            <a:r>
              <a:rPr lang="en-US" dirty="0"/>
              <a:t>16 known satellites </a:t>
            </a:r>
          </a:p>
        </p:txBody>
      </p:sp>
    </p:spTree>
    <p:extLst>
      <p:ext uri="{BB962C8B-B14F-4D97-AF65-F5344CB8AC3E}">
        <p14:creationId xmlns:p14="http://schemas.microsoft.com/office/powerpoint/2010/main" val="44106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CAFC-1901-7848-B932-11508E99B955}"/>
              </a:ext>
            </a:extLst>
          </p:cNvPr>
          <p:cNvSpPr>
            <a:spLocks noGrp="1"/>
          </p:cNvSpPr>
          <p:nvPr>
            <p:ph type="title"/>
          </p:nvPr>
        </p:nvSpPr>
        <p:spPr/>
        <p:txBody>
          <a:bodyPr/>
          <a:lstStyle/>
          <a:p>
            <a:r>
              <a:rPr lang="en-US" dirty="0"/>
              <a:t>Uranus’s Orbit</a:t>
            </a:r>
          </a:p>
        </p:txBody>
      </p:sp>
      <p:sp>
        <p:nvSpPr>
          <p:cNvPr id="3" name="Content Placeholder 2">
            <a:extLst>
              <a:ext uri="{FF2B5EF4-FFF2-40B4-BE49-F238E27FC236}">
                <a16:creationId xmlns:a16="http://schemas.microsoft.com/office/drawing/2014/main" id="{068A8AE7-B503-AE4B-A4C1-362D45631599}"/>
              </a:ext>
            </a:extLst>
          </p:cNvPr>
          <p:cNvSpPr>
            <a:spLocks noGrp="1"/>
          </p:cNvSpPr>
          <p:nvPr>
            <p:ph idx="1"/>
          </p:nvPr>
        </p:nvSpPr>
        <p:spPr>
          <a:xfrm>
            <a:off x="457200" y="1600200"/>
            <a:ext cx="8229600" cy="4525963"/>
          </a:xfrm>
        </p:spPr>
        <p:txBody>
          <a:bodyPr/>
          <a:lstStyle/>
          <a:p>
            <a:r>
              <a:rPr lang="en-US" dirty="0"/>
              <a:t>Semimajor axis 19.16 AU</a:t>
            </a:r>
          </a:p>
          <a:p>
            <a:r>
              <a:rPr lang="en-US" dirty="0"/>
              <a:t>Orbital eccentricity 0.0469</a:t>
            </a:r>
          </a:p>
          <a:p>
            <a:r>
              <a:rPr lang="en-US" dirty="0"/>
              <a:t>Orbital inclination to ecliptic 0.77°</a:t>
            </a:r>
          </a:p>
          <a:p>
            <a:r>
              <a:rPr lang="en-US" dirty="0"/>
              <a:t>Orbital period 84.01 y</a:t>
            </a:r>
          </a:p>
          <a:p>
            <a:r>
              <a:rPr lang="en-US" dirty="0"/>
              <a:t>Axial obliquity </a:t>
            </a:r>
            <a:r>
              <a:rPr lang="en-US" dirty="0">
                <a:solidFill>
                  <a:schemeClr val="accent2"/>
                </a:solidFill>
              </a:rPr>
              <a:t>97.77°</a:t>
            </a:r>
            <a:r>
              <a:rPr lang="en-US" dirty="0"/>
              <a:t>(sideways)</a:t>
            </a:r>
          </a:p>
        </p:txBody>
      </p:sp>
    </p:spTree>
    <p:extLst>
      <p:ext uri="{BB962C8B-B14F-4D97-AF65-F5344CB8AC3E}">
        <p14:creationId xmlns:p14="http://schemas.microsoft.com/office/powerpoint/2010/main" val="84836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CAFC-1901-7848-B932-11508E99B955}"/>
              </a:ext>
            </a:extLst>
          </p:cNvPr>
          <p:cNvSpPr>
            <a:spLocks noGrp="1"/>
          </p:cNvSpPr>
          <p:nvPr>
            <p:ph type="title"/>
          </p:nvPr>
        </p:nvSpPr>
        <p:spPr/>
        <p:txBody>
          <a:bodyPr/>
          <a:lstStyle/>
          <a:p>
            <a:r>
              <a:rPr lang="en-US" dirty="0"/>
              <a:t>Neptune’s Orbit</a:t>
            </a:r>
          </a:p>
        </p:txBody>
      </p:sp>
      <p:sp>
        <p:nvSpPr>
          <p:cNvPr id="3" name="Content Placeholder 2">
            <a:extLst>
              <a:ext uri="{FF2B5EF4-FFF2-40B4-BE49-F238E27FC236}">
                <a16:creationId xmlns:a16="http://schemas.microsoft.com/office/drawing/2014/main" id="{068A8AE7-B503-AE4B-A4C1-362D45631599}"/>
              </a:ext>
            </a:extLst>
          </p:cNvPr>
          <p:cNvSpPr>
            <a:spLocks noGrp="1"/>
          </p:cNvSpPr>
          <p:nvPr>
            <p:ph idx="1"/>
          </p:nvPr>
        </p:nvSpPr>
        <p:spPr>
          <a:xfrm>
            <a:off x="457200" y="1600200"/>
            <a:ext cx="8229600" cy="4525963"/>
          </a:xfrm>
        </p:spPr>
        <p:txBody>
          <a:bodyPr/>
          <a:lstStyle/>
          <a:p>
            <a:r>
              <a:rPr lang="en-US" dirty="0"/>
              <a:t>Semimajor axis 30.18 AU</a:t>
            </a:r>
          </a:p>
          <a:p>
            <a:r>
              <a:rPr lang="en-US" dirty="0"/>
              <a:t>Orbital eccentricity 0.097</a:t>
            </a:r>
          </a:p>
          <a:p>
            <a:r>
              <a:rPr lang="en-US" dirty="0"/>
              <a:t>Orbital inclination to ecliptic 1.77°</a:t>
            </a:r>
          </a:p>
          <a:p>
            <a:r>
              <a:rPr lang="en-US" dirty="0"/>
              <a:t>Orbital period 164.8 y</a:t>
            </a:r>
          </a:p>
          <a:p>
            <a:r>
              <a:rPr lang="en-US" dirty="0"/>
              <a:t>Axial obliquity </a:t>
            </a:r>
            <a:r>
              <a:rPr lang="en-US" dirty="0">
                <a:solidFill>
                  <a:schemeClr val="tx2"/>
                </a:solidFill>
              </a:rPr>
              <a:t>28.3°</a:t>
            </a:r>
          </a:p>
        </p:txBody>
      </p:sp>
    </p:spTree>
    <p:extLst>
      <p:ext uri="{BB962C8B-B14F-4D97-AF65-F5344CB8AC3E}">
        <p14:creationId xmlns:p14="http://schemas.microsoft.com/office/powerpoint/2010/main" val="260109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CAFC-1901-7848-B932-11508E99B955}"/>
              </a:ext>
            </a:extLst>
          </p:cNvPr>
          <p:cNvSpPr>
            <a:spLocks noGrp="1"/>
          </p:cNvSpPr>
          <p:nvPr>
            <p:ph type="title"/>
          </p:nvPr>
        </p:nvSpPr>
        <p:spPr/>
        <p:txBody>
          <a:bodyPr/>
          <a:lstStyle/>
          <a:p>
            <a:r>
              <a:rPr lang="en-US" dirty="0"/>
              <a:t>Jupiter</a:t>
            </a:r>
          </a:p>
        </p:txBody>
      </p:sp>
      <p:sp>
        <p:nvSpPr>
          <p:cNvPr id="3" name="Content Placeholder 2">
            <a:extLst>
              <a:ext uri="{FF2B5EF4-FFF2-40B4-BE49-F238E27FC236}">
                <a16:creationId xmlns:a16="http://schemas.microsoft.com/office/drawing/2014/main" id="{068A8AE7-B503-AE4B-A4C1-362D45631599}"/>
              </a:ext>
            </a:extLst>
          </p:cNvPr>
          <p:cNvSpPr>
            <a:spLocks noGrp="1"/>
          </p:cNvSpPr>
          <p:nvPr>
            <p:ph idx="1"/>
          </p:nvPr>
        </p:nvSpPr>
        <p:spPr/>
        <p:txBody>
          <a:bodyPr/>
          <a:lstStyle/>
          <a:p>
            <a:r>
              <a:rPr lang="en-US" dirty="0"/>
              <a:t>Axial obliquity 3.12°</a:t>
            </a:r>
          </a:p>
          <a:p>
            <a:r>
              <a:rPr lang="en-US" dirty="0"/>
              <a:t>Rotational period </a:t>
            </a:r>
          </a:p>
          <a:p>
            <a:pPr lvl="1"/>
            <a:r>
              <a:rPr lang="en-US" dirty="0"/>
              <a:t>9:50:28 equatorial</a:t>
            </a:r>
          </a:p>
          <a:p>
            <a:pPr lvl="1"/>
            <a:r>
              <a:rPr lang="en-US" dirty="0"/>
              <a:t>9:55:30 polar</a:t>
            </a:r>
          </a:p>
          <a:p>
            <a:r>
              <a:rPr lang="en-US" dirty="0"/>
              <a:t>Diameters</a:t>
            </a:r>
          </a:p>
          <a:p>
            <a:pPr lvl="1"/>
            <a:r>
              <a:rPr lang="en-US" dirty="0"/>
              <a:t>equatorial 11.3 Earth diameters</a:t>
            </a:r>
          </a:p>
          <a:p>
            <a:pPr lvl="1"/>
            <a:r>
              <a:rPr lang="en-US" dirty="0"/>
              <a:t>polar 10.48 Earth diameters</a:t>
            </a:r>
          </a:p>
          <a:p>
            <a:r>
              <a:rPr lang="en-US" dirty="0"/>
              <a:t>Albedo 0.52 </a:t>
            </a:r>
          </a:p>
        </p:txBody>
      </p:sp>
    </p:spTree>
    <p:extLst>
      <p:ext uri="{BB962C8B-B14F-4D97-AF65-F5344CB8AC3E}">
        <p14:creationId xmlns:p14="http://schemas.microsoft.com/office/powerpoint/2010/main" val="122700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B11C-52EA-9140-8414-56B0385F4E0D}"/>
              </a:ext>
            </a:extLst>
          </p:cNvPr>
          <p:cNvSpPr>
            <a:spLocks noGrp="1"/>
          </p:cNvSpPr>
          <p:nvPr>
            <p:ph type="title"/>
          </p:nvPr>
        </p:nvSpPr>
        <p:spPr/>
        <p:txBody>
          <a:bodyPr/>
          <a:lstStyle/>
          <a:p>
            <a:r>
              <a:rPr lang="en-US" dirty="0"/>
              <a:t>Uranus’s Atmosphere</a:t>
            </a:r>
          </a:p>
        </p:txBody>
      </p:sp>
      <p:sp>
        <p:nvSpPr>
          <p:cNvPr id="3" name="Content Placeholder 2">
            <a:extLst>
              <a:ext uri="{FF2B5EF4-FFF2-40B4-BE49-F238E27FC236}">
                <a16:creationId xmlns:a16="http://schemas.microsoft.com/office/drawing/2014/main" id="{9698A873-00BE-9E4A-BE92-1FCBB9E9353A}"/>
              </a:ext>
            </a:extLst>
          </p:cNvPr>
          <p:cNvSpPr>
            <a:spLocks noGrp="1"/>
          </p:cNvSpPr>
          <p:nvPr>
            <p:ph idx="1"/>
          </p:nvPr>
        </p:nvSpPr>
        <p:spPr/>
        <p:txBody>
          <a:bodyPr/>
          <a:lstStyle/>
          <a:p>
            <a:r>
              <a:rPr lang="en-US" dirty="0"/>
              <a:t>82.5% </a:t>
            </a:r>
            <a:r>
              <a:rPr lang="en-US" dirty="0">
                <a:solidFill>
                  <a:schemeClr val="accent2"/>
                </a:solidFill>
              </a:rPr>
              <a:t>Hydrogen</a:t>
            </a:r>
          </a:p>
          <a:p>
            <a:r>
              <a:rPr lang="en-US" dirty="0"/>
              <a:t>15.2% </a:t>
            </a:r>
            <a:r>
              <a:rPr lang="en-US" dirty="0">
                <a:solidFill>
                  <a:schemeClr val="accent2"/>
                </a:solidFill>
              </a:rPr>
              <a:t>Helium</a:t>
            </a:r>
          </a:p>
          <a:p>
            <a:r>
              <a:rPr lang="en-US" dirty="0"/>
              <a:t>2.3% </a:t>
            </a:r>
            <a:r>
              <a:rPr lang="en-US" dirty="0">
                <a:solidFill>
                  <a:schemeClr val="accent2"/>
                </a:solidFill>
              </a:rPr>
              <a:t>Methane</a:t>
            </a:r>
            <a:r>
              <a:rPr lang="en-US" dirty="0">
                <a:solidFill>
                  <a:schemeClr val="tx2"/>
                </a:solidFill>
              </a:rPr>
              <a:t> (bluish)</a:t>
            </a:r>
          </a:p>
          <a:p>
            <a:r>
              <a:rPr lang="en-US" dirty="0">
                <a:solidFill>
                  <a:schemeClr val="tx2"/>
                </a:solidFill>
              </a:rPr>
              <a:t>Temperature 76K at 1 bar</a:t>
            </a:r>
          </a:p>
          <a:p>
            <a:r>
              <a:rPr lang="en-US" dirty="0"/>
              <a:t>Aerosols</a:t>
            </a:r>
          </a:p>
          <a:p>
            <a:pPr lvl="1"/>
            <a:r>
              <a:rPr lang="en-US" dirty="0"/>
              <a:t>ethane, ammonia, water, ammonium hydrosulfide</a:t>
            </a:r>
          </a:p>
        </p:txBody>
      </p:sp>
    </p:spTree>
    <p:extLst>
      <p:ext uri="{BB962C8B-B14F-4D97-AF65-F5344CB8AC3E}">
        <p14:creationId xmlns:p14="http://schemas.microsoft.com/office/powerpoint/2010/main" val="174891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B11C-52EA-9140-8414-56B0385F4E0D}"/>
              </a:ext>
            </a:extLst>
          </p:cNvPr>
          <p:cNvSpPr>
            <a:spLocks noGrp="1"/>
          </p:cNvSpPr>
          <p:nvPr>
            <p:ph type="title"/>
          </p:nvPr>
        </p:nvSpPr>
        <p:spPr/>
        <p:txBody>
          <a:bodyPr/>
          <a:lstStyle/>
          <a:p>
            <a:r>
              <a:rPr lang="en-US" dirty="0"/>
              <a:t>Neptune’s Atmosphere</a:t>
            </a:r>
          </a:p>
        </p:txBody>
      </p:sp>
      <p:sp>
        <p:nvSpPr>
          <p:cNvPr id="3" name="Content Placeholder 2">
            <a:extLst>
              <a:ext uri="{FF2B5EF4-FFF2-40B4-BE49-F238E27FC236}">
                <a16:creationId xmlns:a16="http://schemas.microsoft.com/office/drawing/2014/main" id="{9698A873-00BE-9E4A-BE92-1FCBB9E9353A}"/>
              </a:ext>
            </a:extLst>
          </p:cNvPr>
          <p:cNvSpPr>
            <a:spLocks noGrp="1"/>
          </p:cNvSpPr>
          <p:nvPr>
            <p:ph idx="1"/>
          </p:nvPr>
        </p:nvSpPr>
        <p:spPr/>
        <p:txBody>
          <a:bodyPr/>
          <a:lstStyle/>
          <a:p>
            <a:r>
              <a:rPr lang="en-US" dirty="0"/>
              <a:t>80.0% </a:t>
            </a:r>
            <a:r>
              <a:rPr lang="en-US" dirty="0">
                <a:solidFill>
                  <a:schemeClr val="accent2"/>
                </a:solidFill>
              </a:rPr>
              <a:t>Hydrogen</a:t>
            </a:r>
          </a:p>
          <a:p>
            <a:r>
              <a:rPr lang="en-US" dirty="0"/>
              <a:t>19.0% </a:t>
            </a:r>
            <a:r>
              <a:rPr lang="en-US" dirty="0">
                <a:solidFill>
                  <a:schemeClr val="accent2"/>
                </a:solidFill>
              </a:rPr>
              <a:t>Helium</a:t>
            </a:r>
          </a:p>
          <a:p>
            <a:r>
              <a:rPr lang="en-US" dirty="0"/>
              <a:t>1.5% </a:t>
            </a:r>
            <a:r>
              <a:rPr lang="en-US" dirty="0">
                <a:solidFill>
                  <a:schemeClr val="accent2"/>
                </a:solidFill>
              </a:rPr>
              <a:t>Methane</a:t>
            </a:r>
            <a:r>
              <a:rPr lang="en-US" dirty="0">
                <a:solidFill>
                  <a:schemeClr val="tx2"/>
                </a:solidFill>
              </a:rPr>
              <a:t> (bluish)</a:t>
            </a:r>
          </a:p>
          <a:p>
            <a:r>
              <a:rPr lang="en-US" dirty="0">
                <a:solidFill>
                  <a:schemeClr val="tx2"/>
                </a:solidFill>
              </a:rPr>
              <a:t>Temperature 72K at 1 bar</a:t>
            </a:r>
          </a:p>
          <a:p>
            <a:r>
              <a:rPr lang="en-US" dirty="0"/>
              <a:t>Aerosols</a:t>
            </a:r>
          </a:p>
          <a:p>
            <a:pPr lvl="1"/>
            <a:r>
              <a:rPr lang="en-US" dirty="0"/>
              <a:t>ethane, ammonia, water, ammonium hydrosulfide</a:t>
            </a:r>
          </a:p>
        </p:txBody>
      </p:sp>
    </p:spTree>
    <p:extLst>
      <p:ext uri="{BB962C8B-B14F-4D97-AF65-F5344CB8AC3E}">
        <p14:creationId xmlns:p14="http://schemas.microsoft.com/office/powerpoint/2010/main" val="378108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B11C-52EA-9140-8414-56B0385F4E0D}"/>
              </a:ext>
            </a:extLst>
          </p:cNvPr>
          <p:cNvSpPr>
            <a:spLocks noGrp="1"/>
          </p:cNvSpPr>
          <p:nvPr>
            <p:ph type="title"/>
          </p:nvPr>
        </p:nvSpPr>
        <p:spPr/>
        <p:txBody>
          <a:bodyPr/>
          <a:lstStyle/>
          <a:p>
            <a:r>
              <a:rPr lang="en-US" dirty="0"/>
              <a:t>Uranus’s Weather</a:t>
            </a:r>
          </a:p>
        </p:txBody>
      </p:sp>
      <p:sp>
        <p:nvSpPr>
          <p:cNvPr id="3" name="Content Placeholder 2">
            <a:extLst>
              <a:ext uri="{FF2B5EF4-FFF2-40B4-BE49-F238E27FC236}">
                <a16:creationId xmlns:a16="http://schemas.microsoft.com/office/drawing/2014/main" id="{9698A873-00BE-9E4A-BE92-1FCBB9E9353A}"/>
              </a:ext>
            </a:extLst>
          </p:cNvPr>
          <p:cNvSpPr>
            <a:spLocks noGrp="1"/>
          </p:cNvSpPr>
          <p:nvPr>
            <p:ph idx="1"/>
          </p:nvPr>
        </p:nvSpPr>
        <p:spPr/>
        <p:txBody>
          <a:bodyPr/>
          <a:lstStyle/>
          <a:p>
            <a:r>
              <a:rPr lang="en-US" dirty="0"/>
              <a:t>Cloud cover and activity change over time</a:t>
            </a:r>
          </a:p>
          <a:p>
            <a:r>
              <a:rPr lang="en-US" dirty="0"/>
              <a:t>Possibly seasonal</a:t>
            </a:r>
          </a:p>
          <a:p>
            <a:r>
              <a:rPr lang="en-US" dirty="0"/>
              <a:t>Near-IR shows latitudinal bands</a:t>
            </a:r>
          </a:p>
          <a:p>
            <a:pPr lvl="1"/>
            <a:r>
              <a:rPr lang="en-US" dirty="0"/>
              <a:t>retrograde winds at equator</a:t>
            </a:r>
          </a:p>
        </p:txBody>
      </p:sp>
    </p:spTree>
    <p:extLst>
      <p:ext uri="{BB962C8B-B14F-4D97-AF65-F5344CB8AC3E}">
        <p14:creationId xmlns:p14="http://schemas.microsoft.com/office/powerpoint/2010/main" val="265842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B146-C75E-0B49-916B-FCFD9BAC1A47}"/>
              </a:ext>
            </a:extLst>
          </p:cNvPr>
          <p:cNvSpPr>
            <a:spLocks noGrp="1"/>
          </p:cNvSpPr>
          <p:nvPr>
            <p:ph type="title"/>
          </p:nvPr>
        </p:nvSpPr>
        <p:spPr/>
        <p:txBody>
          <a:bodyPr/>
          <a:lstStyle/>
          <a:p>
            <a:r>
              <a:rPr lang="en-US" dirty="0"/>
              <a:t>Uranus’s Rings</a:t>
            </a:r>
          </a:p>
        </p:txBody>
      </p:sp>
      <p:sp>
        <p:nvSpPr>
          <p:cNvPr id="3" name="Content Placeholder 2">
            <a:extLst>
              <a:ext uri="{FF2B5EF4-FFF2-40B4-BE49-F238E27FC236}">
                <a16:creationId xmlns:a16="http://schemas.microsoft.com/office/drawing/2014/main" id="{11B185E2-0259-604F-9177-5C17E6CD8AE2}"/>
              </a:ext>
            </a:extLst>
          </p:cNvPr>
          <p:cNvSpPr>
            <a:spLocks noGrp="1"/>
          </p:cNvSpPr>
          <p:nvPr>
            <p:ph idx="1"/>
          </p:nvPr>
        </p:nvSpPr>
        <p:spPr>
          <a:xfrm>
            <a:off x="457200" y="1600201"/>
            <a:ext cx="8229600" cy="1944886"/>
          </a:xfrm>
        </p:spPr>
        <p:txBody>
          <a:bodyPr/>
          <a:lstStyle/>
          <a:p>
            <a:r>
              <a:rPr lang="en-US" dirty="0"/>
              <a:t>Very low albedo, 0.015</a:t>
            </a:r>
          </a:p>
          <a:p>
            <a:r>
              <a:rPr lang="en-US" dirty="0"/>
              <a:t>Change visibility throughout orbit</a:t>
            </a:r>
          </a:p>
          <a:p>
            <a:r>
              <a:rPr lang="en-US" dirty="0"/>
              <a:t>Thickness 100–300 m</a:t>
            </a:r>
          </a:p>
          <a:p>
            <a:endParaRPr lang="en-US" dirty="0"/>
          </a:p>
        </p:txBody>
      </p:sp>
    </p:spTree>
    <p:extLst>
      <p:ext uri="{BB962C8B-B14F-4D97-AF65-F5344CB8AC3E}">
        <p14:creationId xmlns:p14="http://schemas.microsoft.com/office/powerpoint/2010/main" val="153892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2365-DC23-CE4C-BF9F-6BDDC2A206C9}"/>
              </a:ext>
            </a:extLst>
          </p:cNvPr>
          <p:cNvSpPr>
            <a:spLocks noGrp="1"/>
          </p:cNvSpPr>
          <p:nvPr>
            <p:ph type="title"/>
          </p:nvPr>
        </p:nvSpPr>
        <p:spPr/>
        <p:txBody>
          <a:bodyPr/>
          <a:lstStyle/>
          <a:p>
            <a:r>
              <a:rPr lang="en-US" dirty="0"/>
              <a:t>Internal structure (hypothesized)</a:t>
            </a:r>
          </a:p>
        </p:txBody>
      </p:sp>
      <p:sp>
        <p:nvSpPr>
          <p:cNvPr id="3" name="Content Placeholder 2">
            <a:extLst>
              <a:ext uri="{FF2B5EF4-FFF2-40B4-BE49-F238E27FC236}">
                <a16:creationId xmlns:a16="http://schemas.microsoft.com/office/drawing/2014/main" id="{31916DF3-41C8-F640-8315-875330EAF323}"/>
              </a:ext>
            </a:extLst>
          </p:cNvPr>
          <p:cNvSpPr>
            <a:spLocks noGrp="1"/>
          </p:cNvSpPr>
          <p:nvPr>
            <p:ph idx="1"/>
          </p:nvPr>
        </p:nvSpPr>
        <p:spPr/>
        <p:txBody>
          <a:bodyPr/>
          <a:lstStyle/>
          <a:p>
            <a:r>
              <a:rPr lang="en-US" dirty="0"/>
              <a:t>Rocky core</a:t>
            </a:r>
          </a:p>
          <a:p>
            <a:r>
              <a:rPr lang="en-US" dirty="0"/>
              <a:t>mantle of hot “ices:” H</a:t>
            </a:r>
            <a:r>
              <a:rPr lang="en-US" baseline="-25000" dirty="0"/>
              <a:t>2</a:t>
            </a:r>
            <a:r>
              <a:rPr lang="en-US" dirty="0"/>
              <a:t>O, CH</a:t>
            </a:r>
            <a:r>
              <a:rPr lang="en-US" baseline="-25000" dirty="0"/>
              <a:t>4</a:t>
            </a:r>
            <a:r>
              <a:rPr lang="en-US" dirty="0"/>
              <a:t>, NH</a:t>
            </a:r>
            <a:r>
              <a:rPr lang="en-US" baseline="-25000" dirty="0"/>
              <a:t>3</a:t>
            </a:r>
          </a:p>
          <a:p>
            <a:r>
              <a:rPr lang="en-US" dirty="0"/>
              <a:t>H</a:t>
            </a:r>
            <a:r>
              <a:rPr lang="en-US" baseline="-25000" dirty="0"/>
              <a:t>2</a:t>
            </a:r>
            <a:r>
              <a:rPr lang="en-US" dirty="0"/>
              <a:t>, He atmosphere</a:t>
            </a:r>
          </a:p>
        </p:txBody>
      </p:sp>
    </p:spTree>
    <p:extLst>
      <p:ext uri="{BB962C8B-B14F-4D97-AF65-F5344CB8AC3E}">
        <p14:creationId xmlns:p14="http://schemas.microsoft.com/office/powerpoint/2010/main" val="88782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5B03-B670-334B-A6EF-D12F528607E7}"/>
              </a:ext>
            </a:extLst>
          </p:cNvPr>
          <p:cNvSpPr>
            <a:spLocks noGrp="1"/>
          </p:cNvSpPr>
          <p:nvPr>
            <p:ph type="title"/>
          </p:nvPr>
        </p:nvSpPr>
        <p:spPr/>
        <p:txBody>
          <a:bodyPr/>
          <a:lstStyle/>
          <a:p>
            <a:r>
              <a:rPr lang="en-US" dirty="0"/>
              <a:t>Uranus’s Magnetic Field</a:t>
            </a:r>
          </a:p>
        </p:txBody>
      </p:sp>
      <p:sp>
        <p:nvSpPr>
          <p:cNvPr id="3" name="Content Placeholder 2">
            <a:extLst>
              <a:ext uri="{FF2B5EF4-FFF2-40B4-BE49-F238E27FC236}">
                <a16:creationId xmlns:a16="http://schemas.microsoft.com/office/drawing/2014/main" id="{8F84554A-E9BB-A04E-BA20-6D8D524B3CE3}"/>
              </a:ext>
            </a:extLst>
          </p:cNvPr>
          <p:cNvSpPr>
            <a:spLocks noGrp="1"/>
          </p:cNvSpPr>
          <p:nvPr>
            <p:ph idx="1"/>
          </p:nvPr>
        </p:nvSpPr>
        <p:spPr/>
        <p:txBody>
          <a:bodyPr/>
          <a:lstStyle/>
          <a:p>
            <a:r>
              <a:rPr lang="en-US" dirty="0"/>
              <a:t>Mostly dipolar</a:t>
            </a:r>
          </a:p>
          <a:p>
            <a:r>
              <a:rPr lang="en-US" dirty="0"/>
              <a:t>Tilt 58.6°to rotation axis</a:t>
            </a:r>
          </a:p>
          <a:p>
            <a:r>
              <a:rPr lang="en-US" dirty="0"/>
              <a:t>Offset from center by 1/3 </a:t>
            </a:r>
            <a:r>
              <a:rPr lang="en-US" i="1" dirty="0"/>
              <a:t>R</a:t>
            </a:r>
            <a:r>
              <a:rPr lang="en-US" i="1" baseline="-25000" dirty="0"/>
              <a:t>U</a:t>
            </a:r>
          </a:p>
          <a:p>
            <a:r>
              <a:rPr lang="en-US" dirty="0"/>
              <a:t>At surface about twice Earth’s</a:t>
            </a:r>
          </a:p>
          <a:p>
            <a:r>
              <a:rPr lang="en-US" dirty="0"/>
              <a:t>Attributed to “hot ice” layer</a:t>
            </a:r>
          </a:p>
        </p:txBody>
      </p:sp>
    </p:spTree>
    <p:extLst>
      <p:ext uri="{BB962C8B-B14F-4D97-AF65-F5344CB8AC3E}">
        <p14:creationId xmlns:p14="http://schemas.microsoft.com/office/powerpoint/2010/main" val="180626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5B03-B670-334B-A6EF-D12F528607E7}"/>
              </a:ext>
            </a:extLst>
          </p:cNvPr>
          <p:cNvSpPr>
            <a:spLocks noGrp="1"/>
          </p:cNvSpPr>
          <p:nvPr>
            <p:ph type="title"/>
          </p:nvPr>
        </p:nvSpPr>
        <p:spPr/>
        <p:txBody>
          <a:bodyPr/>
          <a:lstStyle/>
          <a:p>
            <a:r>
              <a:rPr lang="en-US" dirty="0"/>
              <a:t>Neptune’s Magnetic Field</a:t>
            </a:r>
          </a:p>
        </p:txBody>
      </p:sp>
      <p:sp>
        <p:nvSpPr>
          <p:cNvPr id="3" name="Content Placeholder 2">
            <a:extLst>
              <a:ext uri="{FF2B5EF4-FFF2-40B4-BE49-F238E27FC236}">
                <a16:creationId xmlns:a16="http://schemas.microsoft.com/office/drawing/2014/main" id="{8F84554A-E9BB-A04E-BA20-6D8D524B3CE3}"/>
              </a:ext>
            </a:extLst>
          </p:cNvPr>
          <p:cNvSpPr>
            <a:spLocks noGrp="1"/>
          </p:cNvSpPr>
          <p:nvPr>
            <p:ph idx="1"/>
          </p:nvPr>
        </p:nvSpPr>
        <p:spPr/>
        <p:txBody>
          <a:bodyPr/>
          <a:lstStyle/>
          <a:p>
            <a:r>
              <a:rPr lang="en-US" dirty="0"/>
              <a:t>Mostly dipolar</a:t>
            </a:r>
          </a:p>
          <a:p>
            <a:r>
              <a:rPr lang="en-US" dirty="0"/>
              <a:t>Tilt 46.9°to rotation axis</a:t>
            </a:r>
          </a:p>
          <a:p>
            <a:r>
              <a:rPr lang="en-US" dirty="0"/>
              <a:t>Offset from center by 0.49 </a:t>
            </a:r>
            <a:r>
              <a:rPr lang="en-US" i="1" dirty="0"/>
              <a:t>R</a:t>
            </a:r>
            <a:r>
              <a:rPr lang="en-US" i="1" baseline="-25000" dirty="0"/>
              <a:t>U</a:t>
            </a:r>
          </a:p>
          <a:p>
            <a:r>
              <a:rPr lang="en-US" dirty="0"/>
              <a:t>At surface about twice Earth’s</a:t>
            </a:r>
          </a:p>
          <a:p>
            <a:r>
              <a:rPr lang="en-US" dirty="0"/>
              <a:t>Attributed to “hot ice” layer</a:t>
            </a:r>
          </a:p>
        </p:txBody>
      </p:sp>
    </p:spTree>
    <p:extLst>
      <p:ext uri="{BB962C8B-B14F-4D97-AF65-F5344CB8AC3E}">
        <p14:creationId xmlns:p14="http://schemas.microsoft.com/office/powerpoint/2010/main" val="49478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B11C-52EA-9140-8414-56B0385F4E0D}"/>
              </a:ext>
            </a:extLst>
          </p:cNvPr>
          <p:cNvSpPr>
            <a:spLocks noGrp="1"/>
          </p:cNvSpPr>
          <p:nvPr>
            <p:ph type="title"/>
          </p:nvPr>
        </p:nvSpPr>
        <p:spPr/>
        <p:txBody>
          <a:bodyPr/>
          <a:lstStyle/>
          <a:p>
            <a:r>
              <a:rPr lang="en-US" dirty="0"/>
              <a:t>Atmosphere</a:t>
            </a:r>
          </a:p>
        </p:txBody>
      </p:sp>
      <p:sp>
        <p:nvSpPr>
          <p:cNvPr id="3" name="Content Placeholder 2">
            <a:extLst>
              <a:ext uri="{FF2B5EF4-FFF2-40B4-BE49-F238E27FC236}">
                <a16:creationId xmlns:a16="http://schemas.microsoft.com/office/drawing/2014/main" id="{9698A873-00BE-9E4A-BE92-1FCBB9E9353A}"/>
              </a:ext>
            </a:extLst>
          </p:cNvPr>
          <p:cNvSpPr>
            <a:spLocks noGrp="1"/>
          </p:cNvSpPr>
          <p:nvPr>
            <p:ph idx="1"/>
          </p:nvPr>
        </p:nvSpPr>
        <p:spPr/>
        <p:txBody>
          <a:bodyPr/>
          <a:lstStyle/>
          <a:p>
            <a:r>
              <a:rPr lang="en-US" dirty="0"/>
              <a:t>89.8% </a:t>
            </a:r>
            <a:r>
              <a:rPr lang="en-US" dirty="0">
                <a:solidFill>
                  <a:schemeClr val="accent2"/>
                </a:solidFill>
              </a:rPr>
              <a:t>Hydrogen</a:t>
            </a:r>
          </a:p>
          <a:p>
            <a:r>
              <a:rPr lang="en-US" dirty="0"/>
              <a:t>10.2% </a:t>
            </a:r>
            <a:r>
              <a:rPr lang="en-US" dirty="0">
                <a:solidFill>
                  <a:schemeClr val="accent2"/>
                </a:solidFill>
              </a:rPr>
              <a:t>Helium</a:t>
            </a:r>
          </a:p>
          <a:p>
            <a:r>
              <a:rPr lang="en-US" dirty="0"/>
              <a:t>Trace </a:t>
            </a:r>
            <a:r>
              <a:rPr lang="en-US" dirty="0">
                <a:solidFill>
                  <a:schemeClr val="accent2"/>
                </a:solidFill>
              </a:rPr>
              <a:t>visible</a:t>
            </a:r>
            <a:r>
              <a:rPr lang="en-US" dirty="0"/>
              <a:t> material</a:t>
            </a:r>
          </a:p>
          <a:p>
            <a:pPr lvl="1"/>
            <a:r>
              <a:rPr lang="en-US" dirty="0"/>
              <a:t>ammonia, water, ammonium sulfide</a:t>
            </a:r>
          </a:p>
        </p:txBody>
      </p:sp>
    </p:spTree>
    <p:extLst>
      <p:ext uri="{BB962C8B-B14F-4D97-AF65-F5344CB8AC3E}">
        <p14:creationId xmlns:p14="http://schemas.microsoft.com/office/powerpoint/2010/main" val="410256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8F52-432A-1946-B8F9-6661140F8D1A}"/>
              </a:ext>
            </a:extLst>
          </p:cNvPr>
          <p:cNvSpPr>
            <a:spLocks noGrp="1"/>
          </p:cNvSpPr>
          <p:nvPr>
            <p:ph type="title"/>
          </p:nvPr>
        </p:nvSpPr>
        <p:spPr/>
        <p:txBody>
          <a:bodyPr/>
          <a:lstStyle/>
          <a:p>
            <a:r>
              <a:rPr lang="en-US" dirty="0"/>
              <a:t>Surface</a:t>
            </a:r>
          </a:p>
        </p:txBody>
      </p:sp>
      <p:sp>
        <p:nvSpPr>
          <p:cNvPr id="3" name="Content Placeholder 2">
            <a:extLst>
              <a:ext uri="{FF2B5EF4-FFF2-40B4-BE49-F238E27FC236}">
                <a16:creationId xmlns:a16="http://schemas.microsoft.com/office/drawing/2014/main" id="{B2395F52-08D8-7246-95F4-0AE603FC6DB4}"/>
              </a:ext>
            </a:extLst>
          </p:cNvPr>
          <p:cNvSpPr>
            <a:spLocks noGrp="1"/>
          </p:cNvSpPr>
          <p:nvPr>
            <p:ph idx="1"/>
          </p:nvPr>
        </p:nvSpPr>
        <p:spPr>
          <a:xfrm>
            <a:off x="457200" y="1600200"/>
            <a:ext cx="3922486" cy="4876799"/>
          </a:xfrm>
        </p:spPr>
        <p:txBody>
          <a:bodyPr/>
          <a:lstStyle/>
          <a:p>
            <a:r>
              <a:rPr lang="en-US" dirty="0"/>
              <a:t>Only clouds visible</a:t>
            </a:r>
          </a:p>
          <a:p>
            <a:r>
              <a:rPr lang="en-US" dirty="0"/>
              <a:t>Arranged in latitudinal </a:t>
            </a:r>
            <a:r>
              <a:rPr lang="en-US" dirty="0">
                <a:solidFill>
                  <a:schemeClr val="accent2"/>
                </a:solidFill>
              </a:rPr>
              <a:t>belts</a:t>
            </a:r>
            <a:r>
              <a:rPr lang="en-US" dirty="0"/>
              <a:t> and </a:t>
            </a:r>
            <a:r>
              <a:rPr lang="en-US" dirty="0">
                <a:solidFill>
                  <a:schemeClr val="accent2"/>
                </a:solidFill>
              </a:rPr>
              <a:t>zones</a:t>
            </a:r>
          </a:p>
          <a:p>
            <a:pPr lvl="1"/>
            <a:r>
              <a:rPr lang="en-US" dirty="0"/>
              <a:t>belts are white, high, cold</a:t>
            </a:r>
          </a:p>
          <a:p>
            <a:pPr lvl="1"/>
            <a:r>
              <a:rPr lang="en-US" dirty="0"/>
              <a:t>zones are reddish, lower, warmer</a:t>
            </a:r>
          </a:p>
        </p:txBody>
      </p:sp>
      <p:pic>
        <p:nvPicPr>
          <p:cNvPr id="5" name="Picture 4">
            <a:extLst>
              <a:ext uri="{FF2B5EF4-FFF2-40B4-BE49-F238E27FC236}">
                <a16:creationId xmlns:a16="http://schemas.microsoft.com/office/drawing/2014/main" id="{BF270B84-E937-C440-A790-19B1C408F5DD}"/>
              </a:ext>
            </a:extLst>
          </p:cNvPr>
          <p:cNvPicPr>
            <a:picLocks noChangeAspect="1"/>
          </p:cNvPicPr>
          <p:nvPr/>
        </p:nvPicPr>
        <p:blipFill>
          <a:blip r:embed="rId2"/>
          <a:stretch>
            <a:fillRect/>
          </a:stretch>
        </p:blipFill>
        <p:spPr>
          <a:xfrm>
            <a:off x="4386943" y="1582057"/>
            <a:ext cx="4771571" cy="4771571"/>
          </a:xfrm>
          <a:prstGeom prst="rect">
            <a:avLst/>
          </a:prstGeom>
        </p:spPr>
      </p:pic>
      <p:sp>
        <p:nvSpPr>
          <p:cNvPr id="6" name="TextBox 5">
            <a:extLst>
              <a:ext uri="{FF2B5EF4-FFF2-40B4-BE49-F238E27FC236}">
                <a16:creationId xmlns:a16="http://schemas.microsoft.com/office/drawing/2014/main" id="{B27A0612-7F94-0148-8A16-B44629209560}"/>
              </a:ext>
            </a:extLst>
          </p:cNvPr>
          <p:cNvSpPr txBox="1"/>
          <p:nvPr/>
        </p:nvSpPr>
        <p:spPr>
          <a:xfrm>
            <a:off x="2189940" y="6353628"/>
            <a:ext cx="6968574" cy="369332"/>
          </a:xfrm>
          <a:prstGeom prst="rect">
            <a:avLst/>
          </a:prstGeom>
          <a:noFill/>
        </p:spPr>
        <p:txBody>
          <a:bodyPr wrap="none" rtlCol="0">
            <a:spAutoFit/>
          </a:bodyPr>
          <a:lstStyle/>
          <a:p>
            <a:r>
              <a:rPr lang="en-US" dirty="0">
                <a:solidFill>
                  <a:srgbClr val="000000"/>
                </a:solidFill>
                <a:hlinkClick r:id="rId3"/>
              </a:rPr>
              <a:t>Image</a:t>
            </a:r>
            <a:r>
              <a:rPr lang="en-US" dirty="0">
                <a:solidFill>
                  <a:srgbClr val="000000"/>
                </a:solidFill>
              </a:rPr>
              <a:t>: </a:t>
            </a:r>
            <a:r>
              <a:rPr lang="en-US" dirty="0" err="1">
                <a:solidFill>
                  <a:srgbClr val="000000"/>
                </a:solidFill>
              </a:rPr>
              <a:t>Junocam</a:t>
            </a:r>
            <a:r>
              <a:rPr lang="en-US" dirty="0">
                <a:solidFill>
                  <a:srgbClr val="000000"/>
                </a:solidFill>
              </a:rPr>
              <a:t>, processed by Gerald </a:t>
            </a:r>
            <a:r>
              <a:rPr lang="en-US" dirty="0" err="1">
                <a:solidFill>
                  <a:srgbClr val="000000"/>
                </a:solidFill>
              </a:rPr>
              <a:t>Eichstädt</a:t>
            </a:r>
            <a:r>
              <a:rPr lang="en-US" dirty="0">
                <a:solidFill>
                  <a:srgbClr val="000000"/>
                </a:solidFill>
              </a:rPr>
              <a:t> and </a:t>
            </a:r>
            <a:r>
              <a:rPr lang="en-US" dirty="0" err="1">
                <a:solidFill>
                  <a:srgbClr val="000000"/>
                </a:solidFill>
              </a:rPr>
              <a:t>Seán</a:t>
            </a:r>
            <a:r>
              <a:rPr lang="en-US" dirty="0">
                <a:solidFill>
                  <a:srgbClr val="000000"/>
                </a:solidFill>
              </a:rPr>
              <a:t> Doran </a:t>
            </a:r>
          </a:p>
        </p:txBody>
      </p:sp>
    </p:spTree>
    <p:extLst>
      <p:ext uri="{BB962C8B-B14F-4D97-AF65-F5344CB8AC3E}">
        <p14:creationId xmlns:p14="http://schemas.microsoft.com/office/powerpoint/2010/main" val="8560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960F-714E-0E40-BD24-7CC2B4279E38}"/>
              </a:ext>
            </a:extLst>
          </p:cNvPr>
          <p:cNvSpPr>
            <a:spLocks noGrp="1"/>
          </p:cNvSpPr>
          <p:nvPr>
            <p:ph type="title"/>
          </p:nvPr>
        </p:nvSpPr>
        <p:spPr/>
        <p:txBody>
          <a:bodyPr/>
          <a:lstStyle/>
          <a:p>
            <a:r>
              <a:rPr lang="en-US" dirty="0"/>
              <a:t>Belts and zones</a:t>
            </a:r>
          </a:p>
        </p:txBody>
      </p:sp>
      <p:pic>
        <p:nvPicPr>
          <p:cNvPr id="3" name="Picture 2" descr="A three dimensional illustration depicts a concept of movement in Jupiter’s dark belts and light zones. The illustration shows a cutaway looking down along two zones that sandwich a belt, with all three floating on the surface of the upper atmosphere. Arrows indicate a westward flow for the two zones, and an eastward flow for the darker belt between them. Pairs of curved arrows in each zone, pointing up and out from Jupiter’s center, indicate an upward flow of gases.  A label for one of these pairs reads: Warm material rising A pair of curved arrows pointing down and inward from the top of the belt indicates a downward flow of gases. A label for this pair reads: Cool material sinking.">
            <a:extLst>
              <a:ext uri="{FF2B5EF4-FFF2-40B4-BE49-F238E27FC236}">
                <a16:creationId xmlns:a16="http://schemas.microsoft.com/office/drawing/2014/main" id="{2F993BF0-ADF0-B947-9179-B7D63BFA2D6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5447" y="1600200"/>
            <a:ext cx="8113106" cy="3805784"/>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AEDC99-B7F4-3B43-938B-8FFC15C2A7B3}"/>
              </a:ext>
            </a:extLst>
          </p:cNvPr>
          <p:cNvSpPr txBox="1"/>
          <p:nvPr/>
        </p:nvSpPr>
        <p:spPr>
          <a:xfrm>
            <a:off x="838200" y="5584917"/>
            <a:ext cx="1210588" cy="461665"/>
          </a:xfrm>
          <a:prstGeom prst="rect">
            <a:avLst/>
          </a:prstGeom>
          <a:noFill/>
        </p:spPr>
        <p:txBody>
          <a:bodyPr wrap="none" rtlCol="0">
            <a:spAutoFit/>
          </a:bodyPr>
          <a:lstStyle/>
          <a:p>
            <a:r>
              <a:rPr lang="en-US" sz="2400" dirty="0">
                <a:solidFill>
                  <a:srgbClr val="000000"/>
                </a:solidFill>
              </a:rPr>
              <a:t>Fig. 9.8</a:t>
            </a:r>
          </a:p>
        </p:txBody>
      </p:sp>
    </p:spTree>
    <p:extLst>
      <p:ext uri="{BB962C8B-B14F-4D97-AF65-F5344CB8AC3E}">
        <p14:creationId xmlns:p14="http://schemas.microsoft.com/office/powerpoint/2010/main" val="2161137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9655D-6BCA-4F4B-8283-86787544159E}"/>
              </a:ext>
            </a:extLst>
          </p:cNvPr>
          <p:cNvSpPr>
            <a:spLocks noGrp="1"/>
          </p:cNvSpPr>
          <p:nvPr>
            <p:ph type="title"/>
          </p:nvPr>
        </p:nvSpPr>
        <p:spPr/>
        <p:txBody>
          <a:bodyPr/>
          <a:lstStyle/>
          <a:p>
            <a:r>
              <a:rPr lang="en-US" dirty="0"/>
              <a:t>Storms (ovals)</a:t>
            </a:r>
          </a:p>
        </p:txBody>
      </p:sp>
      <p:sp>
        <p:nvSpPr>
          <p:cNvPr id="3" name="Content Placeholder 2">
            <a:extLst>
              <a:ext uri="{FF2B5EF4-FFF2-40B4-BE49-F238E27FC236}">
                <a16:creationId xmlns:a16="http://schemas.microsoft.com/office/drawing/2014/main" id="{1A7BFC4C-0F49-BE43-A926-5E8F3564F489}"/>
              </a:ext>
            </a:extLst>
          </p:cNvPr>
          <p:cNvSpPr>
            <a:spLocks noGrp="1"/>
          </p:cNvSpPr>
          <p:nvPr>
            <p:ph idx="1"/>
          </p:nvPr>
        </p:nvSpPr>
        <p:spPr>
          <a:xfrm>
            <a:off x="457200" y="1600200"/>
            <a:ext cx="8229600" cy="4267199"/>
          </a:xfrm>
        </p:spPr>
        <p:txBody>
          <a:bodyPr/>
          <a:lstStyle/>
          <a:p>
            <a:r>
              <a:rPr lang="en-US" dirty="0"/>
              <a:t>Rotate cyclonically or anticyclonically</a:t>
            </a:r>
          </a:p>
          <a:p>
            <a:r>
              <a:rPr lang="en-US" dirty="0"/>
              <a:t>Long lasting features</a:t>
            </a:r>
          </a:p>
          <a:p>
            <a:r>
              <a:rPr lang="en-US" dirty="0"/>
              <a:t>Usually stay in a band</a:t>
            </a:r>
          </a:p>
          <a:p>
            <a:r>
              <a:rPr lang="en-US" dirty="0"/>
              <a:t>Interact with each other</a:t>
            </a:r>
          </a:p>
          <a:p>
            <a:r>
              <a:rPr lang="en-US" dirty="0"/>
              <a:t>Most white, some red</a:t>
            </a:r>
          </a:p>
          <a:p>
            <a:pPr lvl="1"/>
            <a:r>
              <a:rPr lang="en-US" dirty="0"/>
              <a:t>white = ammonia</a:t>
            </a:r>
          </a:p>
          <a:p>
            <a:pPr lvl="1"/>
            <a:r>
              <a:rPr lang="en-US" dirty="0"/>
              <a:t>red = ?</a:t>
            </a:r>
          </a:p>
        </p:txBody>
      </p:sp>
    </p:spTree>
    <p:extLst>
      <p:ext uri="{BB962C8B-B14F-4D97-AF65-F5344CB8AC3E}">
        <p14:creationId xmlns:p14="http://schemas.microsoft.com/office/powerpoint/2010/main" val="303328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A913-38D1-C644-914A-DCC6F330F891}"/>
              </a:ext>
            </a:extLst>
          </p:cNvPr>
          <p:cNvSpPr>
            <a:spLocks noGrp="1"/>
          </p:cNvSpPr>
          <p:nvPr>
            <p:ph type="title"/>
          </p:nvPr>
        </p:nvSpPr>
        <p:spPr/>
        <p:txBody>
          <a:bodyPr/>
          <a:lstStyle/>
          <a:p>
            <a:r>
              <a:rPr lang="en-US" dirty="0"/>
              <a:t>Ovals</a:t>
            </a:r>
          </a:p>
        </p:txBody>
      </p:sp>
      <p:pic>
        <p:nvPicPr>
          <p:cNvPr id="3" name="Picture 2">
            <a:extLst>
              <a:ext uri="{FF2B5EF4-FFF2-40B4-BE49-F238E27FC236}">
                <a16:creationId xmlns:a16="http://schemas.microsoft.com/office/drawing/2014/main" id="{6F1752C1-7A2A-C141-925D-ADB9263ADB4B}"/>
              </a:ext>
            </a:extLst>
          </p:cNvPr>
          <p:cNvPicPr>
            <a:picLocks noChangeAspect="1"/>
          </p:cNvPicPr>
          <p:nvPr/>
        </p:nvPicPr>
        <p:blipFill>
          <a:blip r:embed="rId2"/>
          <a:stretch>
            <a:fillRect/>
          </a:stretch>
        </p:blipFill>
        <p:spPr>
          <a:xfrm>
            <a:off x="0" y="1382469"/>
            <a:ext cx="9144000" cy="4807744"/>
          </a:xfrm>
          <a:prstGeom prst="rect">
            <a:avLst/>
          </a:prstGeom>
        </p:spPr>
      </p:pic>
      <p:sp>
        <p:nvSpPr>
          <p:cNvPr id="4" name="TextBox 3">
            <a:extLst>
              <a:ext uri="{FF2B5EF4-FFF2-40B4-BE49-F238E27FC236}">
                <a16:creationId xmlns:a16="http://schemas.microsoft.com/office/drawing/2014/main" id="{6D5E09AA-58AE-F144-B8DE-0BDB880BBE0C}"/>
              </a:ext>
            </a:extLst>
          </p:cNvPr>
          <p:cNvSpPr txBox="1"/>
          <p:nvPr/>
        </p:nvSpPr>
        <p:spPr>
          <a:xfrm>
            <a:off x="228600" y="6225382"/>
            <a:ext cx="3877985" cy="369332"/>
          </a:xfrm>
          <a:prstGeom prst="rect">
            <a:avLst/>
          </a:prstGeom>
          <a:noFill/>
        </p:spPr>
        <p:txBody>
          <a:bodyPr wrap="none" rtlCol="0">
            <a:spAutoFit/>
          </a:bodyPr>
          <a:lstStyle/>
          <a:p>
            <a:r>
              <a:rPr lang="en-US" dirty="0">
                <a:solidFill>
                  <a:srgbClr val="000000"/>
                </a:solidFill>
                <a:hlinkClick r:id="rId3"/>
              </a:rPr>
              <a:t>Image</a:t>
            </a:r>
            <a:r>
              <a:rPr lang="en-US" dirty="0">
                <a:solidFill>
                  <a:srgbClr val="000000"/>
                </a:solidFill>
              </a:rPr>
              <a:t>: Galileo, NASA/JPL.  Near IR</a:t>
            </a:r>
          </a:p>
        </p:txBody>
      </p:sp>
    </p:spTree>
    <p:extLst>
      <p:ext uri="{BB962C8B-B14F-4D97-AF65-F5344CB8AC3E}">
        <p14:creationId xmlns:p14="http://schemas.microsoft.com/office/powerpoint/2010/main" val="88119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0EF8-B629-CD40-83F3-64F8070EFBFA}"/>
              </a:ext>
            </a:extLst>
          </p:cNvPr>
          <p:cNvSpPr>
            <a:spLocks noGrp="1"/>
          </p:cNvSpPr>
          <p:nvPr>
            <p:ph type="title"/>
          </p:nvPr>
        </p:nvSpPr>
        <p:spPr>
          <a:xfrm>
            <a:off x="457200" y="274638"/>
            <a:ext cx="8229600" cy="792162"/>
          </a:xfrm>
        </p:spPr>
        <p:txBody>
          <a:bodyPr/>
          <a:lstStyle/>
          <a:p>
            <a:r>
              <a:rPr lang="en-US" dirty="0"/>
              <a:t>Great Red Spot</a:t>
            </a:r>
          </a:p>
        </p:txBody>
      </p:sp>
      <p:pic>
        <p:nvPicPr>
          <p:cNvPr id="3" name="Picture 2">
            <a:extLst>
              <a:ext uri="{FF2B5EF4-FFF2-40B4-BE49-F238E27FC236}">
                <a16:creationId xmlns:a16="http://schemas.microsoft.com/office/drawing/2014/main" id="{1714383A-9613-8241-AA36-B7198F8AA922}"/>
              </a:ext>
            </a:extLst>
          </p:cNvPr>
          <p:cNvPicPr>
            <a:picLocks noChangeAspect="1"/>
          </p:cNvPicPr>
          <p:nvPr/>
        </p:nvPicPr>
        <p:blipFill>
          <a:blip r:embed="rId2"/>
          <a:stretch>
            <a:fillRect/>
          </a:stretch>
        </p:blipFill>
        <p:spPr>
          <a:xfrm>
            <a:off x="0" y="1066800"/>
            <a:ext cx="9144000" cy="5142992"/>
          </a:xfrm>
          <a:prstGeom prst="rect">
            <a:avLst/>
          </a:prstGeom>
        </p:spPr>
      </p:pic>
      <p:sp>
        <p:nvSpPr>
          <p:cNvPr id="4" name="TextBox 3">
            <a:extLst>
              <a:ext uri="{FF2B5EF4-FFF2-40B4-BE49-F238E27FC236}">
                <a16:creationId xmlns:a16="http://schemas.microsoft.com/office/drawing/2014/main" id="{FD62E2B2-7509-044E-86E2-63B5E42C3125}"/>
              </a:ext>
            </a:extLst>
          </p:cNvPr>
          <p:cNvSpPr txBox="1"/>
          <p:nvPr/>
        </p:nvSpPr>
        <p:spPr>
          <a:xfrm>
            <a:off x="152400" y="6335956"/>
            <a:ext cx="3502882" cy="461665"/>
          </a:xfrm>
          <a:prstGeom prst="rect">
            <a:avLst/>
          </a:prstGeom>
          <a:noFill/>
        </p:spPr>
        <p:txBody>
          <a:bodyPr wrap="none" rtlCol="0">
            <a:spAutoFit/>
          </a:bodyPr>
          <a:lstStyle/>
          <a:p>
            <a:r>
              <a:rPr lang="en-US" sz="2400" dirty="0">
                <a:solidFill>
                  <a:srgbClr val="000000"/>
                </a:solidFill>
                <a:hlinkClick r:id="rId3"/>
              </a:rPr>
              <a:t>Image</a:t>
            </a:r>
            <a:r>
              <a:rPr lang="en-US" sz="2400" dirty="0">
                <a:solidFill>
                  <a:srgbClr val="000000"/>
                </a:solidFill>
              </a:rPr>
              <a:t>: Juno, NASA/JPL</a:t>
            </a:r>
          </a:p>
        </p:txBody>
      </p:sp>
    </p:spTree>
    <p:extLst>
      <p:ext uri="{BB962C8B-B14F-4D97-AF65-F5344CB8AC3E}">
        <p14:creationId xmlns:p14="http://schemas.microsoft.com/office/powerpoint/2010/main" val="1371952827"/>
      </p:ext>
    </p:extLst>
  </p:cSld>
  <p:clrMapOvr>
    <a:masterClrMapping/>
  </p:clrMapOvr>
</p:sld>
</file>

<file path=ppt/theme/theme1.xml><?xml version="1.0" encoding="utf-8"?>
<a:theme xmlns:a="http://schemas.openxmlformats.org/drawingml/2006/main" name="Default Design">
  <a:themeElements>
    <a:clrScheme name="Custom 25">
      <a:dk1>
        <a:srgbClr val="000066"/>
      </a:dk1>
      <a:lt1>
        <a:srgbClr val="FFFFFF"/>
      </a:lt1>
      <a:dk2>
        <a:srgbClr val="003366"/>
      </a:dk2>
      <a:lt2>
        <a:srgbClr val="808080"/>
      </a:lt2>
      <a:accent1>
        <a:srgbClr val="BBE0E3"/>
      </a:accent1>
      <a:accent2>
        <a:srgbClr val="0000FF"/>
      </a:accent2>
      <a:accent3>
        <a:srgbClr val="FF0000"/>
      </a:accent3>
      <a:accent4>
        <a:srgbClr val="006600"/>
      </a:accent4>
      <a:accent5>
        <a:srgbClr val="00CC00"/>
      </a:accent5>
      <a:accent6>
        <a:srgbClr val="800000"/>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3366"/>
        </a:dk1>
        <a:lt1>
          <a:srgbClr val="FFFFFF"/>
        </a:lt1>
        <a:dk2>
          <a:srgbClr val="003366"/>
        </a:dk2>
        <a:lt2>
          <a:srgbClr val="808080"/>
        </a:lt2>
        <a:accent1>
          <a:srgbClr val="BBE0E3"/>
        </a:accent1>
        <a:accent2>
          <a:srgbClr val="3333FF"/>
        </a:accent2>
        <a:accent3>
          <a:srgbClr val="FFFFFF"/>
        </a:accent3>
        <a:accent4>
          <a:srgbClr val="002A56"/>
        </a:accent4>
        <a:accent5>
          <a:srgbClr val="DAEDEF"/>
        </a:accent5>
        <a:accent6>
          <a:srgbClr val="2D2D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3598</TotalTime>
  <Words>786</Words>
  <Application>Microsoft Office PowerPoint</Application>
  <PresentationFormat>On-screen Show (4:3)</PresentationFormat>
  <Paragraphs>193</Paragraphs>
  <Slides>36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ＭＳ Ｐゴシック</vt:lpstr>
      <vt:lpstr>Arial</vt:lpstr>
      <vt:lpstr>Calibri</vt:lpstr>
      <vt:lpstr>Default Design</vt:lpstr>
      <vt:lpstr>PowerPoint Presentation</vt:lpstr>
      <vt:lpstr>Jupiter</vt:lpstr>
      <vt:lpstr>Jupiter</vt:lpstr>
      <vt:lpstr>Atmosphere</vt:lpstr>
      <vt:lpstr>Surface</vt:lpstr>
      <vt:lpstr>Belts and zones</vt:lpstr>
      <vt:lpstr>Storms (ovals)</vt:lpstr>
      <vt:lpstr>Ovals</vt:lpstr>
      <vt:lpstr>Great Red Spot</vt:lpstr>
      <vt:lpstr>Great Red Spot</vt:lpstr>
      <vt:lpstr>Magnetic Field</vt:lpstr>
      <vt:lpstr>Jupiter’s interior</vt:lpstr>
      <vt:lpstr>PowerPoint Presentation</vt:lpstr>
      <vt:lpstr>Saturn</vt:lpstr>
      <vt:lpstr>Saturn Orbit</vt:lpstr>
      <vt:lpstr>Atmosphere</vt:lpstr>
      <vt:lpstr>Polar Hexagon</vt:lpstr>
      <vt:lpstr>Rings</vt:lpstr>
      <vt:lpstr>Rings</vt:lpstr>
      <vt:lpstr>Storms</vt:lpstr>
      <vt:lpstr>Saturn’s Interior</vt:lpstr>
      <vt:lpstr>Saturn’s Magnetic Field</vt:lpstr>
      <vt:lpstr>PowerPoint Presentation</vt:lpstr>
      <vt:lpstr>Enhanced View</vt:lpstr>
      <vt:lpstr>Uranus</vt:lpstr>
      <vt:lpstr>Neptune</vt:lpstr>
      <vt:lpstr>Neptune</vt:lpstr>
      <vt:lpstr>Uranus’s Orbit</vt:lpstr>
      <vt:lpstr>Neptune’s Orbit</vt:lpstr>
      <vt:lpstr>Uranus’s Atmosphere</vt:lpstr>
      <vt:lpstr>Neptune’s Atmosphere</vt:lpstr>
      <vt:lpstr>Uranus’s Weather</vt:lpstr>
      <vt:lpstr>Uranus’s Rings</vt:lpstr>
      <vt:lpstr>Internal structure (hypothesized)</vt:lpstr>
      <vt:lpstr>Uranus’s Magnetic Field</vt:lpstr>
      <vt:lpstr>Neptune’s Magnetic Field</vt:lpstr>
    </vt:vector>
  </TitlesOfParts>
  <Company>John Carroll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 Planets</dc:title>
  <dc:creator/>
  <cp:lastModifiedBy>Richard Barrans</cp:lastModifiedBy>
  <cp:revision>258</cp:revision>
  <cp:lastPrinted>2025-03-07T14:43:29Z</cp:lastPrinted>
  <dcterms:created xsi:type="dcterms:W3CDTF">2003-08-04T19:23:16Z</dcterms:created>
  <dcterms:modified xsi:type="dcterms:W3CDTF">2025-03-07T14:43:33Z</dcterms:modified>
</cp:coreProperties>
</file>