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59" r:id="rId4"/>
    <p:sldId id="262" r:id="rId5"/>
    <p:sldId id="516" r:id="rId6"/>
    <p:sldId id="260" r:id="rId7"/>
    <p:sldId id="512" r:id="rId8"/>
    <p:sldId id="513" r:id="rId9"/>
    <p:sldId id="514" r:id="rId10"/>
    <p:sldId id="515" r:id="rId11"/>
    <p:sldId id="517" r:id="rId12"/>
    <p:sldId id="519" r:id="rId13"/>
    <p:sldId id="518" r:id="rId14"/>
    <p:sldId id="527" r:id="rId15"/>
    <p:sldId id="520" r:id="rId16"/>
    <p:sldId id="525" r:id="rId17"/>
    <p:sldId id="531" r:id="rId18"/>
    <p:sldId id="532" r:id="rId19"/>
    <p:sldId id="521" r:id="rId20"/>
    <p:sldId id="526" r:id="rId21"/>
    <p:sldId id="524" r:id="rId22"/>
    <p:sldId id="529" r:id="rId23"/>
    <p:sldId id="530" r:id="rId24"/>
    <p:sldId id="522" r:id="rId25"/>
    <p:sldId id="523" r:id="rId26"/>
    <p:sldId id="528" r:id="rId27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425"/>
    <p:restoredTop sz="93913" autoAdjust="0"/>
  </p:normalViewPr>
  <p:slideViewPr>
    <p:cSldViewPr>
      <p:cViewPr varScale="1">
        <p:scale>
          <a:sx n="54" d="100"/>
          <a:sy n="54" d="100"/>
        </p:scale>
        <p:origin x="96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372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L17 Mars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8" y="6546313"/>
            <a:ext cx="3844952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L17 Mars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3/4/2025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1" y="112458"/>
            <a:ext cx="4002404" cy="351629"/>
          </a:xfrm>
        </p:spPr>
        <p:txBody>
          <a:bodyPr/>
          <a:lstStyle/>
          <a:p>
            <a:pPr>
              <a:defRPr/>
            </a:pPr>
            <a:r>
              <a:rPr lang="en-US"/>
              <a:t>A1000 L17 Mars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C823E-652C-BB4C-958D-D5E42335A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6391E-6FF9-0840-9B7D-BFA1EAC48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A5865-103A-1743-A364-F91C4CB5D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CD44F-A22B-B141-A718-8EBA4641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4AE73-39B9-E840-BA5F-1D8261596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221EF0-7819-9345-BE24-395200119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428FEC-714D-CA4F-A928-89AD5CF89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1CBA0B-4567-F84B-B475-8ADDB60C0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17832-5374-5A43-99C2-1688BEBA8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17704E-0A8D-114C-BE4C-9B49D4C66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themhttps/themis.mars.asu.edu/zoom-20240205ais.mars.asu.edu/zoom-20240903a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hemis.asu.edu/zoom-20240223a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image.mars.asu.edu/scale?format=jpeg&amp;quality=60&amp;width=400&amp;height=1000&amp;image=/mars/readonly/themis/data/mapping/BROWSE/V800XXBWS/V80092011.png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image.mars.asu.edu/convert?format=jpeg&amp;image=/mars/readonly/themis/data/mapping/RGB/V671XXRGB/V67144003RGB.pn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ore-mars.esri.com/" TargetMode="External"/><Relationship Id="rId2" Type="http://schemas.openxmlformats.org/officeDocument/2006/relationships/hyperlink" Target="https://science.nasa.gov/mars/fac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urray-lab.caltech.edu/CTX/V01/SceneView/MurrayLabCTXmosaic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pl.nasa.gov/images/pia02031-maps-of-mars-global-topograph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mis.asu.edu/zoom-20041203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hemis.mars.asu.edu/zoom-20240903a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Mars</a:t>
            </a: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ED7BC2D4-7A49-7E4A-AC7F-6409855C30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least uninhabitable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E5616E-7C43-EC4F-8955-91EA9FC78B73}"/>
              </a:ext>
            </a:extLst>
          </p:cNvPr>
          <p:cNvSpPr txBox="1"/>
          <p:nvPr/>
        </p:nvSpPr>
        <p:spPr>
          <a:xfrm>
            <a:off x="1295400" y="541020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§7.3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5FF-E6BA-0E42-A8C9-F7F866C0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Ares </a:t>
            </a:r>
            <a:r>
              <a:rPr lang="en-US" dirty="0" err="1"/>
              <a:t>Vallis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82FA7-FCC0-B440-8608-0AC915317D3C}"/>
              </a:ext>
            </a:extLst>
          </p:cNvPr>
          <p:cNvSpPr txBox="1"/>
          <p:nvPr/>
        </p:nvSpPr>
        <p:spPr>
          <a:xfrm>
            <a:off x="304800" y="5814001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2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NASA/JPL-Caltech/Arizona State University.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191E9-E5A6-D048-9E90-F377A697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28073" y="-1143000"/>
            <a:ext cx="448785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6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5FF-E6BA-0E42-A8C9-F7F866C0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Olympia </a:t>
            </a:r>
            <a:r>
              <a:rPr lang="en-US" dirty="0" err="1"/>
              <a:t>Undae</a:t>
            </a:r>
            <a:r>
              <a:rPr lang="en-US" dirty="0"/>
              <a:t> Dune Field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82FA7-FCC0-B440-8608-0AC915317D3C}"/>
              </a:ext>
            </a:extLst>
          </p:cNvPr>
          <p:cNvSpPr txBox="1"/>
          <p:nvPr/>
        </p:nvSpPr>
        <p:spPr>
          <a:xfrm>
            <a:off x="304800" y="5814001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2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NASA/JPL-Caltech/Arizona State University.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B6201-705E-084E-9483-B8453C5CD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43093" y="-1200053"/>
            <a:ext cx="3776853" cy="92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5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5FF-E6BA-0E42-A8C9-F7F866C0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dirty="0"/>
              <a:t>Crescent Dunes, Olympia </a:t>
            </a:r>
            <a:r>
              <a:rPr lang="en-US" dirty="0" err="1"/>
              <a:t>Undae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82FA7-FCC0-B440-8608-0AC915317D3C}"/>
              </a:ext>
            </a:extLst>
          </p:cNvPr>
          <p:cNvSpPr txBox="1"/>
          <p:nvPr/>
        </p:nvSpPr>
        <p:spPr>
          <a:xfrm>
            <a:off x="304800" y="5814001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2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NASA/JPL-Caltech/Arizona State University.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F57A4-3B09-044B-B33B-751231DD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89083" y="-1143001"/>
            <a:ext cx="4165833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5FF-E6BA-0E42-A8C9-F7F866C0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Rabe Crater Dunes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82FA7-FCC0-B440-8608-0AC915317D3C}"/>
              </a:ext>
            </a:extLst>
          </p:cNvPr>
          <p:cNvSpPr txBox="1"/>
          <p:nvPr/>
        </p:nvSpPr>
        <p:spPr>
          <a:xfrm>
            <a:off x="304800" y="5814001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2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NASA/JPL-Caltech/Arizona State University.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F3E0E-7548-CE44-8CFC-CF27C54C4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56452" y="0"/>
            <a:ext cx="3231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7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5922-63AA-6044-AD8D-53ED317B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such relief?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AE8E-9E24-F644-8FD8-02DC30A4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Thick crust</a:t>
            </a:r>
          </a:p>
          <a:p>
            <a:pPr lvl="1"/>
            <a:r>
              <a:rPr lang="en-US" dirty="0"/>
              <a:t>does not deform under weight</a:t>
            </a:r>
          </a:p>
          <a:p>
            <a:r>
              <a:rPr lang="en-US" dirty="0"/>
              <a:t>Low gravity</a:t>
            </a:r>
          </a:p>
          <a:p>
            <a:pPr lvl="1"/>
            <a:r>
              <a:rPr lang="en-US" dirty="0"/>
              <a:t>less tendency to flatten heights</a:t>
            </a:r>
          </a:p>
        </p:txBody>
      </p:sp>
    </p:spTree>
    <p:extLst>
      <p:ext uri="{BB962C8B-B14F-4D97-AF65-F5344CB8AC3E}">
        <p14:creationId xmlns:p14="http://schemas.microsoft.com/office/powerpoint/2010/main" val="76314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13D6-6C47-A24D-A504-D8BC240E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29426-A6BA-564D-9A2F-99FDE148D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Thick crust</a:t>
            </a:r>
          </a:p>
          <a:p>
            <a:pPr lvl="1"/>
            <a:r>
              <a:rPr lang="en-US" dirty="0"/>
              <a:t>24–72 km thick km in north</a:t>
            </a:r>
          </a:p>
          <a:p>
            <a:pPr lvl="1"/>
            <a:r>
              <a:rPr lang="en-US" dirty="0"/>
              <a:t>Thicker than Earth’s</a:t>
            </a:r>
          </a:p>
          <a:p>
            <a:r>
              <a:rPr lang="en-US" dirty="0"/>
              <a:t>Hasn’t moved in about 4 </a:t>
            </a:r>
            <a:r>
              <a:rPr lang="en-US" dirty="0" err="1"/>
              <a:t>Gy</a:t>
            </a:r>
            <a:endParaRPr lang="en-US" dirty="0"/>
          </a:p>
          <a:p>
            <a:r>
              <a:rPr lang="en-US" dirty="0"/>
              <a:t>All layers more solid than Earth’s</a:t>
            </a:r>
          </a:p>
          <a:p>
            <a:r>
              <a:rPr lang="en-US" dirty="0"/>
              <a:t>Small core</a:t>
            </a:r>
          </a:p>
        </p:txBody>
      </p:sp>
    </p:spTree>
    <p:extLst>
      <p:ext uri="{BB962C8B-B14F-4D97-AF65-F5344CB8AC3E}">
        <p14:creationId xmlns:p14="http://schemas.microsoft.com/office/powerpoint/2010/main" val="17915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4686-D2D1-2B4C-B28D-97BF00D1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779E5-B591-0849-914C-E34F4653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0.006 bar</a:t>
            </a:r>
          </a:p>
          <a:p>
            <a:r>
              <a:rPr lang="en-US" dirty="0"/>
              <a:t>95.3% CO</a:t>
            </a:r>
            <a:r>
              <a:rPr lang="en-US" baseline="-25000" dirty="0"/>
              <a:t>2</a:t>
            </a:r>
          </a:p>
          <a:p>
            <a:r>
              <a:rPr lang="en-US" dirty="0"/>
              <a:t>2.7% N</a:t>
            </a:r>
            <a:r>
              <a:rPr lang="en-US" baseline="-25000" dirty="0"/>
              <a:t>2</a:t>
            </a:r>
          </a:p>
          <a:p>
            <a:r>
              <a:rPr lang="en-US" dirty="0"/>
              <a:t>Nonetheless, a prominent surface agent</a:t>
            </a:r>
          </a:p>
        </p:txBody>
      </p:sp>
    </p:spTree>
    <p:extLst>
      <p:ext uri="{BB962C8B-B14F-4D97-AF65-F5344CB8AC3E}">
        <p14:creationId xmlns:p14="http://schemas.microsoft.com/office/powerpoint/2010/main" val="317810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DC40-2686-E242-8B1E-3759F21C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on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ECC2D-8BF6-A144-ADFC-198EEF3D9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Long-lasting dust storms</a:t>
            </a:r>
          </a:p>
          <a:p>
            <a:r>
              <a:rPr lang="en-US" dirty="0"/>
              <a:t>Dust devils</a:t>
            </a:r>
          </a:p>
          <a:p>
            <a:r>
              <a:rPr lang="en-US" dirty="0"/>
              <a:t>Aeolian geological surface features</a:t>
            </a:r>
          </a:p>
          <a:p>
            <a:pPr lvl="1"/>
            <a:r>
              <a:rPr lang="en-US" dirty="0"/>
              <a:t>erosion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r>
              <a:rPr lang="en-US" dirty="0"/>
              <a:t>deposition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713B-C28B-FF41-9BDA-63086685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devils</a:t>
            </a:r>
          </a:p>
        </p:txBody>
      </p:sp>
      <p:pic>
        <p:nvPicPr>
          <p:cNvPr id="3" name="Picture 2" descr="Two photos show the Martian dust devil. The first photo shows the dust devil as a thick curved structure rising upward with its curved shadow on the surface. The second photo shows the dark streaks depicting the path of the dust devil.">
            <a:extLst>
              <a:ext uri="{FF2B5EF4-FFF2-40B4-BE49-F238E27FC236}">
                <a16:creationId xmlns:a16="http://schemas.microsoft.com/office/drawing/2014/main" id="{ECB6A1B9-BD34-2B43-B68A-533F82FE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724" y="1852483"/>
            <a:ext cx="8112552" cy="315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65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1ADA-B77A-6144-A7E6-F616F6C8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1A721-3487-4C47-A0D1-6648809AC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liquid surface water</a:t>
            </a:r>
          </a:p>
          <a:p>
            <a:r>
              <a:rPr lang="en-US" dirty="0"/>
              <a:t>Regolith contains about 2% water</a:t>
            </a:r>
          </a:p>
          <a:p>
            <a:r>
              <a:rPr lang="en-US" dirty="0"/>
              <a:t>Martian meteorites contain varying amounts</a:t>
            </a:r>
          </a:p>
          <a:p>
            <a:pPr lvl="1"/>
            <a:r>
              <a:rPr lang="en-US" dirty="0"/>
              <a:t>Older meteorites are more hydrated</a:t>
            </a:r>
          </a:p>
          <a:p>
            <a:r>
              <a:rPr lang="en-US" dirty="0"/>
              <a:t>Some surface minerals and structures attributed to water</a:t>
            </a:r>
          </a:p>
        </p:txBody>
      </p:sp>
    </p:spTree>
    <p:extLst>
      <p:ext uri="{BB962C8B-B14F-4D97-AF65-F5344CB8AC3E}">
        <p14:creationId xmlns:p14="http://schemas.microsoft.com/office/powerpoint/2010/main" val="23430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416B-042C-4749-84F2-3B736B65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and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C08E5-7180-9A44-A33C-E264C1282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Semi-major axis </a:t>
            </a:r>
            <a:r>
              <a:rPr lang="en-US" dirty="0">
                <a:solidFill>
                  <a:schemeClr val="accent2"/>
                </a:solidFill>
              </a:rPr>
              <a:t>1.5 AU</a:t>
            </a:r>
          </a:p>
          <a:p>
            <a:r>
              <a:rPr lang="en-US" dirty="0"/>
              <a:t>Obliquity of spin axis  </a:t>
            </a:r>
            <a:r>
              <a:rPr lang="en-US" dirty="0">
                <a:solidFill>
                  <a:schemeClr val="accent2"/>
                </a:solidFill>
              </a:rPr>
              <a:t>25°</a:t>
            </a:r>
          </a:p>
          <a:p>
            <a:r>
              <a:rPr lang="en-US" dirty="0"/>
              <a:t>Sidereal Day  </a:t>
            </a:r>
            <a:r>
              <a:rPr lang="en-US" dirty="0">
                <a:solidFill>
                  <a:schemeClr val="accent2"/>
                </a:solidFill>
              </a:rPr>
              <a:t>24:37:22</a:t>
            </a:r>
          </a:p>
          <a:p>
            <a:r>
              <a:rPr lang="en-US" dirty="0"/>
              <a:t>Mean Solar Day (sol)  </a:t>
            </a:r>
            <a:r>
              <a:rPr lang="en-US" dirty="0">
                <a:solidFill>
                  <a:schemeClr val="accent2"/>
                </a:solidFill>
              </a:rPr>
              <a:t>24:39:35</a:t>
            </a:r>
          </a:p>
          <a:p>
            <a:r>
              <a:rPr lang="en-US" dirty="0">
                <a:solidFill>
                  <a:schemeClr val="tx2"/>
                </a:solidFill>
              </a:rPr>
              <a:t>Orbital period</a:t>
            </a:r>
            <a:r>
              <a:rPr lang="en-US" dirty="0">
                <a:solidFill>
                  <a:schemeClr val="accent2"/>
                </a:solidFill>
              </a:rPr>
              <a:t>  687 days = 669.6 sols</a:t>
            </a:r>
          </a:p>
          <a:p>
            <a:r>
              <a:rPr lang="en-US" dirty="0">
                <a:solidFill>
                  <a:schemeClr val="tx2"/>
                </a:solidFill>
              </a:rPr>
              <a:t>Orbital eccentricity </a:t>
            </a:r>
            <a:r>
              <a:rPr lang="en-US" dirty="0">
                <a:solidFill>
                  <a:schemeClr val="accent2"/>
                </a:solidFill>
              </a:rPr>
              <a:t>0.0935</a:t>
            </a:r>
          </a:p>
        </p:txBody>
      </p:sp>
    </p:spTree>
    <p:extLst>
      <p:ext uri="{BB962C8B-B14F-4D97-AF65-F5344CB8AC3E}">
        <p14:creationId xmlns:p14="http://schemas.microsoft.com/office/powerpoint/2010/main" val="409636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4C55-62DB-0641-8582-4FD9A74A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0B24-EA03-6746-B90D-24F9070C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399"/>
          </a:xfrm>
        </p:spPr>
        <p:txBody>
          <a:bodyPr/>
          <a:lstStyle/>
          <a:p>
            <a:r>
              <a:rPr lang="en-US" dirty="0"/>
              <a:t>Evidence of past life inconclusive</a:t>
            </a:r>
          </a:p>
          <a:p>
            <a:pPr lvl="1"/>
            <a:r>
              <a:rPr lang="en-US" dirty="0"/>
              <a:t>fossils in a meteorite?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5F68A-43B7-BA42-A567-52169C77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2133600"/>
            <a:ext cx="3898900" cy="29718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BED9F-8483-2A49-B25B-5115FF441168}"/>
              </a:ext>
            </a:extLst>
          </p:cNvPr>
          <p:cNvSpPr txBox="1">
            <a:spLocks/>
          </p:cNvSpPr>
          <p:nvPr/>
        </p:nvSpPr>
        <p:spPr bwMode="auto">
          <a:xfrm>
            <a:off x="457200" y="2781300"/>
            <a:ext cx="4749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r>
              <a:rPr lang="en-US" kern="0" dirty="0"/>
              <a:t>Little evidence of current life</a:t>
            </a:r>
          </a:p>
          <a:p>
            <a:pPr lvl="1"/>
            <a:r>
              <a:rPr lang="en-US" kern="0" dirty="0"/>
              <a:t>Certainly not on the harsh surface</a:t>
            </a:r>
          </a:p>
          <a:p>
            <a:pPr lvl="1"/>
            <a:r>
              <a:rPr lang="en-US" kern="0" dirty="0"/>
              <a:t>Methane jets may indicate subsurface life</a:t>
            </a:r>
          </a:p>
        </p:txBody>
      </p:sp>
    </p:spTree>
    <p:extLst>
      <p:ext uri="{BB962C8B-B14F-4D97-AF65-F5344CB8AC3E}">
        <p14:creationId xmlns:p14="http://schemas.microsoft.com/office/powerpoint/2010/main" val="192418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340C-69A5-AA45-8BF9-BD02D38A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912AE-F97E-0B43-B65A-71D366067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wo photos show two moons of the Mars. The moons are irregular shaped with craters on the surface.">
            <a:extLst>
              <a:ext uri="{FF2B5EF4-FFF2-40B4-BE49-F238E27FC236}">
                <a16:creationId xmlns:a16="http://schemas.microsoft.com/office/drawing/2014/main" id="{44782CDF-9975-9D45-94D7-401A8A7B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724" y="1773427"/>
            <a:ext cx="8112552" cy="438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8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7D76-D051-784D-9782-10EFD4AF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Phobos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01CF1-5F4D-A541-82B9-B5B4EA1F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discovered, largest</a:t>
            </a:r>
          </a:p>
          <a:p>
            <a:pPr lvl="1"/>
            <a:r>
              <a:rPr lang="en-US" dirty="0"/>
              <a:t>27 × 22 × 18 km</a:t>
            </a:r>
          </a:p>
          <a:p>
            <a:r>
              <a:rPr lang="en-US" dirty="0"/>
              <a:t>Tight orbit, tidally locked</a:t>
            </a:r>
          </a:p>
          <a:p>
            <a:pPr lvl="1"/>
            <a:r>
              <a:rPr lang="en-US" dirty="0"/>
              <a:t>3 passes per day</a:t>
            </a:r>
          </a:p>
          <a:p>
            <a:r>
              <a:rPr lang="en-US" dirty="0"/>
              <a:t>Regular orbit</a:t>
            </a:r>
          </a:p>
          <a:p>
            <a:pPr lvl="1"/>
            <a:r>
              <a:rPr lang="en-US" dirty="0"/>
              <a:t>low eccentricity 0.0151</a:t>
            </a:r>
          </a:p>
          <a:p>
            <a:pPr lvl="1"/>
            <a:r>
              <a:rPr lang="en-US" dirty="0"/>
              <a:t>inclination to Mars’s equator 1.093°</a:t>
            </a:r>
          </a:p>
          <a:p>
            <a:r>
              <a:rPr lang="en-US" dirty="0"/>
              <a:t>Tidal forces </a:t>
            </a:r>
            <a:r>
              <a:rPr lang="en-US" dirty="0">
                <a:solidFill>
                  <a:schemeClr val="accent2"/>
                </a:solidFill>
              </a:rPr>
              <a:t>deplete</a:t>
            </a:r>
            <a:r>
              <a:rPr lang="en-US" dirty="0"/>
              <a:t> orbital energy</a:t>
            </a:r>
          </a:p>
        </p:txBody>
      </p:sp>
    </p:spTree>
    <p:extLst>
      <p:ext uri="{BB962C8B-B14F-4D97-AF65-F5344CB8AC3E}">
        <p14:creationId xmlns:p14="http://schemas.microsoft.com/office/powerpoint/2010/main" val="12778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7D76-D051-784D-9782-10EFD4AF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Deimos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01CF1-5F4D-A541-82B9-B5B4EA1F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</a:t>
            </a:r>
          </a:p>
          <a:p>
            <a:pPr lvl="1"/>
            <a:r>
              <a:rPr lang="en-US" dirty="0"/>
              <a:t>15 × 12 × 11 km</a:t>
            </a:r>
          </a:p>
          <a:p>
            <a:r>
              <a:rPr lang="en-US" dirty="0"/>
              <a:t>Nearly synchronous, regular orbit</a:t>
            </a:r>
          </a:p>
          <a:p>
            <a:pPr lvl="1"/>
            <a:r>
              <a:rPr lang="en-US" dirty="0"/>
              <a:t>sidereal period 30.312 h</a:t>
            </a:r>
          </a:p>
          <a:p>
            <a:pPr lvl="1"/>
            <a:r>
              <a:rPr lang="en-US" dirty="0"/>
              <a:t>eccentricity 0.00033</a:t>
            </a:r>
          </a:p>
          <a:p>
            <a:pPr lvl="1"/>
            <a:r>
              <a:rPr lang="en-US" dirty="0"/>
              <a:t>inclination to Mars’s equator 0.93</a:t>
            </a:r>
          </a:p>
          <a:p>
            <a:pPr lvl="1"/>
            <a:r>
              <a:rPr lang="en-US" dirty="0"/>
              <a:t>tidally locked</a:t>
            </a:r>
          </a:p>
          <a:p>
            <a:r>
              <a:rPr lang="en-US" dirty="0"/>
              <a:t>Dark</a:t>
            </a:r>
          </a:p>
          <a:p>
            <a:pPr lvl="1"/>
            <a:r>
              <a:rPr lang="en-US" dirty="0"/>
              <a:t>albedo 0.07</a:t>
            </a:r>
          </a:p>
        </p:txBody>
      </p:sp>
    </p:spTree>
    <p:extLst>
      <p:ext uri="{BB962C8B-B14F-4D97-AF65-F5344CB8AC3E}">
        <p14:creationId xmlns:p14="http://schemas.microsoft.com/office/powerpoint/2010/main" val="42361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B03B-2DB2-4B4B-8BC3-DD2E8D4A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70F96-7393-8C4F-9A9F-7D02BF92E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planetary dipole </a:t>
            </a:r>
          </a:p>
          <a:p>
            <a:r>
              <a:rPr lang="en-US" dirty="0"/>
              <a:t>Some local surface </a:t>
            </a:r>
            <a:r>
              <a:rPr lang="en-US" dirty="0" err="1"/>
              <a:t>magentization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8010-140A-C144-9BDA-5A60C519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3080-88BC-8844-B94E-E2025B2F5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Geologic activity probably greater in past</a:t>
            </a:r>
          </a:p>
          <a:p>
            <a:r>
              <a:rPr lang="en-US" dirty="0"/>
              <a:t>More water in past</a:t>
            </a:r>
          </a:p>
          <a:p>
            <a:pPr lvl="1"/>
            <a:r>
              <a:rPr lang="en-US" dirty="0"/>
              <a:t>Probably substantial surface water</a:t>
            </a:r>
          </a:p>
          <a:p>
            <a:r>
              <a:rPr lang="en-US" dirty="0"/>
              <a:t>Obliquity may have changed over time</a:t>
            </a:r>
          </a:p>
          <a:p>
            <a:pPr lvl="1"/>
            <a:r>
              <a:rPr lang="en-US" dirty="0"/>
              <a:t>lacks </a:t>
            </a:r>
            <a:r>
              <a:rPr lang="en-US" dirty="0" err="1"/>
              <a:t>stabiliuzing</a:t>
            </a:r>
            <a:r>
              <a:rPr lang="en-US" dirty="0"/>
              <a:t> (massive) moon</a:t>
            </a:r>
          </a:p>
        </p:txBody>
      </p:sp>
    </p:spTree>
    <p:extLst>
      <p:ext uri="{BB962C8B-B14F-4D97-AF65-F5344CB8AC3E}">
        <p14:creationId xmlns:p14="http://schemas.microsoft.com/office/powerpoint/2010/main" val="5710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DD5F-8222-9341-BC20-E954ED66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Pareidolia</a:t>
            </a:r>
          </a:p>
        </p:txBody>
      </p:sp>
      <p:pic>
        <p:nvPicPr>
          <p:cNvPr id="3" name="Picture 2" descr="Four photos taken by cameras of different resolutions show different erosion features of craters. The photos show increasingly better resolution, which allows the viewer to see more and more detail.">
            <a:extLst>
              <a:ext uri="{FF2B5EF4-FFF2-40B4-BE49-F238E27FC236}">
                <a16:creationId xmlns:a16="http://schemas.microsoft.com/office/drawing/2014/main" id="{2A84E508-B56E-2547-9D7A-84A91C6E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706" y="1234205"/>
            <a:ext cx="6704588" cy="5623795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0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0862-FD72-FB46-BE53-FFAFA166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DB144-EA78-ED4A-8323-7AD4BB2E8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Topographic relief</a:t>
            </a:r>
          </a:p>
          <a:p>
            <a:r>
              <a:rPr lang="en-US" dirty="0"/>
              <a:t>Solar system’s largest volcano</a:t>
            </a:r>
          </a:p>
          <a:p>
            <a:r>
              <a:rPr lang="en-US" dirty="0"/>
              <a:t>Canyon Valles </a:t>
            </a:r>
            <a:r>
              <a:rPr lang="en-US" dirty="0" err="1"/>
              <a:t>Marineris</a:t>
            </a:r>
            <a:endParaRPr lang="en-US" dirty="0"/>
          </a:p>
          <a:p>
            <a:r>
              <a:rPr lang="en-US" dirty="0"/>
              <a:t>Flow features</a:t>
            </a:r>
          </a:p>
          <a:p>
            <a:r>
              <a:rPr lang="en-US" dirty="0"/>
              <a:t>Aeolian features</a:t>
            </a:r>
          </a:p>
        </p:txBody>
      </p:sp>
    </p:spTree>
    <p:extLst>
      <p:ext uri="{BB962C8B-B14F-4D97-AF65-F5344CB8AC3E}">
        <p14:creationId xmlns:p14="http://schemas.microsoft.com/office/powerpoint/2010/main" val="895580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0862-FD72-FB46-BE53-FFAFA166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DB144-EA78-ED4A-8323-7AD4BB2E8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Spin the ball</a:t>
            </a:r>
            <a:endParaRPr lang="en-US" dirty="0"/>
          </a:p>
          <a:p>
            <a:pPr lvl="1"/>
            <a:r>
              <a:rPr lang="en-US" dirty="0"/>
              <a:t>low resolution</a:t>
            </a:r>
          </a:p>
          <a:p>
            <a:r>
              <a:rPr lang="en-US" dirty="0">
                <a:hlinkClick r:id="rId3"/>
              </a:rPr>
              <a:t>Explore Mars</a:t>
            </a:r>
            <a:endParaRPr lang="en-US" dirty="0"/>
          </a:p>
          <a:p>
            <a:pPr lvl="1"/>
            <a:r>
              <a:rPr lang="en-US" dirty="0"/>
              <a:t>slow, good detail</a:t>
            </a:r>
          </a:p>
          <a:p>
            <a:r>
              <a:rPr lang="en-US" dirty="0">
                <a:hlinkClick r:id="rId4"/>
              </a:rPr>
              <a:t>Global CTX Map</a:t>
            </a:r>
            <a:endParaRPr lang="en-US" dirty="0"/>
          </a:p>
          <a:p>
            <a:pPr lvl="1"/>
            <a:r>
              <a:rPr lang="en-US" dirty="0"/>
              <a:t>slowest, best detail</a:t>
            </a:r>
          </a:p>
        </p:txBody>
      </p:sp>
    </p:spTree>
    <p:extLst>
      <p:ext uri="{BB962C8B-B14F-4D97-AF65-F5344CB8AC3E}">
        <p14:creationId xmlns:p14="http://schemas.microsoft.com/office/powerpoint/2010/main" val="97952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C5B2B-37BD-1848-9A1E-F8D957D7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68" y="0"/>
            <a:ext cx="77102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04C8-181A-294D-9C16-58D4F395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63031" y="2687415"/>
            <a:ext cx="6469062" cy="1143000"/>
          </a:xfrm>
        </p:spPr>
        <p:txBody>
          <a:bodyPr/>
          <a:lstStyle/>
          <a:p>
            <a:r>
              <a:rPr lang="en-US" dirty="0"/>
              <a:t>Topography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F07AD-FEDD-2A40-BF59-EB654AB80DC8}"/>
              </a:ext>
            </a:extLst>
          </p:cNvPr>
          <p:cNvSpPr txBox="1"/>
          <p:nvPr/>
        </p:nvSpPr>
        <p:spPr>
          <a:xfrm>
            <a:off x="0" y="6262613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NASA/JPL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803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7BB0-C95E-3948-883E-3BCB0936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Olympus 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8162-25B9-B94D-92BB-11C3DA8B1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2895600" cy="3886200"/>
          </a:xfrm>
        </p:spPr>
        <p:txBody>
          <a:bodyPr/>
          <a:lstStyle/>
          <a:p>
            <a:r>
              <a:rPr lang="en-US" dirty="0"/>
              <a:t>Inactive shield volcano</a:t>
            </a:r>
          </a:p>
        </p:txBody>
      </p:sp>
      <p:pic>
        <p:nvPicPr>
          <p:cNvPr id="4" name="Picture 1029" descr="olymp">
            <a:extLst>
              <a:ext uri="{FF2B5EF4-FFF2-40B4-BE49-F238E27FC236}">
                <a16:creationId xmlns:a16="http://schemas.microsoft.com/office/drawing/2014/main" id="{187BAB0C-25E7-7E4B-A0A2-DFA3BE6E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66672"/>
            <a:ext cx="4819650" cy="451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30">
            <a:extLst>
              <a:ext uri="{FF2B5EF4-FFF2-40B4-BE49-F238E27FC236}">
                <a16:creationId xmlns:a16="http://schemas.microsoft.com/office/drawing/2014/main" id="{A9C5CA72-D43B-964F-9299-FA8384601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138672"/>
            <a:ext cx="601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Source: exploringmars.com</a:t>
            </a:r>
          </a:p>
        </p:txBody>
      </p:sp>
    </p:spTree>
    <p:extLst>
      <p:ext uri="{BB962C8B-B14F-4D97-AF65-F5344CB8AC3E}">
        <p14:creationId xmlns:p14="http://schemas.microsoft.com/office/powerpoint/2010/main" val="189386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657A75B-6ADE-A648-8B04-1E0E2163E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Olympus Mons</a:t>
            </a:r>
          </a:p>
        </p:txBody>
      </p:sp>
      <p:pic>
        <p:nvPicPr>
          <p:cNvPr id="22530" name="Picture 5" descr="3dom">
            <a:extLst>
              <a:ext uri="{FF2B5EF4-FFF2-40B4-BE49-F238E27FC236}">
                <a16:creationId xmlns:a16="http://schemas.microsoft.com/office/drawing/2014/main" id="{DFEA8F20-C567-4144-8D7A-671FE191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5950"/>
            <a:ext cx="6096000" cy="372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6">
            <a:extLst>
              <a:ext uri="{FF2B5EF4-FFF2-40B4-BE49-F238E27FC236}">
                <a16:creationId xmlns:a16="http://schemas.microsoft.com/office/drawing/2014/main" id="{D94EB433-7FE0-9A48-AB64-9A3FE5839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653088"/>
            <a:ext cx="601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Source: exploringmars.com</a:t>
            </a:r>
          </a:p>
        </p:txBody>
      </p:sp>
    </p:spTree>
    <p:extLst>
      <p:ext uri="{BB962C8B-B14F-4D97-AF65-F5344CB8AC3E}">
        <p14:creationId xmlns:p14="http://schemas.microsoft.com/office/powerpoint/2010/main" val="309886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5FF-E6BA-0E42-A8C9-F7F866C0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Hebrus</a:t>
            </a:r>
            <a:r>
              <a:rPr lang="en-US" dirty="0"/>
              <a:t> </a:t>
            </a:r>
            <a:r>
              <a:rPr lang="en-US" dirty="0" err="1"/>
              <a:t>Vallis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56EA0-E7DE-064E-A063-4113371C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20038" y="-716659"/>
            <a:ext cx="3121305" cy="9126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82FA7-FCC0-B440-8608-0AC915317D3C}"/>
              </a:ext>
            </a:extLst>
          </p:cNvPr>
          <p:cNvSpPr txBox="1"/>
          <p:nvPr/>
        </p:nvSpPr>
        <p:spPr>
          <a:xfrm>
            <a:off x="304800" y="5814001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NASA/JPL-Caltech/Arizona State University.</a:t>
            </a:r>
          </a:p>
        </p:txBody>
      </p:sp>
    </p:spTree>
    <p:extLst>
      <p:ext uri="{BB962C8B-B14F-4D97-AF65-F5344CB8AC3E}">
        <p14:creationId xmlns:p14="http://schemas.microsoft.com/office/powerpoint/2010/main" val="380117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5FF-E6BA-0E42-A8C9-F7F866C0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Jezero</a:t>
            </a:r>
            <a:r>
              <a:rPr lang="en-US" dirty="0"/>
              <a:t> Channel and Delta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82FA7-FCC0-B440-8608-0AC915317D3C}"/>
              </a:ext>
            </a:extLst>
          </p:cNvPr>
          <p:cNvSpPr txBox="1"/>
          <p:nvPr/>
        </p:nvSpPr>
        <p:spPr>
          <a:xfrm>
            <a:off x="304800" y="5814001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2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NASA/JPL-Caltech/Arizona State University.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1F71D-8231-DC44-AB53-F1D76334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62450" y="-1020931"/>
            <a:ext cx="4465219" cy="90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05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414</Words>
  <Application>Microsoft Office PowerPoint</Application>
  <PresentationFormat>On-screen Show (4:3)</PresentationFormat>
  <Paragraphs>111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Calibri</vt:lpstr>
      <vt:lpstr>Default Design</vt:lpstr>
      <vt:lpstr>Mars</vt:lpstr>
      <vt:lpstr>Spin and Orbit</vt:lpstr>
      <vt:lpstr>Surface Features</vt:lpstr>
      <vt:lpstr>Surface</vt:lpstr>
      <vt:lpstr>Topography</vt:lpstr>
      <vt:lpstr>Olympus Mons</vt:lpstr>
      <vt:lpstr>Olympus Mons</vt:lpstr>
      <vt:lpstr>Hebrus Vallis</vt:lpstr>
      <vt:lpstr>Jezero Channel and Delta</vt:lpstr>
      <vt:lpstr>Ares Vallis</vt:lpstr>
      <vt:lpstr>Olympia Undae Dune Field</vt:lpstr>
      <vt:lpstr>Crescent Dunes, Olympia Undae</vt:lpstr>
      <vt:lpstr>Rabe Crater Dunes</vt:lpstr>
      <vt:lpstr>Why such relief?</vt:lpstr>
      <vt:lpstr>Composition</vt:lpstr>
      <vt:lpstr>Atmosphere</vt:lpstr>
      <vt:lpstr>Wind on Mars</vt:lpstr>
      <vt:lpstr>Dust devils</vt:lpstr>
      <vt:lpstr>Water</vt:lpstr>
      <vt:lpstr>Life</vt:lpstr>
      <vt:lpstr>Moons</vt:lpstr>
      <vt:lpstr>Phobos</vt:lpstr>
      <vt:lpstr>Deimos</vt:lpstr>
      <vt:lpstr>Magnetic Field</vt:lpstr>
      <vt:lpstr>History</vt:lpstr>
      <vt:lpstr>Pareidolia</vt:lpstr>
    </vt:vector>
  </TitlesOfParts>
  <Company>John Carroll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</dc:title>
  <dc:creator/>
  <cp:lastModifiedBy>Richard Barrans</cp:lastModifiedBy>
  <cp:revision>244</cp:revision>
  <cp:lastPrinted>2025-03-04T22:17:57Z</cp:lastPrinted>
  <dcterms:created xsi:type="dcterms:W3CDTF">2003-08-04T19:23:16Z</dcterms:created>
  <dcterms:modified xsi:type="dcterms:W3CDTF">2025-03-04T22:17:58Z</dcterms:modified>
</cp:coreProperties>
</file>