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0" r:id="rId3"/>
    <p:sldId id="271" r:id="rId4"/>
    <p:sldId id="273" r:id="rId5"/>
    <p:sldId id="272" r:id="rId6"/>
    <p:sldId id="274" r:id="rId7"/>
    <p:sldId id="275" r:id="rId8"/>
    <p:sldId id="277" r:id="rId9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9525"/>
    <p:restoredTop sz="93971" autoAdjust="0"/>
  </p:normalViewPr>
  <p:slideViewPr>
    <p:cSldViewPr>
      <p:cViewPr varScale="1">
        <p:scale>
          <a:sx n="66" d="100"/>
          <a:sy n="66" d="100"/>
        </p:scale>
        <p:origin x="3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312" y="200"/>
      </p:cViewPr>
      <p:guideLst>
        <p:guide orient="horz" pos="220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A6A1A80-3C88-F94D-B758-F0F7058AF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12032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L16 Venus</a:t>
            </a:r>
            <a:endParaRPr lang="en-US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AF7FD79-07EF-904F-82E1-5213733CC5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097" y="0"/>
            <a:ext cx="4002404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algn="r"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92CAED58-3117-FC4C-AD7C-0DB9B8225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188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146EB007-85F2-5B46-A71C-6AA8A5E38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098" y="6546313"/>
            <a:ext cx="3844952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algn="r" defTabSz="923394" eaLnBrk="1" hangingPunct="1">
              <a:defRPr sz="1200"/>
            </a:lvl1pPr>
          </a:lstStyle>
          <a:p>
            <a:pPr>
              <a:defRPr/>
            </a:pPr>
            <a:fld id="{99E198E8-1274-AE4E-83C7-C0FE8EEEC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95963-331D-D744-B2D3-EA8AE071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88486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L16 Venus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DF97D-D50F-FA41-B4C7-64519922F4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32097" y="0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47F029-E024-AE4D-B9C1-272849DADF5B}" type="datetimeFigureOut">
              <a:rPr lang="en-US" altLang="en-US"/>
              <a:pPr>
                <a:defRPr/>
              </a:pPr>
              <a:t>3/3/2025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1795D-4FE4-0C40-9273-9D3840C39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9" tIns="45910" rIns="91819" bIns="4591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79BC8C-F26A-2547-B4A5-5B62490A7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4238" y="3329386"/>
            <a:ext cx="7387600" cy="3155155"/>
          </a:xfrm>
          <a:prstGeom prst="rect">
            <a:avLst/>
          </a:prstGeom>
        </p:spPr>
        <p:txBody>
          <a:bodyPr vert="horz" lIns="91819" tIns="45910" rIns="91819" bIns="459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4E016-16E8-424F-B0BB-B25FB2B24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657188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96DB-3EBE-8848-8D76-002CB33C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32097" y="6657188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CD55FC-F6E9-AD46-90CF-9254EF4A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1" y="112458"/>
            <a:ext cx="4002404" cy="351629"/>
          </a:xfrm>
        </p:spPr>
        <p:txBody>
          <a:bodyPr/>
          <a:lstStyle/>
          <a:p>
            <a:pPr>
              <a:defRPr/>
            </a:pPr>
            <a:r>
              <a:rPr lang="en-US"/>
              <a:t>A1000 L16 Venus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D55FC-F6E9-AD46-90CF-9254EF4A6FC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21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A1000 L16 Venus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D55FC-F6E9-AD46-90CF-9254EF4A6FC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17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BD79B-892D-F549-B370-32284019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C823E-652C-BB4C-958D-D5E42335A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8DE56-8F57-0F4C-B2B6-8E31AD6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1562-5D18-534B-9DE0-3F30B6659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49F05-F266-584D-AF42-76DEC708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6391E-6FF9-0840-9B7D-BFA1EAC48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E94B0-3CA9-904D-B520-29DD6974E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C83-E323-A14E-B144-841E0818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4CD5D-0D93-0F44-B6C8-FBF5A1D08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A5865-103A-1743-A364-F91C4CB5D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489A-A6A7-EE4C-AD6E-F8DB95DE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5CAF-801F-F741-98C0-716767C0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7734-EB3F-804B-94FD-15C66877E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CD44F-A22B-B141-A718-8EBA46414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B52C3A-1738-6144-876D-53495290F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B82C4-3119-4142-8EB1-0D4CE7B51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2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1574E-C3F4-564F-97E5-09A5971D4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ED3A8-16F2-F84E-A5F3-767A9D6D6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67A15-A463-024F-AB35-883CD588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8A60-5EC2-4E4A-BBEE-B1906DA46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F782A-C152-4549-A26F-DC820ABC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4AE73-39B9-E840-BA5F-1D8261596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06635-5146-DA43-A891-D6BA5BD2A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C345-A619-9E4E-B57A-7B2B03A28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39DC2-7935-D646-9F83-4156AEEB2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221EF0-7819-9345-BE24-395200119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89A0C-CA98-734F-9D66-8AE47018A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3EB1-E203-4841-A1E9-20CF8562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42338-7D0D-584E-863C-982894F2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28FEC-714D-CA4F-A928-89AD5CF89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07901-93A1-614C-AD13-0AE9A0A7C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21FA-0C91-E34C-9770-B6C2CF06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06D55-7245-6045-B599-B3CA02E4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1CBA0B-4567-F84B-B475-8ADDB60C0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D8ADB-D263-D847-B7FF-D6102BCC4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2F27-70BA-034A-A44F-4BAF54DB9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E018E-0BA2-A04F-8EDD-7A739970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227D6-7DF1-274C-859B-CE98FE8A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716EB-7CDB-A84B-98A4-A71716C8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CF39-C873-1144-B949-57502DF8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AC38A-8216-654F-865F-514AFD202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17832-5374-5A43-99C2-1688BEBA8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AF87-8C5E-E044-A0A1-D51C7FBC7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F320-41B9-4045-834F-112F72C9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C0711-F14E-D549-BEA5-3A2800E9F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D1EFC7-E228-AE44-B989-431DF01C1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178663-978B-B843-8DB3-80843A8CD6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7704E-0A8D-114C-BE4C-9B49D4C66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General Physics L14_capacitance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AF019B-DA59-9942-B87B-CDA02FC32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594FB9-0124-314D-8216-C86DC395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hyperlink" Target="https://sos.noaa.gov/catalog/datasets/venus-topography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6C3D8-16A4-0C49-86E0-9C9CA126B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0"/>
            <a:ext cx="9144000" cy="9144000"/>
          </a:xfrm>
          <a:prstGeom prst="rect">
            <a:avLst/>
          </a:prstGeom>
        </p:spPr>
      </p:pic>
      <p:sp>
        <p:nvSpPr>
          <p:cNvPr id="15361" name="Title 1">
            <a:extLst>
              <a:ext uri="{FF2B5EF4-FFF2-40B4-BE49-F238E27FC236}">
                <a16:creationId xmlns:a16="http://schemas.microsoft.com/office/drawing/2014/main" id="{82483371-E724-B849-92D7-46B364CDD9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Venus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ED7BC2D4-7A49-7E4A-AC7F-6409855C3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Earth’s (evil?) twin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7BE31-DF9F-E244-BB80-97C0F0EBAB67}"/>
              </a:ext>
            </a:extLst>
          </p:cNvPr>
          <p:cNvSpPr txBox="1"/>
          <p:nvPr/>
        </p:nvSpPr>
        <p:spPr>
          <a:xfrm>
            <a:off x="1371600" y="57912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§8.5–8.7</a:t>
            </a:r>
          </a:p>
        </p:txBody>
      </p:sp>
    </p:spTree>
    <p:extLst>
      <p:ext uri="{BB962C8B-B14F-4D97-AF65-F5344CB8AC3E}">
        <p14:creationId xmlns:p14="http://schemas.microsoft.com/office/powerpoint/2010/main" val="47517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A719-5FE0-3849-856B-71680332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66CCE-3A79-DD41-B961-46595EAEA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/>
              <a:t>Diameter </a:t>
            </a:r>
            <a:r>
              <a:rPr lang="en-US" dirty="0">
                <a:solidFill>
                  <a:schemeClr val="accent4"/>
                </a:solidFill>
              </a:rPr>
              <a:t>0.949</a:t>
            </a:r>
            <a:r>
              <a:rPr lang="en-US" dirty="0"/>
              <a:t> of Earth</a:t>
            </a:r>
          </a:p>
          <a:p>
            <a:r>
              <a:rPr lang="en-US" dirty="0"/>
              <a:t>Mass </a:t>
            </a:r>
            <a:r>
              <a:rPr lang="en-US" dirty="0">
                <a:solidFill>
                  <a:schemeClr val="accent4"/>
                </a:solidFill>
              </a:rPr>
              <a:t>0.815</a:t>
            </a:r>
            <a:r>
              <a:rPr lang="en-US" dirty="0"/>
              <a:t> of Earth</a:t>
            </a:r>
          </a:p>
          <a:p>
            <a:r>
              <a:rPr lang="en-US" dirty="0"/>
              <a:t>Density </a:t>
            </a:r>
            <a:r>
              <a:rPr lang="en-US" dirty="0">
                <a:solidFill>
                  <a:schemeClr val="accent4"/>
                </a:solidFill>
              </a:rPr>
              <a:t>0.949</a:t>
            </a:r>
            <a:r>
              <a:rPr lang="en-US" dirty="0"/>
              <a:t> of Earth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A0B860-C659-634F-9470-C69DBD5550C4}"/>
              </a:ext>
            </a:extLst>
          </p:cNvPr>
          <p:cNvSpPr txBox="1">
            <a:spLocks/>
          </p:cNvSpPr>
          <p:nvPr/>
        </p:nvSpPr>
        <p:spPr bwMode="auto">
          <a:xfrm>
            <a:off x="457200" y="358140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66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6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66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accent6"/>
                </a:solidFill>
              </a:rPr>
              <a:t>Albedo </a:t>
            </a:r>
            <a:r>
              <a:rPr lang="en-US" kern="0" dirty="0">
                <a:solidFill>
                  <a:schemeClr val="accent3"/>
                </a:solidFill>
              </a:rPr>
              <a:t>0.785</a:t>
            </a:r>
          </a:p>
          <a:p>
            <a:r>
              <a:rPr lang="en-US" kern="0" dirty="0">
                <a:solidFill>
                  <a:schemeClr val="accent6"/>
                </a:solidFill>
              </a:rPr>
              <a:t>Atmosphere </a:t>
            </a:r>
            <a:r>
              <a:rPr lang="en-US" kern="0" dirty="0">
                <a:solidFill>
                  <a:schemeClr val="accent3"/>
                </a:solidFill>
              </a:rPr>
              <a:t>92</a:t>
            </a:r>
            <a:r>
              <a:rPr lang="en-US" kern="0" dirty="0">
                <a:solidFill>
                  <a:schemeClr val="accent6"/>
                </a:solidFill>
              </a:rPr>
              <a:t> bar</a:t>
            </a:r>
          </a:p>
          <a:p>
            <a:pPr lvl="1"/>
            <a:r>
              <a:rPr lang="en-US" kern="0" dirty="0">
                <a:solidFill>
                  <a:schemeClr val="accent6"/>
                </a:solidFill>
              </a:rPr>
              <a:t>Composition similar to Earth’s second</a:t>
            </a:r>
          </a:p>
          <a:p>
            <a:pPr lvl="1">
              <a:buClr>
                <a:schemeClr val="accent6"/>
              </a:buClr>
            </a:pPr>
            <a:r>
              <a:rPr lang="en-US" kern="0" dirty="0">
                <a:solidFill>
                  <a:schemeClr val="accent3"/>
                </a:solidFill>
              </a:rPr>
              <a:t>96.5%</a:t>
            </a:r>
            <a:r>
              <a:rPr lang="en-US" kern="0" dirty="0">
                <a:solidFill>
                  <a:schemeClr val="accent6"/>
                </a:solidFill>
              </a:rPr>
              <a:t> CO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r>
              <a:rPr lang="en-US" kern="0" dirty="0">
                <a:solidFill>
                  <a:schemeClr val="accent6"/>
                </a:solidFill>
              </a:rPr>
              <a:t>, </a:t>
            </a:r>
            <a:r>
              <a:rPr lang="en-US" kern="0" dirty="0">
                <a:solidFill>
                  <a:schemeClr val="accent3"/>
                </a:solidFill>
              </a:rPr>
              <a:t>3.5%</a:t>
            </a:r>
            <a:r>
              <a:rPr lang="en-US" kern="0" dirty="0">
                <a:solidFill>
                  <a:schemeClr val="accent6"/>
                </a:solidFill>
              </a:rPr>
              <a:t> N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</a:p>
          <a:p>
            <a:r>
              <a:rPr lang="en-US" kern="0" dirty="0">
                <a:solidFill>
                  <a:schemeClr val="accent6"/>
                </a:solidFill>
              </a:rPr>
              <a:t>Temperature </a:t>
            </a:r>
            <a:r>
              <a:rPr lang="en-US" kern="0" dirty="0">
                <a:solidFill>
                  <a:schemeClr val="accent3"/>
                </a:solidFill>
              </a:rPr>
              <a:t>733 K</a:t>
            </a:r>
          </a:p>
        </p:txBody>
      </p:sp>
    </p:spTree>
    <p:extLst>
      <p:ext uri="{BB962C8B-B14F-4D97-AF65-F5344CB8AC3E}">
        <p14:creationId xmlns:p14="http://schemas.microsoft.com/office/powerpoint/2010/main" val="40208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75B7-031E-0A44-B296-A6B961B8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648AA-BD80-0641-9D5B-238FA9FD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Imaged by hardy Soviet landers</a:t>
            </a:r>
          </a:p>
          <a:p>
            <a:r>
              <a:rPr lang="en-US" dirty="0"/>
              <a:t>Fractured basalt</a:t>
            </a:r>
          </a:p>
          <a:p>
            <a:r>
              <a:rPr lang="en-US" dirty="0"/>
              <a:t>Few craters</a:t>
            </a:r>
          </a:p>
          <a:p>
            <a:r>
              <a:rPr lang="en-US" dirty="0"/>
              <a:t>Many volcanoes</a:t>
            </a:r>
          </a:p>
          <a:p>
            <a:pPr lvl="1"/>
            <a:r>
              <a:rPr lang="en-US" dirty="0"/>
              <a:t>May be active</a:t>
            </a:r>
          </a:p>
          <a:p>
            <a:pPr lvl="1"/>
            <a:r>
              <a:rPr lang="en-US" dirty="0"/>
              <a:t>Evidence of recent eruption</a:t>
            </a:r>
          </a:p>
          <a:p>
            <a:r>
              <a:rPr lang="en-US" dirty="0"/>
              <a:t>Two major highlands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Ishtar</a:t>
            </a:r>
            <a:r>
              <a:rPr lang="en-US" dirty="0"/>
              <a:t> (N), </a:t>
            </a:r>
            <a:r>
              <a:rPr lang="en-US" dirty="0">
                <a:solidFill>
                  <a:schemeClr val="accent2"/>
                </a:solidFill>
              </a:rPr>
              <a:t>Aphrodite</a:t>
            </a:r>
            <a:r>
              <a:rPr lang="en-US" dirty="0"/>
              <a:t> (S)  </a:t>
            </a:r>
            <a:r>
              <a:rPr lang="en-US" dirty="0" err="1"/>
              <a:t>Terras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C445-135E-044C-8746-09217E19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Topography of Venus</a:t>
            </a:r>
          </a:p>
        </p:txBody>
      </p:sp>
      <p:pic>
        <p:nvPicPr>
          <p:cNvPr id="3" name="venus_topo">
            <a:hlinkClick r:id="" action="ppaction://media"/>
            <a:extLst>
              <a:ext uri="{FF2B5EF4-FFF2-40B4-BE49-F238E27FC236}">
                <a16:creationId xmlns:a16="http://schemas.microsoft.com/office/drawing/2014/main" id="{BEF1E7A5-84B2-5446-B40D-D474F4DE1B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417638"/>
            <a:ext cx="5080000" cy="5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405B6-1FDE-914E-AE14-6145948581D5}"/>
              </a:ext>
            </a:extLst>
          </p:cNvPr>
          <p:cNvSpPr txBox="1"/>
          <p:nvPr/>
        </p:nvSpPr>
        <p:spPr>
          <a:xfrm>
            <a:off x="6096000" y="1905000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Source: </a:t>
            </a:r>
            <a:r>
              <a:rPr lang="en-US" sz="2400" dirty="0">
                <a:hlinkClick r:id="rId5"/>
              </a:rPr>
              <a:t>NOAA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1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12D5-1472-DE41-BED7-00ABE2FA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Topography of Venus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D45F0-7FB0-BB4C-901D-1767D02D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79" y="1447800"/>
            <a:ext cx="9169879" cy="45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2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9566-C347-F34E-A997-2F003C24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and Orbit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C9F85-92BF-CF47-A861-01943AE8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circular orbit</a:t>
            </a:r>
          </a:p>
          <a:p>
            <a:pPr lvl="1"/>
            <a:r>
              <a:rPr lang="en-US" dirty="0"/>
              <a:t>eccentricity </a:t>
            </a:r>
            <a:r>
              <a:rPr lang="en-US" dirty="0">
                <a:solidFill>
                  <a:schemeClr val="accent2"/>
                </a:solidFill>
              </a:rPr>
              <a:t>0.0068</a:t>
            </a:r>
          </a:p>
          <a:p>
            <a:r>
              <a:rPr lang="en-US" dirty="0"/>
              <a:t>Slow, retrograde spin</a:t>
            </a:r>
          </a:p>
          <a:p>
            <a:pPr lvl="1"/>
            <a:r>
              <a:rPr lang="en-US" dirty="0"/>
              <a:t>Sidereal day </a:t>
            </a:r>
            <a:r>
              <a:rPr lang="en-US" dirty="0">
                <a:solidFill>
                  <a:schemeClr val="accent2"/>
                </a:solidFill>
              </a:rPr>
              <a:t>–5832.6 h</a:t>
            </a:r>
          </a:p>
          <a:p>
            <a:pPr lvl="1"/>
            <a:r>
              <a:rPr lang="en-US" dirty="0"/>
              <a:t>Solar day </a:t>
            </a:r>
            <a:r>
              <a:rPr lang="en-US" dirty="0">
                <a:solidFill>
                  <a:schemeClr val="accent2"/>
                </a:solidFill>
              </a:rPr>
              <a:t>2802.0 h</a:t>
            </a:r>
          </a:p>
          <a:p>
            <a:r>
              <a:rPr lang="en-US" dirty="0"/>
              <a:t>Little orbital tilt</a:t>
            </a:r>
          </a:p>
          <a:p>
            <a:pPr lvl="1"/>
            <a:r>
              <a:rPr lang="en-US" dirty="0"/>
              <a:t>Obliquity </a:t>
            </a:r>
            <a:r>
              <a:rPr lang="en-US" dirty="0">
                <a:solidFill>
                  <a:schemeClr val="accent2"/>
                </a:solidFill>
              </a:rPr>
              <a:t>177.36°</a:t>
            </a:r>
            <a:r>
              <a:rPr lang="en-US" dirty="0"/>
              <a:t> (–2.64°)</a:t>
            </a:r>
          </a:p>
        </p:txBody>
      </p:sp>
    </p:spTree>
    <p:extLst>
      <p:ext uri="{BB962C8B-B14F-4D97-AF65-F5344CB8AC3E}">
        <p14:creationId xmlns:p14="http://schemas.microsoft.com/office/powerpoint/2010/main" val="33471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AA93-79B3-9E49-AEBC-2FDE7F90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264A-4CB1-DC46-8210-98C4625A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plate tectonics</a:t>
            </a:r>
          </a:p>
          <a:p>
            <a:r>
              <a:rPr lang="en-US" dirty="0"/>
              <a:t>Thick crust?</a:t>
            </a:r>
          </a:p>
          <a:p>
            <a:r>
              <a:rPr lang="en-US" dirty="0"/>
              <a:t>Periodic resurfacing?</a:t>
            </a:r>
          </a:p>
        </p:txBody>
      </p:sp>
    </p:spTree>
    <p:extLst>
      <p:ext uri="{BB962C8B-B14F-4D97-AF65-F5344CB8AC3E}">
        <p14:creationId xmlns:p14="http://schemas.microsoft.com/office/powerpoint/2010/main" val="3920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FE43-4DDB-5045-BAEC-26A89E65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7E7CE-3255-DB4A-8E86-DB26215FF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intrinsic magnetic field, </a:t>
            </a:r>
            <a:r>
              <a:rPr lang="en-US"/>
              <a:t>despite Earth-like iron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526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5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0000FF"/>
      </a:accent2>
      <a:accent3>
        <a:srgbClr val="FF0000"/>
      </a:accent3>
      <a:accent4>
        <a:srgbClr val="006600"/>
      </a:accent4>
      <a:accent5>
        <a:srgbClr val="00CC00"/>
      </a:accent5>
      <a:accent6>
        <a:srgbClr val="80000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FF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146</Words>
  <Application>Microsoft Office PowerPoint</Application>
  <PresentationFormat>On-screen Show (4:3)</PresentationFormat>
  <Paragraphs>42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Default Design</vt:lpstr>
      <vt:lpstr>Venus</vt:lpstr>
      <vt:lpstr>Compared to Earth</vt:lpstr>
      <vt:lpstr>Surface Features</vt:lpstr>
      <vt:lpstr>Global Topography of Venus</vt:lpstr>
      <vt:lpstr>Global Topography of Venus</vt:lpstr>
      <vt:lpstr>Spin and Orbit</vt:lpstr>
      <vt:lpstr>Geologic Processes</vt:lpstr>
      <vt:lpstr>Magnetic Field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Balloon Animals</dc:title>
  <dc:creator>joe</dc:creator>
  <cp:lastModifiedBy>Richard Barrans</cp:lastModifiedBy>
  <cp:revision>235</cp:revision>
  <cp:lastPrinted>2025-03-03T14:47:12Z</cp:lastPrinted>
  <dcterms:created xsi:type="dcterms:W3CDTF">2003-08-04T19:23:16Z</dcterms:created>
  <dcterms:modified xsi:type="dcterms:W3CDTF">2025-03-03T14:47:14Z</dcterms:modified>
</cp:coreProperties>
</file>