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61" r:id="rId3"/>
    <p:sldId id="262" r:id="rId4"/>
    <p:sldId id="263" r:id="rId5"/>
    <p:sldId id="260" r:id="rId6"/>
    <p:sldId id="264" r:id="rId7"/>
    <p:sldId id="259" r:id="rId8"/>
    <p:sldId id="265" r:id="rId9"/>
    <p:sldId id="266" r:id="rId10"/>
    <p:sldId id="267" r:id="rId11"/>
    <p:sldId id="268" r:id="rId12"/>
    <p:sldId id="276" r:id="rId13"/>
    <p:sldId id="269" r:id="rId14"/>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525"/>
    <p:restoredTop sz="93971" autoAdjust="0"/>
  </p:normalViewPr>
  <p:slideViewPr>
    <p:cSldViewPr>
      <p:cViewPr varScale="1">
        <p:scale>
          <a:sx n="66" d="100"/>
          <a:sy n="66" d="100"/>
        </p:scale>
        <p:origin x="318" y="102"/>
      </p:cViewPr>
      <p:guideLst>
        <p:guide orient="horz" pos="2160"/>
        <p:guide pos="2880"/>
      </p:guideLst>
    </p:cSldViewPr>
  </p:slideViewPr>
  <p:outlineViewPr>
    <p:cViewPr>
      <p:scale>
        <a:sx n="33" d="100"/>
        <a:sy n="33" d="100"/>
      </p:scale>
      <p:origin x="0" y="0"/>
    </p:cViewPr>
  </p:outlineViewPr>
  <p:notesTextViewPr>
    <p:cViewPr>
      <p:scale>
        <a:sx n="70" d="100"/>
        <a:sy n="70" d="100"/>
      </p:scale>
      <p:origin x="0" y="0"/>
    </p:cViewPr>
  </p:notesTextViewPr>
  <p:sorterViewPr>
    <p:cViewPr varScale="1">
      <p:scale>
        <a:sx n="100" d="100"/>
        <a:sy n="100" d="100"/>
      </p:scale>
      <p:origin x="0" y="0"/>
    </p:cViewPr>
  </p:sorterViewPr>
  <p:notesViewPr>
    <p:cSldViewPr>
      <p:cViewPr varScale="1">
        <p:scale>
          <a:sx n="97" d="100"/>
          <a:sy n="97" d="100"/>
        </p:scale>
        <p:origin x="2312" y="20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032"/>
            <a:ext cx="4000830"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defTabSz="924565" eaLnBrk="1" hangingPunct="1">
              <a:defRPr sz="1200">
                <a:latin typeface="Arial" charset="0"/>
                <a:ea typeface="+mn-ea"/>
              </a:defRPr>
            </a:lvl1pPr>
          </a:lstStyle>
          <a:p>
            <a:pPr>
              <a:defRPr/>
            </a:pPr>
            <a:r>
              <a:rPr lang="en-US"/>
              <a:t>A1000 L15 Mercury</a:t>
            </a:r>
            <a:endParaRPr lang="en-US" dirty="0"/>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32097" y="0"/>
            <a:ext cx="4002404"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algn="r" defTabSz="9245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57188"/>
            <a:ext cx="4000830"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defTabSz="9245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32098" y="6546313"/>
            <a:ext cx="3844952"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algn="r" defTabSz="923394" eaLnBrk="1" hangingPunct="1">
              <a:defRPr sz="1200"/>
            </a:lvl1pPr>
          </a:lstStyle>
          <a:p>
            <a:pPr>
              <a:defRPr/>
            </a:pPr>
            <a:fld id="{99E198E8-1274-AE4E-83C7-C0FE8EEEC5C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1" y="188486"/>
            <a:ext cx="4002404" cy="351629"/>
          </a:xfrm>
          <a:prstGeom prst="rect">
            <a:avLst/>
          </a:prstGeom>
        </p:spPr>
        <p:txBody>
          <a:bodyPr vert="horz" lIns="91819" tIns="45910" rIns="91819" bIns="45910" rtlCol="0"/>
          <a:lstStyle>
            <a:lvl1pPr algn="l" eaLnBrk="1" hangingPunct="1">
              <a:defRPr sz="1200">
                <a:latin typeface="Arial" charset="0"/>
                <a:ea typeface="+mn-ea"/>
              </a:defRPr>
            </a:lvl1pPr>
          </a:lstStyle>
          <a:p>
            <a:pPr>
              <a:defRPr/>
            </a:pPr>
            <a:r>
              <a:rPr lang="en-US"/>
              <a:t>A1000 L15 Mercury</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32097" y="0"/>
            <a:ext cx="4002404" cy="351629"/>
          </a:xfrm>
          <a:prstGeom prst="rect">
            <a:avLst/>
          </a:prstGeom>
        </p:spPr>
        <p:txBody>
          <a:bodyPr vert="horz" wrap="square" lIns="91819" tIns="45910" rIns="91819" bIns="45910"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3/3/2025</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819" tIns="45910" rIns="91819" bIns="45910"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24238" y="3329386"/>
            <a:ext cx="7387600" cy="3155155"/>
          </a:xfrm>
          <a:prstGeom prst="rect">
            <a:avLst/>
          </a:prstGeom>
        </p:spPr>
        <p:txBody>
          <a:bodyPr vert="horz" lIns="91819" tIns="45910" rIns="91819" bIns="459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1" y="6657188"/>
            <a:ext cx="4002404" cy="351629"/>
          </a:xfrm>
          <a:prstGeom prst="rect">
            <a:avLst/>
          </a:prstGeom>
        </p:spPr>
        <p:txBody>
          <a:bodyPr vert="horz" lIns="91819" tIns="45910" rIns="91819" bIns="45910"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32097" y="6657188"/>
            <a:ext cx="4002404" cy="351629"/>
          </a:xfrm>
          <a:prstGeom prst="rect">
            <a:avLst/>
          </a:prstGeom>
        </p:spPr>
        <p:txBody>
          <a:bodyPr vert="horz" wrap="square" lIns="91819" tIns="45910" rIns="91819" bIns="45910"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 y="112458"/>
            <a:ext cx="4002404" cy="351629"/>
          </a:xfrm>
        </p:spPr>
        <p:txBody>
          <a:bodyPr/>
          <a:lstStyle/>
          <a:p>
            <a:pPr>
              <a:defRPr/>
            </a:pPr>
            <a:r>
              <a:rPr lang="en-US"/>
              <a:t>A1000 L15 Mercury</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a:t>
            </a:fld>
            <a:endParaRPr lang="en-US" altLang="en-US"/>
          </a:p>
        </p:txBody>
      </p:sp>
    </p:spTree>
    <p:extLst>
      <p:ext uri="{BB962C8B-B14F-4D97-AF65-F5344CB8AC3E}">
        <p14:creationId xmlns:p14="http://schemas.microsoft.com/office/powerpoint/2010/main" val="356643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A1000 L15 Mercury</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12</a:t>
            </a:fld>
            <a:endParaRPr lang="en-US" altLang="en-US"/>
          </a:p>
        </p:txBody>
      </p:sp>
    </p:spTree>
    <p:extLst>
      <p:ext uri="{BB962C8B-B14F-4D97-AF65-F5344CB8AC3E}">
        <p14:creationId xmlns:p14="http://schemas.microsoft.com/office/powerpoint/2010/main" val="364188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0C823E-652C-BB4C-958D-D5E42335AA3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6391E-6FF9-0840-9B7D-BFA1EAC483B9}"/>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A5865-103A-1743-A364-F91C4CB5D88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1E7734-EB3F-804B-94FD-15C66877E1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CD44F-A22B-B141-A718-8EBA46414E28}"/>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2AB52C3A-1738-6144-876D-53495290F7DD}"/>
              </a:ext>
            </a:extLst>
          </p:cNvPr>
          <p:cNvSpPr>
            <a:spLocks noGrp="1" noChangeArrowheads="1"/>
          </p:cNvSpPr>
          <p:nvPr>
            <p:ph type="sldNum" sz="quarter" idx="12"/>
          </p:nvPr>
        </p:nvSpPr>
        <p:spPr>
          <a:ln/>
        </p:spPr>
        <p:txBody>
          <a:bodyPr/>
          <a:lstStyle>
            <a:lvl1pPr>
              <a:defRPr/>
            </a:lvl1pPr>
          </a:lstStyle>
          <a:p>
            <a:pPr>
              <a:defRPr/>
            </a:pPr>
            <a:fld id="{C46B82C4-3119-4142-8EB1-0D4CE7B51E98}" type="slidenum">
              <a:rPr lang="en-US" altLang="en-US"/>
              <a:pPr>
                <a:defRPr/>
              </a:pPr>
              <a:t>‹#›</a:t>
            </a:fld>
            <a:endParaRPr lang="en-US" altLang="en-US"/>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4AE73-39B9-E840-BA5F-1D8261596A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221EF0-7819-9345-BE24-395200119AA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28FEC-714D-CA4F-A928-89AD5CF89B45}"/>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1CBA0B-4567-F84B-B475-8ADDB60C0E43}"/>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E17832-5374-5A43-99C2-1688BEBA84ED}"/>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7817704E-0A8D-114C-BE4C-9B49D4C66A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r>
              <a:rPr lang="en-US"/>
              <a:t>General Physics L14_capacitance</a:t>
            </a:r>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nasa.gov/mercury/facts/" TargetMode="External"/><Relationship Id="rId2" Type="http://schemas.openxmlformats.org/officeDocument/2006/relationships/hyperlink" Target="https://youtu.be/ZnTQmG-4aus?feature=shared" TargetMode="External"/><Relationship Id="rId1" Type="http://schemas.openxmlformats.org/officeDocument/2006/relationships/slideLayout" Target="../slideLayouts/slideLayout2.xml"/><Relationship Id="rId4" Type="http://schemas.openxmlformats.org/officeDocument/2006/relationships/hyperlink" Target="https://youtu.be/9T8lLtlZ8Xs?feature=shar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essenger.jhuapl.edu/Explore/Images.html#highlights-collection"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E9F6A-80A6-164E-8928-DED9520935C4}"/>
              </a:ext>
            </a:extLst>
          </p:cNvPr>
          <p:cNvPicPr>
            <a:picLocks noChangeAspect="1"/>
          </p:cNvPicPr>
          <p:nvPr/>
        </p:nvPicPr>
        <p:blipFill>
          <a:blip r:embed="rId3"/>
          <a:stretch>
            <a:fillRect/>
          </a:stretch>
        </p:blipFill>
        <p:spPr>
          <a:xfrm>
            <a:off x="0" y="-1581150"/>
            <a:ext cx="9220200" cy="8439150"/>
          </a:xfrm>
          <a:prstGeom prst="rect">
            <a:avLst/>
          </a:prstGeom>
        </p:spPr>
      </p:pic>
      <p:sp>
        <p:nvSpPr>
          <p:cNvPr id="15361" name="Title 1">
            <a:extLst>
              <a:ext uri="{FF2B5EF4-FFF2-40B4-BE49-F238E27FC236}">
                <a16:creationId xmlns:a16="http://schemas.microsoft.com/office/drawing/2014/main" id="{82483371-E724-B849-92D7-46B364CDD97D}"/>
              </a:ext>
            </a:extLst>
          </p:cNvPr>
          <p:cNvSpPr>
            <a:spLocks noGrp="1" noChangeArrowheads="1"/>
          </p:cNvSpPr>
          <p:nvPr>
            <p:ph type="ctrTitle"/>
          </p:nvPr>
        </p:nvSpPr>
        <p:spPr/>
        <p:txBody>
          <a:bodyPr/>
          <a:lstStyle/>
          <a:p>
            <a:r>
              <a:rPr lang="en-US" altLang="en-US" dirty="0">
                <a:solidFill>
                  <a:schemeClr val="accent5">
                    <a:lumMod val="60000"/>
                    <a:lumOff val="40000"/>
                  </a:schemeClr>
                </a:solidFill>
                <a:ea typeface="ＭＳ Ｐゴシック" panose="020B0600070205080204" pitchFamily="34" charset="-128"/>
              </a:rPr>
              <a:t>Mercury</a:t>
            </a:r>
          </a:p>
        </p:txBody>
      </p:sp>
      <p:sp>
        <p:nvSpPr>
          <p:cNvPr id="15362" name="Subtitle 2">
            <a:extLst>
              <a:ext uri="{FF2B5EF4-FFF2-40B4-BE49-F238E27FC236}">
                <a16:creationId xmlns:a16="http://schemas.microsoft.com/office/drawing/2014/main" id="{ED7BC2D4-7A49-7E4A-AC7F-6409855C30C8}"/>
              </a:ext>
            </a:extLst>
          </p:cNvPr>
          <p:cNvSpPr>
            <a:spLocks noGrp="1" noChangeArrowheads="1"/>
          </p:cNvSpPr>
          <p:nvPr>
            <p:ph type="subTitle" idx="1"/>
          </p:nvPr>
        </p:nvSpPr>
        <p:spPr>
          <a:xfrm>
            <a:off x="1371600" y="3886200"/>
            <a:ext cx="6400800" cy="762000"/>
          </a:xfrm>
        </p:spPr>
        <p:txBody>
          <a:bodyPr/>
          <a:lstStyle/>
          <a:p>
            <a:r>
              <a:rPr lang="en-US" altLang="en-US" dirty="0">
                <a:solidFill>
                  <a:schemeClr val="accent5">
                    <a:lumMod val="60000"/>
                    <a:lumOff val="40000"/>
                  </a:schemeClr>
                </a:solidFill>
                <a:ea typeface="ＭＳ Ｐゴシック" panose="020B0600070205080204" pitchFamily="34" charset="-128"/>
              </a:rPr>
              <a:t>the speedy one</a:t>
            </a:r>
          </a:p>
        </p:txBody>
      </p:sp>
      <p:sp>
        <p:nvSpPr>
          <p:cNvPr id="2" name="TextBox 1">
            <a:extLst>
              <a:ext uri="{FF2B5EF4-FFF2-40B4-BE49-F238E27FC236}">
                <a16:creationId xmlns:a16="http://schemas.microsoft.com/office/drawing/2014/main" id="{DE95F5CD-1B44-284D-94E0-6468C0DBC454}"/>
              </a:ext>
            </a:extLst>
          </p:cNvPr>
          <p:cNvSpPr txBox="1"/>
          <p:nvPr/>
        </p:nvSpPr>
        <p:spPr>
          <a:xfrm>
            <a:off x="914400" y="5862935"/>
            <a:ext cx="1519968" cy="461665"/>
          </a:xfrm>
          <a:prstGeom prst="rect">
            <a:avLst/>
          </a:prstGeom>
          <a:noFill/>
        </p:spPr>
        <p:txBody>
          <a:bodyPr wrap="none" rtlCol="0">
            <a:spAutoFit/>
          </a:bodyPr>
          <a:lstStyle/>
          <a:p>
            <a:r>
              <a:rPr lang="en-US" sz="2400" dirty="0">
                <a:solidFill>
                  <a:schemeClr val="accent5">
                    <a:lumMod val="60000"/>
                    <a:lumOff val="40000"/>
                  </a:schemeClr>
                </a:solidFill>
              </a:rPr>
              <a:t>§8.1–8.4</a:t>
            </a:r>
          </a:p>
        </p:txBody>
      </p:sp>
      <p:sp>
        <p:nvSpPr>
          <p:cNvPr id="6" name="TextBox 5">
            <a:extLst>
              <a:ext uri="{FF2B5EF4-FFF2-40B4-BE49-F238E27FC236}">
                <a16:creationId xmlns:a16="http://schemas.microsoft.com/office/drawing/2014/main" id="{ABBDD689-179F-7845-B4F1-8387A3D0A87B}"/>
              </a:ext>
            </a:extLst>
          </p:cNvPr>
          <p:cNvSpPr txBox="1"/>
          <p:nvPr/>
        </p:nvSpPr>
        <p:spPr>
          <a:xfrm>
            <a:off x="5880927" y="5862934"/>
            <a:ext cx="3263073" cy="461665"/>
          </a:xfrm>
          <a:prstGeom prst="rect">
            <a:avLst/>
          </a:prstGeom>
          <a:noFill/>
        </p:spPr>
        <p:txBody>
          <a:bodyPr wrap="none" rtlCol="0">
            <a:spAutoFit/>
          </a:bodyPr>
          <a:lstStyle/>
          <a:p>
            <a:r>
              <a:rPr lang="en-US" sz="2400" dirty="0">
                <a:solidFill>
                  <a:schemeClr val="accent4">
                    <a:lumMod val="40000"/>
                    <a:lumOff val="60000"/>
                  </a:schemeClr>
                </a:solidFill>
              </a:rPr>
              <a:t>Image: JAXA and ESA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285F-53BD-C04B-B02C-0A048A02498E}"/>
              </a:ext>
            </a:extLst>
          </p:cNvPr>
          <p:cNvSpPr>
            <a:spLocks noGrp="1"/>
          </p:cNvSpPr>
          <p:nvPr>
            <p:ph type="title"/>
          </p:nvPr>
        </p:nvSpPr>
        <p:spPr/>
        <p:txBody>
          <a:bodyPr/>
          <a:lstStyle/>
          <a:p>
            <a:r>
              <a:rPr lang="en-US" dirty="0"/>
              <a:t>Why so dense?</a:t>
            </a:r>
          </a:p>
        </p:txBody>
      </p:sp>
      <p:sp>
        <p:nvSpPr>
          <p:cNvPr id="3" name="Content Placeholder 2">
            <a:extLst>
              <a:ext uri="{FF2B5EF4-FFF2-40B4-BE49-F238E27FC236}">
                <a16:creationId xmlns:a16="http://schemas.microsoft.com/office/drawing/2014/main" id="{3400C2FA-2342-EA4E-940B-235A8DD254BE}"/>
              </a:ext>
            </a:extLst>
          </p:cNvPr>
          <p:cNvSpPr>
            <a:spLocks noGrp="1"/>
          </p:cNvSpPr>
          <p:nvPr>
            <p:ph idx="1"/>
          </p:nvPr>
        </p:nvSpPr>
        <p:spPr/>
        <p:txBody>
          <a:bodyPr/>
          <a:lstStyle/>
          <a:p>
            <a:pPr marL="0" indent="0">
              <a:buNone/>
            </a:pPr>
            <a:r>
              <a:rPr lang="en-US" dirty="0">
                <a:solidFill>
                  <a:schemeClr val="accent2"/>
                </a:solidFill>
              </a:rPr>
              <a:t>Hypotheses</a:t>
            </a:r>
          </a:p>
          <a:p>
            <a:r>
              <a:rPr lang="en-US" dirty="0"/>
              <a:t>Difficulty accreting light material</a:t>
            </a:r>
          </a:p>
          <a:p>
            <a:r>
              <a:rPr lang="en-US" dirty="0"/>
              <a:t>Solar outburst</a:t>
            </a:r>
          </a:p>
          <a:p>
            <a:r>
              <a:rPr lang="en-US" dirty="0"/>
              <a:t>Giant impact</a:t>
            </a:r>
          </a:p>
        </p:txBody>
      </p:sp>
    </p:spTree>
    <p:extLst>
      <p:ext uri="{BB962C8B-B14F-4D97-AF65-F5344CB8AC3E}">
        <p14:creationId xmlns:p14="http://schemas.microsoft.com/office/powerpoint/2010/main" val="274331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B6F7-4A62-BB4C-BAB0-D2C39148210F}"/>
              </a:ext>
            </a:extLst>
          </p:cNvPr>
          <p:cNvSpPr>
            <a:spLocks noGrp="1"/>
          </p:cNvSpPr>
          <p:nvPr>
            <p:ph type="title"/>
          </p:nvPr>
        </p:nvSpPr>
        <p:spPr/>
        <p:txBody>
          <a:bodyPr/>
          <a:lstStyle/>
          <a:p>
            <a:r>
              <a:rPr lang="en-US" dirty="0"/>
              <a:t>Spin and Orbit</a:t>
            </a:r>
          </a:p>
        </p:txBody>
      </p:sp>
      <p:sp>
        <p:nvSpPr>
          <p:cNvPr id="3" name="Content Placeholder 2">
            <a:extLst>
              <a:ext uri="{FF2B5EF4-FFF2-40B4-BE49-F238E27FC236}">
                <a16:creationId xmlns:a16="http://schemas.microsoft.com/office/drawing/2014/main" id="{73ED0B7D-DABC-C341-8404-6F476F4E5A17}"/>
              </a:ext>
            </a:extLst>
          </p:cNvPr>
          <p:cNvSpPr>
            <a:spLocks noGrp="1"/>
          </p:cNvSpPr>
          <p:nvPr>
            <p:ph idx="1"/>
          </p:nvPr>
        </p:nvSpPr>
        <p:spPr/>
        <p:txBody>
          <a:bodyPr/>
          <a:lstStyle/>
          <a:p>
            <a:r>
              <a:rPr lang="en-US" dirty="0"/>
              <a:t>Sidereal day 58.6 days</a:t>
            </a:r>
          </a:p>
          <a:p>
            <a:r>
              <a:rPr lang="en-US" dirty="0"/>
              <a:t>Sidereal year 88 days</a:t>
            </a:r>
          </a:p>
          <a:p>
            <a:r>
              <a:rPr lang="en-US" dirty="0"/>
              <a:t>Solar day 176 days </a:t>
            </a:r>
            <a:r>
              <a:rPr lang="en-US" dirty="0">
                <a:solidFill>
                  <a:schemeClr val="accent2">
                    <a:lumMod val="60000"/>
                    <a:lumOff val="40000"/>
                  </a:schemeClr>
                </a:solidFill>
              </a:rPr>
              <a:t>(2 years)</a:t>
            </a:r>
          </a:p>
          <a:p>
            <a:r>
              <a:rPr lang="en-US" dirty="0"/>
              <a:t>3:2 resonance</a:t>
            </a:r>
          </a:p>
          <a:p>
            <a:pPr lvl="1"/>
            <a:r>
              <a:rPr lang="en-US" dirty="0">
                <a:solidFill>
                  <a:schemeClr val="accent2"/>
                </a:solidFill>
              </a:rPr>
              <a:t>3</a:t>
            </a:r>
            <a:r>
              <a:rPr lang="en-US" dirty="0"/>
              <a:t> sidereal </a:t>
            </a:r>
            <a:r>
              <a:rPr lang="en-US" dirty="0">
                <a:solidFill>
                  <a:schemeClr val="accent2"/>
                </a:solidFill>
              </a:rPr>
              <a:t>days</a:t>
            </a:r>
            <a:r>
              <a:rPr lang="en-US" dirty="0"/>
              <a:t> for every </a:t>
            </a:r>
            <a:r>
              <a:rPr lang="en-US" dirty="0">
                <a:solidFill>
                  <a:schemeClr val="accent2"/>
                </a:solidFill>
              </a:rPr>
              <a:t>2</a:t>
            </a:r>
            <a:r>
              <a:rPr lang="en-US" dirty="0"/>
              <a:t> sidereal </a:t>
            </a:r>
            <a:r>
              <a:rPr lang="en-US" dirty="0">
                <a:solidFill>
                  <a:schemeClr val="accent2"/>
                </a:solidFill>
              </a:rPr>
              <a:t>years</a:t>
            </a:r>
          </a:p>
          <a:p>
            <a:r>
              <a:rPr lang="en-US" dirty="0">
                <a:solidFill>
                  <a:schemeClr val="tx2"/>
                </a:solidFill>
              </a:rPr>
              <a:t>Most eccentric orbit</a:t>
            </a:r>
          </a:p>
          <a:p>
            <a:pPr lvl="1"/>
            <a:r>
              <a:rPr lang="en-US" dirty="0">
                <a:solidFill>
                  <a:schemeClr val="tx2"/>
                </a:solidFill>
              </a:rPr>
              <a:t>eccentricity 0.2056; distance 0.31–0.47 AU</a:t>
            </a:r>
          </a:p>
        </p:txBody>
      </p:sp>
    </p:spTree>
    <p:extLst>
      <p:ext uri="{BB962C8B-B14F-4D97-AF65-F5344CB8AC3E}">
        <p14:creationId xmlns:p14="http://schemas.microsoft.com/office/powerpoint/2010/main" val="79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9A8A-D130-7A45-9D5F-4283A35897DE}"/>
              </a:ext>
            </a:extLst>
          </p:cNvPr>
          <p:cNvSpPr>
            <a:spLocks noGrp="1"/>
          </p:cNvSpPr>
          <p:nvPr>
            <p:ph type="title"/>
          </p:nvPr>
        </p:nvSpPr>
        <p:spPr/>
        <p:txBody>
          <a:bodyPr/>
          <a:lstStyle/>
          <a:p>
            <a:r>
              <a:rPr lang="en-US" dirty="0"/>
              <a:t>Spin and Orbit</a:t>
            </a:r>
          </a:p>
        </p:txBody>
      </p:sp>
      <p:pic>
        <p:nvPicPr>
          <p:cNvPr id="4" name="Picture 2" descr="Two illustrations show 3 to 2 spin orbit coupling. The first illustration shows the Sun in the middle and Mercury shown at 15 different positions. The diagram is labeled Year 1 and a dashed line passes through Mercury with a flag at the top. The positions in counter clockwise direction are marked 1 through 15 with position 1 and 15 nearly overlapping in opposite direction. Position 1 is labeled Perihelion, closest to the sun. While revolving around the Sun, the planet rotates and the flag moves in counter clockwise direction. At position 10 the planet is oriented similar to position 1 and is labeled as One sidereal day since timestep 1. At position 15 the planet is oriented opposite to position 1 and is labeled One year since time step 1. In the second diagram the positions are marked 15 through 29 with position 15 and 29 nearly overlapping in opposite direction. Position 15 is labeled Perihelion. At position 20 the planet is oriented similar to position 1 and is labeled as Two sidereal days since timestep 1. At position 29 the planet is oriented opposite to position 15, but is similar to position 1 and is labeled Two year since time step 1 equals 1 solar day equals 3 sidereal days.">
            <a:extLst>
              <a:ext uri="{FF2B5EF4-FFF2-40B4-BE49-F238E27FC236}">
                <a16:creationId xmlns:a16="http://schemas.microsoft.com/office/drawing/2014/main" id="{3B8F676B-730A-0B44-A813-AEEB717719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341" y="1600200"/>
            <a:ext cx="8390137" cy="39830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BA9DA6-361B-3F4E-B43F-187E8C7D0D09}"/>
              </a:ext>
            </a:extLst>
          </p:cNvPr>
          <p:cNvSpPr txBox="1"/>
          <p:nvPr/>
        </p:nvSpPr>
        <p:spPr>
          <a:xfrm>
            <a:off x="609600" y="6019800"/>
            <a:ext cx="2848472" cy="461665"/>
          </a:xfrm>
          <a:prstGeom prst="rect">
            <a:avLst/>
          </a:prstGeom>
          <a:noFill/>
        </p:spPr>
        <p:txBody>
          <a:bodyPr wrap="none" rtlCol="0">
            <a:spAutoFit/>
          </a:bodyPr>
          <a:lstStyle/>
          <a:p>
            <a:r>
              <a:rPr lang="en-US" sz="2400" dirty="0">
                <a:solidFill>
                  <a:srgbClr val="000000"/>
                </a:solidFill>
              </a:rPr>
              <a:t>Image: Figure 8-11 </a:t>
            </a:r>
          </a:p>
        </p:txBody>
      </p:sp>
    </p:spTree>
    <p:extLst>
      <p:ext uri="{BB962C8B-B14F-4D97-AF65-F5344CB8AC3E}">
        <p14:creationId xmlns:p14="http://schemas.microsoft.com/office/powerpoint/2010/main" val="138375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53EC-6018-6F46-8533-372A450C594A}"/>
              </a:ext>
            </a:extLst>
          </p:cNvPr>
          <p:cNvSpPr>
            <a:spLocks noGrp="1"/>
          </p:cNvSpPr>
          <p:nvPr>
            <p:ph type="title"/>
          </p:nvPr>
        </p:nvSpPr>
        <p:spPr/>
        <p:txBody>
          <a:bodyPr/>
          <a:lstStyle/>
          <a:p>
            <a:r>
              <a:rPr lang="en-US" dirty="0"/>
              <a:t>Magnetic Field</a:t>
            </a:r>
          </a:p>
        </p:txBody>
      </p:sp>
      <p:sp>
        <p:nvSpPr>
          <p:cNvPr id="3" name="Content Placeholder 2">
            <a:extLst>
              <a:ext uri="{FF2B5EF4-FFF2-40B4-BE49-F238E27FC236}">
                <a16:creationId xmlns:a16="http://schemas.microsoft.com/office/drawing/2014/main" id="{CF9C40C0-A665-944E-81CB-57261BE70655}"/>
              </a:ext>
            </a:extLst>
          </p:cNvPr>
          <p:cNvSpPr>
            <a:spLocks noGrp="1"/>
          </p:cNvSpPr>
          <p:nvPr>
            <p:ph idx="1"/>
          </p:nvPr>
        </p:nvSpPr>
        <p:spPr/>
        <p:txBody>
          <a:bodyPr/>
          <a:lstStyle/>
          <a:p>
            <a:r>
              <a:rPr lang="en-US" dirty="0"/>
              <a:t>1% Earth’s strength, despite iron core</a:t>
            </a:r>
          </a:p>
          <a:p>
            <a:r>
              <a:rPr lang="en-US" dirty="0"/>
              <a:t>Offset 10°from rotation axis</a:t>
            </a:r>
          </a:p>
        </p:txBody>
      </p:sp>
    </p:spTree>
    <p:extLst>
      <p:ext uri="{BB962C8B-B14F-4D97-AF65-F5344CB8AC3E}">
        <p14:creationId xmlns:p14="http://schemas.microsoft.com/office/powerpoint/2010/main" val="28238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A774-EE23-AF45-B9F1-B062CA4F67C5}"/>
              </a:ext>
            </a:extLst>
          </p:cNvPr>
          <p:cNvSpPr>
            <a:spLocks noGrp="1"/>
          </p:cNvSpPr>
          <p:nvPr>
            <p:ph type="title"/>
          </p:nvPr>
        </p:nvSpPr>
        <p:spPr/>
        <p:txBody>
          <a:bodyPr/>
          <a:lstStyle/>
          <a:p>
            <a:r>
              <a:rPr lang="en-US" dirty="0"/>
              <a:t>Mercury</a:t>
            </a:r>
          </a:p>
        </p:txBody>
      </p:sp>
      <p:sp>
        <p:nvSpPr>
          <p:cNvPr id="3" name="Content Placeholder 2">
            <a:extLst>
              <a:ext uri="{FF2B5EF4-FFF2-40B4-BE49-F238E27FC236}">
                <a16:creationId xmlns:a16="http://schemas.microsoft.com/office/drawing/2014/main" id="{CB1D1ADE-5AA0-6741-A827-C15FA04911EA}"/>
              </a:ext>
            </a:extLst>
          </p:cNvPr>
          <p:cNvSpPr>
            <a:spLocks noGrp="1"/>
          </p:cNvSpPr>
          <p:nvPr>
            <p:ph idx="1"/>
          </p:nvPr>
        </p:nvSpPr>
        <p:spPr/>
        <p:txBody>
          <a:bodyPr/>
          <a:lstStyle/>
          <a:p>
            <a:r>
              <a:rPr lang="en-US" dirty="0"/>
              <a:t>The closest planet</a:t>
            </a:r>
          </a:p>
          <a:p>
            <a:r>
              <a:rPr lang="en-US" dirty="0"/>
              <a:t>The smallest planet</a:t>
            </a:r>
          </a:p>
          <a:p>
            <a:pPr marL="0" indent="0">
              <a:buNone/>
            </a:pPr>
            <a:endParaRPr lang="en-US" dirty="0"/>
          </a:p>
        </p:txBody>
      </p:sp>
    </p:spTree>
    <p:extLst>
      <p:ext uri="{BB962C8B-B14F-4D97-AF65-F5344CB8AC3E}">
        <p14:creationId xmlns:p14="http://schemas.microsoft.com/office/powerpoint/2010/main" val="114210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EF54-EB2E-7142-95E9-9F67E65231F1}"/>
              </a:ext>
            </a:extLst>
          </p:cNvPr>
          <p:cNvSpPr>
            <a:spLocks noGrp="1"/>
          </p:cNvSpPr>
          <p:nvPr>
            <p:ph type="title"/>
          </p:nvPr>
        </p:nvSpPr>
        <p:spPr/>
        <p:txBody>
          <a:bodyPr/>
          <a:lstStyle/>
          <a:p>
            <a:r>
              <a:rPr lang="en-US" dirty="0"/>
              <a:t>Compared to the Moon</a:t>
            </a:r>
          </a:p>
        </p:txBody>
      </p:sp>
      <p:pic>
        <p:nvPicPr>
          <p:cNvPr id="3" name="Picture 2">
            <a:extLst>
              <a:ext uri="{FF2B5EF4-FFF2-40B4-BE49-F238E27FC236}">
                <a16:creationId xmlns:a16="http://schemas.microsoft.com/office/drawing/2014/main" id="{816C7F1E-A4C7-AB4A-88E4-ADA1E01FF407}"/>
              </a:ext>
            </a:extLst>
          </p:cNvPr>
          <p:cNvPicPr>
            <a:picLocks noChangeAspect="1"/>
          </p:cNvPicPr>
          <p:nvPr/>
        </p:nvPicPr>
        <p:blipFill>
          <a:blip r:embed="rId2"/>
          <a:stretch>
            <a:fillRect/>
          </a:stretch>
        </p:blipFill>
        <p:spPr>
          <a:xfrm>
            <a:off x="831850" y="1417638"/>
            <a:ext cx="7480300" cy="4406900"/>
          </a:xfrm>
          <a:prstGeom prst="rect">
            <a:avLst/>
          </a:prstGeom>
        </p:spPr>
      </p:pic>
      <p:sp>
        <p:nvSpPr>
          <p:cNvPr id="4" name="TextBox 3">
            <a:extLst>
              <a:ext uri="{FF2B5EF4-FFF2-40B4-BE49-F238E27FC236}">
                <a16:creationId xmlns:a16="http://schemas.microsoft.com/office/drawing/2014/main" id="{6845C7AC-1645-6740-847C-3F13CAD09EA1}"/>
              </a:ext>
            </a:extLst>
          </p:cNvPr>
          <p:cNvSpPr txBox="1"/>
          <p:nvPr/>
        </p:nvSpPr>
        <p:spPr>
          <a:xfrm>
            <a:off x="860508" y="6280598"/>
            <a:ext cx="5145961" cy="461665"/>
          </a:xfrm>
          <a:prstGeom prst="rect">
            <a:avLst/>
          </a:prstGeom>
          <a:noFill/>
        </p:spPr>
        <p:txBody>
          <a:bodyPr wrap="none" rtlCol="0">
            <a:spAutoFit/>
          </a:bodyPr>
          <a:lstStyle/>
          <a:p>
            <a:r>
              <a:rPr lang="en-US" sz="2400" dirty="0">
                <a:solidFill>
                  <a:srgbClr val="000000"/>
                </a:solidFill>
              </a:rPr>
              <a:t>Images: NASA, via </a:t>
            </a:r>
            <a:r>
              <a:rPr lang="en-US" sz="2400" dirty="0" err="1">
                <a:solidFill>
                  <a:srgbClr val="000000"/>
                </a:solidFill>
              </a:rPr>
              <a:t>Comins</a:t>
            </a:r>
            <a:r>
              <a:rPr lang="en-US" sz="2400" dirty="0">
                <a:solidFill>
                  <a:srgbClr val="000000"/>
                </a:solidFill>
              </a:rPr>
              <a:t> (Fig 8-2)</a:t>
            </a:r>
          </a:p>
        </p:txBody>
      </p:sp>
    </p:spTree>
    <p:extLst>
      <p:ext uri="{BB962C8B-B14F-4D97-AF65-F5344CB8AC3E}">
        <p14:creationId xmlns:p14="http://schemas.microsoft.com/office/powerpoint/2010/main" val="45205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9468-8FCD-F045-80AA-070F69ECFD26}"/>
              </a:ext>
            </a:extLst>
          </p:cNvPr>
          <p:cNvSpPr>
            <a:spLocks noGrp="1"/>
          </p:cNvSpPr>
          <p:nvPr>
            <p:ph type="title"/>
          </p:nvPr>
        </p:nvSpPr>
        <p:spPr/>
        <p:txBody>
          <a:bodyPr/>
          <a:lstStyle/>
          <a:p>
            <a:r>
              <a:rPr lang="en-US" dirty="0"/>
              <a:t>Compared to the Moon</a:t>
            </a:r>
          </a:p>
        </p:txBody>
      </p:sp>
      <p:sp>
        <p:nvSpPr>
          <p:cNvPr id="3" name="Content Placeholder 2">
            <a:extLst>
              <a:ext uri="{FF2B5EF4-FFF2-40B4-BE49-F238E27FC236}">
                <a16:creationId xmlns:a16="http://schemas.microsoft.com/office/drawing/2014/main" id="{BCD63432-9E0F-154B-98CA-61ACF14352FA}"/>
              </a:ext>
            </a:extLst>
          </p:cNvPr>
          <p:cNvSpPr>
            <a:spLocks noGrp="1"/>
          </p:cNvSpPr>
          <p:nvPr>
            <p:ph idx="1"/>
          </p:nvPr>
        </p:nvSpPr>
        <p:spPr/>
        <p:txBody>
          <a:bodyPr/>
          <a:lstStyle/>
          <a:p>
            <a:r>
              <a:rPr lang="en-US" dirty="0"/>
              <a:t>Similar diameter</a:t>
            </a:r>
          </a:p>
          <a:p>
            <a:r>
              <a:rPr lang="en-US" dirty="0"/>
              <a:t>Cratered surface</a:t>
            </a:r>
          </a:p>
          <a:p>
            <a:pPr lvl="1"/>
            <a:r>
              <a:rPr lang="en-US" dirty="0"/>
              <a:t>Has lightly cratered lava plains (more cratered than </a:t>
            </a:r>
            <a:r>
              <a:rPr lang="en-US" dirty="0" err="1"/>
              <a:t>maria</a:t>
            </a:r>
            <a:r>
              <a:rPr lang="en-US" dirty="0"/>
              <a:t>)</a:t>
            </a:r>
          </a:p>
          <a:p>
            <a:r>
              <a:rPr lang="en-US" dirty="0"/>
              <a:t>Low albedo (0.12)</a:t>
            </a:r>
          </a:p>
          <a:p>
            <a:r>
              <a:rPr lang="en-US" dirty="0"/>
              <a:t>Higher density: 5430 vs 3340 kg/m</a:t>
            </a:r>
            <a:r>
              <a:rPr lang="en-US" baseline="30000" dirty="0"/>
              <a:t>3</a:t>
            </a:r>
          </a:p>
          <a:p>
            <a:r>
              <a:rPr lang="en-US" dirty="0"/>
              <a:t>Mostly core</a:t>
            </a:r>
          </a:p>
        </p:txBody>
      </p:sp>
    </p:spTree>
    <p:extLst>
      <p:ext uri="{BB962C8B-B14F-4D97-AF65-F5344CB8AC3E}">
        <p14:creationId xmlns:p14="http://schemas.microsoft.com/office/powerpoint/2010/main" val="172674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F360-84AB-024B-A666-62BDC56BB03F}"/>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DFDEFA6D-E028-7D4B-A90A-9E027DFEC721}"/>
              </a:ext>
            </a:extLst>
          </p:cNvPr>
          <p:cNvSpPr>
            <a:spLocks noGrp="1"/>
          </p:cNvSpPr>
          <p:nvPr>
            <p:ph idx="1"/>
          </p:nvPr>
        </p:nvSpPr>
        <p:spPr/>
        <p:txBody>
          <a:bodyPr/>
          <a:lstStyle/>
          <a:p>
            <a:r>
              <a:rPr lang="en-US" dirty="0"/>
              <a:t>The </a:t>
            </a:r>
            <a:r>
              <a:rPr lang="en-US" dirty="0">
                <a:hlinkClick r:id="rId2"/>
              </a:rPr>
              <a:t>surface of Mercury</a:t>
            </a:r>
            <a:r>
              <a:rPr lang="en-US" dirty="0"/>
              <a:t> spinning</a:t>
            </a:r>
          </a:p>
          <a:p>
            <a:r>
              <a:rPr lang="en-US" dirty="0"/>
              <a:t>Spin the </a:t>
            </a:r>
            <a:r>
              <a:rPr lang="en-US" dirty="0">
                <a:hlinkClick r:id="rId3"/>
              </a:rPr>
              <a:t>interactive disk</a:t>
            </a:r>
            <a:endParaRPr lang="en-US" dirty="0"/>
          </a:p>
          <a:p>
            <a:r>
              <a:rPr lang="en-US" dirty="0"/>
              <a:t>The </a:t>
            </a:r>
            <a:r>
              <a:rPr lang="en-US" dirty="0">
                <a:hlinkClick r:id="rId4"/>
              </a:rPr>
              <a:t>Sun across the sky</a:t>
            </a:r>
            <a:r>
              <a:rPr lang="en-US" dirty="0"/>
              <a:t> on Mercury</a:t>
            </a:r>
          </a:p>
        </p:txBody>
      </p:sp>
    </p:spTree>
    <p:extLst>
      <p:ext uri="{BB962C8B-B14F-4D97-AF65-F5344CB8AC3E}">
        <p14:creationId xmlns:p14="http://schemas.microsoft.com/office/powerpoint/2010/main" val="395382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8457-35F2-E049-BE4E-2E1812734151}"/>
              </a:ext>
            </a:extLst>
          </p:cNvPr>
          <p:cNvSpPr>
            <a:spLocks noGrp="1"/>
          </p:cNvSpPr>
          <p:nvPr>
            <p:ph type="title"/>
          </p:nvPr>
        </p:nvSpPr>
        <p:spPr/>
        <p:txBody>
          <a:bodyPr/>
          <a:lstStyle/>
          <a:p>
            <a:r>
              <a:rPr lang="en-US" dirty="0" err="1"/>
              <a:t>Caloris</a:t>
            </a:r>
            <a:r>
              <a:rPr lang="en-US" dirty="0"/>
              <a:t> Basin</a:t>
            </a:r>
          </a:p>
        </p:txBody>
      </p:sp>
      <p:sp>
        <p:nvSpPr>
          <p:cNvPr id="3" name="Content Placeholder 2">
            <a:extLst>
              <a:ext uri="{FF2B5EF4-FFF2-40B4-BE49-F238E27FC236}">
                <a16:creationId xmlns:a16="http://schemas.microsoft.com/office/drawing/2014/main" id="{6D78A3DD-2149-2C4D-A702-2F125F2B95B5}"/>
              </a:ext>
            </a:extLst>
          </p:cNvPr>
          <p:cNvSpPr>
            <a:spLocks noGrp="1"/>
          </p:cNvSpPr>
          <p:nvPr>
            <p:ph idx="1"/>
          </p:nvPr>
        </p:nvSpPr>
        <p:spPr/>
        <p:txBody>
          <a:bodyPr/>
          <a:lstStyle/>
          <a:p>
            <a:r>
              <a:rPr lang="en-US" dirty="0"/>
              <a:t>Largest surface feature</a:t>
            </a:r>
          </a:p>
          <a:p>
            <a:r>
              <a:rPr lang="en-US" dirty="0"/>
              <a:t>Giant impact structure</a:t>
            </a:r>
          </a:p>
          <a:p>
            <a:r>
              <a:rPr lang="en-US" dirty="0"/>
              <a:t>Fringed with mountains</a:t>
            </a:r>
          </a:p>
          <a:p>
            <a:r>
              <a:rPr lang="en-US" dirty="0"/>
              <a:t>Lava-filled</a:t>
            </a:r>
          </a:p>
          <a:p>
            <a:r>
              <a:rPr lang="en-US" dirty="0"/>
              <a:t>Central peak</a:t>
            </a:r>
          </a:p>
          <a:p>
            <a:r>
              <a:rPr lang="en-US" dirty="0"/>
              <a:t>Antipodal disturbance</a:t>
            </a:r>
          </a:p>
        </p:txBody>
      </p:sp>
    </p:spTree>
    <p:extLst>
      <p:ext uri="{BB962C8B-B14F-4D97-AF65-F5344CB8AC3E}">
        <p14:creationId xmlns:p14="http://schemas.microsoft.com/office/powerpoint/2010/main" val="28348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DAA3-3FEB-5440-B93C-99DCC8FA4871}"/>
              </a:ext>
            </a:extLst>
          </p:cNvPr>
          <p:cNvSpPr>
            <a:spLocks noGrp="1"/>
          </p:cNvSpPr>
          <p:nvPr>
            <p:ph type="title"/>
          </p:nvPr>
        </p:nvSpPr>
        <p:spPr/>
        <p:txBody>
          <a:bodyPr/>
          <a:lstStyle/>
          <a:p>
            <a:r>
              <a:rPr lang="en-US" dirty="0" err="1"/>
              <a:t>Caloris</a:t>
            </a:r>
            <a:r>
              <a:rPr lang="en-US" dirty="0"/>
              <a:t> Basin</a:t>
            </a:r>
          </a:p>
        </p:txBody>
      </p:sp>
      <p:pic>
        <p:nvPicPr>
          <p:cNvPr id="3" name="Picture 2">
            <a:extLst>
              <a:ext uri="{FF2B5EF4-FFF2-40B4-BE49-F238E27FC236}">
                <a16:creationId xmlns:a16="http://schemas.microsoft.com/office/drawing/2014/main" id="{F5989609-2004-5846-8BBD-B569E819B48C}"/>
              </a:ext>
            </a:extLst>
          </p:cNvPr>
          <p:cNvPicPr>
            <a:picLocks noChangeAspect="1"/>
          </p:cNvPicPr>
          <p:nvPr/>
        </p:nvPicPr>
        <p:blipFill>
          <a:blip r:embed="rId2"/>
          <a:stretch>
            <a:fillRect/>
          </a:stretch>
        </p:blipFill>
        <p:spPr>
          <a:xfrm rot="5400000">
            <a:off x="2140520" y="141255"/>
            <a:ext cx="4862960" cy="7415726"/>
          </a:xfrm>
          <a:prstGeom prst="rect">
            <a:avLst/>
          </a:prstGeom>
        </p:spPr>
      </p:pic>
      <p:sp>
        <p:nvSpPr>
          <p:cNvPr id="4" name="TextBox 3">
            <a:extLst>
              <a:ext uri="{FF2B5EF4-FFF2-40B4-BE49-F238E27FC236}">
                <a16:creationId xmlns:a16="http://schemas.microsoft.com/office/drawing/2014/main" id="{D884E62B-D086-5A44-8F97-7E0E62FC3BCE}"/>
              </a:ext>
            </a:extLst>
          </p:cNvPr>
          <p:cNvSpPr txBox="1"/>
          <p:nvPr/>
        </p:nvSpPr>
        <p:spPr>
          <a:xfrm>
            <a:off x="860508" y="6280598"/>
            <a:ext cx="3863892" cy="461665"/>
          </a:xfrm>
          <a:prstGeom prst="rect">
            <a:avLst/>
          </a:prstGeom>
          <a:noFill/>
        </p:spPr>
        <p:txBody>
          <a:bodyPr wrap="square" rtlCol="0">
            <a:spAutoFit/>
          </a:bodyPr>
          <a:lstStyle/>
          <a:p>
            <a:r>
              <a:rPr lang="en-US" sz="2400" dirty="0">
                <a:solidFill>
                  <a:srgbClr val="000000"/>
                </a:solidFill>
              </a:rPr>
              <a:t>Image: NASA (Mariner 10)</a:t>
            </a:r>
          </a:p>
        </p:txBody>
      </p:sp>
    </p:spTree>
    <p:extLst>
      <p:ext uri="{BB962C8B-B14F-4D97-AF65-F5344CB8AC3E}">
        <p14:creationId xmlns:p14="http://schemas.microsoft.com/office/powerpoint/2010/main" val="353074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EFEA-179C-5146-A8A6-1E438DE78241}"/>
              </a:ext>
            </a:extLst>
          </p:cNvPr>
          <p:cNvSpPr>
            <a:spLocks noGrp="1"/>
          </p:cNvSpPr>
          <p:nvPr>
            <p:ph type="title"/>
          </p:nvPr>
        </p:nvSpPr>
        <p:spPr>
          <a:xfrm rot="16200000">
            <a:off x="-838200" y="1524000"/>
            <a:ext cx="3733800" cy="1143000"/>
          </a:xfrm>
        </p:spPr>
        <p:txBody>
          <a:bodyPr/>
          <a:lstStyle/>
          <a:p>
            <a:r>
              <a:rPr lang="en-US" dirty="0" err="1"/>
              <a:t>Caloris</a:t>
            </a:r>
            <a:r>
              <a:rPr lang="en-US" dirty="0"/>
              <a:t> Basin</a:t>
            </a:r>
          </a:p>
        </p:txBody>
      </p:sp>
      <p:pic>
        <p:nvPicPr>
          <p:cNvPr id="3" name="Picture 2">
            <a:extLst>
              <a:ext uri="{FF2B5EF4-FFF2-40B4-BE49-F238E27FC236}">
                <a16:creationId xmlns:a16="http://schemas.microsoft.com/office/drawing/2014/main" id="{9C34C0D6-E4E1-4D47-88DC-1B90A1FB00B5}"/>
              </a:ext>
            </a:extLst>
          </p:cNvPr>
          <p:cNvPicPr>
            <a:picLocks noChangeAspect="1"/>
          </p:cNvPicPr>
          <p:nvPr/>
        </p:nvPicPr>
        <p:blipFill>
          <a:blip r:embed="rId2"/>
          <a:stretch>
            <a:fillRect/>
          </a:stretch>
        </p:blipFill>
        <p:spPr>
          <a:xfrm>
            <a:off x="2158663" y="0"/>
            <a:ext cx="6985337" cy="6858000"/>
          </a:xfrm>
          <a:prstGeom prst="rect">
            <a:avLst/>
          </a:prstGeom>
        </p:spPr>
      </p:pic>
    </p:spTree>
    <p:extLst>
      <p:ext uri="{BB962C8B-B14F-4D97-AF65-F5344CB8AC3E}">
        <p14:creationId xmlns:p14="http://schemas.microsoft.com/office/powerpoint/2010/main" val="138889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7CC0-4EBB-8F46-A713-F21076A950FF}"/>
              </a:ext>
            </a:extLst>
          </p:cNvPr>
          <p:cNvSpPr>
            <a:spLocks noGrp="1"/>
          </p:cNvSpPr>
          <p:nvPr>
            <p:ph type="title"/>
          </p:nvPr>
        </p:nvSpPr>
        <p:spPr/>
        <p:txBody>
          <a:bodyPr/>
          <a:lstStyle/>
          <a:p>
            <a:r>
              <a:rPr lang="en-US" dirty="0"/>
              <a:t>Conical Projection</a:t>
            </a:r>
          </a:p>
        </p:txBody>
      </p:sp>
      <p:pic>
        <p:nvPicPr>
          <p:cNvPr id="3" name="Picture 2">
            <a:extLst>
              <a:ext uri="{FF2B5EF4-FFF2-40B4-BE49-F238E27FC236}">
                <a16:creationId xmlns:a16="http://schemas.microsoft.com/office/drawing/2014/main" id="{2F124E39-8D8D-3C45-AB58-6B20AD6A3986}"/>
              </a:ext>
            </a:extLst>
          </p:cNvPr>
          <p:cNvPicPr>
            <a:picLocks noChangeAspect="1"/>
          </p:cNvPicPr>
          <p:nvPr/>
        </p:nvPicPr>
        <p:blipFill>
          <a:blip r:embed="rId2"/>
          <a:stretch>
            <a:fillRect/>
          </a:stretch>
        </p:blipFill>
        <p:spPr>
          <a:xfrm>
            <a:off x="-17585" y="1417638"/>
            <a:ext cx="9144000" cy="4572000"/>
          </a:xfrm>
          <a:prstGeom prst="rect">
            <a:avLst/>
          </a:prstGeom>
        </p:spPr>
      </p:pic>
      <p:sp>
        <p:nvSpPr>
          <p:cNvPr id="4" name="TextBox 3">
            <a:extLst>
              <a:ext uri="{FF2B5EF4-FFF2-40B4-BE49-F238E27FC236}">
                <a16:creationId xmlns:a16="http://schemas.microsoft.com/office/drawing/2014/main" id="{8B1A6E6B-2C4A-AD40-A467-71CDC0943D87}"/>
              </a:ext>
            </a:extLst>
          </p:cNvPr>
          <p:cNvSpPr txBox="1"/>
          <p:nvPr/>
        </p:nvSpPr>
        <p:spPr>
          <a:xfrm>
            <a:off x="304800" y="6172200"/>
            <a:ext cx="4700967" cy="461665"/>
          </a:xfrm>
          <a:prstGeom prst="rect">
            <a:avLst/>
          </a:prstGeom>
          <a:noFill/>
        </p:spPr>
        <p:txBody>
          <a:bodyPr wrap="none" rtlCol="0">
            <a:spAutoFit/>
          </a:bodyPr>
          <a:lstStyle/>
          <a:p>
            <a:r>
              <a:rPr lang="en-US" sz="2400" dirty="0">
                <a:solidFill>
                  <a:srgbClr val="000000"/>
                </a:solidFill>
                <a:hlinkClick r:id="rId3"/>
              </a:rPr>
              <a:t>MESSENGER mission</a:t>
            </a:r>
            <a:r>
              <a:rPr lang="en-US" sz="2400" dirty="0">
                <a:solidFill>
                  <a:srgbClr val="000000"/>
                </a:solidFill>
              </a:rPr>
              <a:t>, JHU APL</a:t>
            </a:r>
          </a:p>
        </p:txBody>
      </p:sp>
    </p:spTree>
    <p:extLst>
      <p:ext uri="{BB962C8B-B14F-4D97-AF65-F5344CB8AC3E}">
        <p14:creationId xmlns:p14="http://schemas.microsoft.com/office/powerpoint/2010/main" val="3210409591"/>
      </p:ext>
    </p:extLst>
  </p:cSld>
  <p:clrMapOvr>
    <a:masterClrMapping/>
  </p:clrMapOvr>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3467</TotalTime>
  <Words>200</Words>
  <Application>Microsoft Office PowerPoint</Application>
  <PresentationFormat>On-screen Show (4:3)</PresentationFormat>
  <Paragraphs>54</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Calibri</vt:lpstr>
      <vt:lpstr>Default Design</vt:lpstr>
      <vt:lpstr>Mercury</vt:lpstr>
      <vt:lpstr>Mercury</vt:lpstr>
      <vt:lpstr>Compared to the Moon</vt:lpstr>
      <vt:lpstr>Compared to the Moon</vt:lpstr>
      <vt:lpstr>Links</vt:lpstr>
      <vt:lpstr>Caloris Basin</vt:lpstr>
      <vt:lpstr>Caloris Basin</vt:lpstr>
      <vt:lpstr>Caloris Basin</vt:lpstr>
      <vt:lpstr>Conical Projection</vt:lpstr>
      <vt:lpstr>Why so dense?</vt:lpstr>
      <vt:lpstr>Spin and Orbit</vt:lpstr>
      <vt:lpstr>Spin and Orbit</vt:lpstr>
      <vt:lpstr>Magnetic Field</vt:lpstr>
    </vt:vector>
  </TitlesOfParts>
  <Company>John Carroll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235</cp:revision>
  <cp:lastPrinted>2025-03-03T14:47:35Z</cp:lastPrinted>
  <dcterms:created xsi:type="dcterms:W3CDTF">2003-08-04T19:23:16Z</dcterms:created>
  <dcterms:modified xsi:type="dcterms:W3CDTF">2025-03-03T14:47:35Z</dcterms:modified>
</cp:coreProperties>
</file>