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7" r:id="rId2"/>
    <p:sldId id="258" r:id="rId3"/>
    <p:sldId id="272" r:id="rId4"/>
    <p:sldId id="281" r:id="rId5"/>
    <p:sldId id="259" r:id="rId6"/>
    <p:sldId id="263" r:id="rId7"/>
    <p:sldId id="266" r:id="rId8"/>
    <p:sldId id="273" r:id="rId9"/>
    <p:sldId id="261" r:id="rId10"/>
    <p:sldId id="275" r:id="rId11"/>
    <p:sldId id="264" r:id="rId12"/>
    <p:sldId id="279" r:id="rId13"/>
    <p:sldId id="265" r:id="rId14"/>
    <p:sldId id="282" r:id="rId15"/>
    <p:sldId id="270" r:id="rId16"/>
    <p:sldId id="283" r:id="rId17"/>
    <p:sldId id="284" r:id="rId18"/>
    <p:sldId id="267" r:id="rId19"/>
    <p:sldId id="268" r:id="rId20"/>
    <p:sldId id="269" r:id="rId21"/>
    <p:sldId id="262" r:id="rId22"/>
    <p:sldId id="271" r:id="rId23"/>
    <p:sldId id="276" r:id="rId24"/>
    <p:sldId id="277" r:id="rId25"/>
    <p:sldId id="278" r:id="rId26"/>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16"/>
    <p:restoredTop sz="93913" autoAdjust="0"/>
  </p:normalViewPr>
  <p:slideViewPr>
    <p:cSldViewPr>
      <p:cViewPr varScale="1">
        <p:scale>
          <a:sx n="88" d="100"/>
          <a:sy n="88" d="100"/>
        </p:scale>
        <p:origin x="4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5168"/>
    </p:cViewPr>
  </p:sorterViewPr>
  <p:notesViewPr>
    <p:cSldViewPr>
      <p:cViewPr varScale="1">
        <p:scale>
          <a:sx n="97" d="100"/>
          <a:sy n="97" d="100"/>
        </p:scale>
        <p:origin x="2312" y="20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032"/>
            <a:ext cx="4000830"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defTabSz="924565" eaLnBrk="1" hangingPunct="1">
              <a:defRPr sz="1200">
                <a:latin typeface="Arial" charset="0"/>
                <a:ea typeface="+mn-ea"/>
              </a:defRPr>
            </a:lvl1pPr>
          </a:lstStyle>
          <a:p>
            <a:pPr>
              <a:defRPr/>
            </a:pPr>
            <a:r>
              <a:rPr lang="en-US"/>
              <a:t>A1000 L14 Moon</a:t>
            </a:r>
            <a:endParaRPr lang="en-US" dirty="0"/>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32097" y="0"/>
            <a:ext cx="4002404"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algn="r" defTabSz="9245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57188"/>
            <a:ext cx="4000830"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defTabSz="9245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32098" y="6546313"/>
            <a:ext cx="3844952"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algn="r" defTabSz="923394" eaLnBrk="1" hangingPunct="1">
              <a:defRPr sz="1200"/>
            </a:lvl1pPr>
          </a:lstStyle>
          <a:p>
            <a:pPr>
              <a:defRPr/>
            </a:pPr>
            <a:fld id="{99E198E8-1274-AE4E-83C7-C0FE8EEEC5C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1" y="188486"/>
            <a:ext cx="4002404" cy="351629"/>
          </a:xfrm>
          <a:prstGeom prst="rect">
            <a:avLst/>
          </a:prstGeom>
        </p:spPr>
        <p:txBody>
          <a:bodyPr vert="horz" lIns="91819" tIns="45910" rIns="91819" bIns="45910" rtlCol="0"/>
          <a:lstStyle>
            <a:lvl1pPr algn="l" eaLnBrk="1" hangingPunct="1">
              <a:defRPr sz="1200">
                <a:latin typeface="Arial" charset="0"/>
                <a:ea typeface="+mn-ea"/>
              </a:defRPr>
            </a:lvl1pPr>
          </a:lstStyle>
          <a:p>
            <a:pPr>
              <a:defRPr/>
            </a:pPr>
            <a:r>
              <a:rPr lang="en-US"/>
              <a:t>A1000 L14 Moon</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32097" y="0"/>
            <a:ext cx="4002404" cy="351629"/>
          </a:xfrm>
          <a:prstGeom prst="rect">
            <a:avLst/>
          </a:prstGeom>
        </p:spPr>
        <p:txBody>
          <a:bodyPr vert="horz" wrap="square" lIns="91819" tIns="45910" rIns="91819" bIns="45910"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2/25/26</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819" tIns="45910" rIns="91819" bIns="45910"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24238" y="3329386"/>
            <a:ext cx="7387600" cy="3155155"/>
          </a:xfrm>
          <a:prstGeom prst="rect">
            <a:avLst/>
          </a:prstGeom>
        </p:spPr>
        <p:txBody>
          <a:bodyPr vert="horz" lIns="91819" tIns="45910" rIns="91819" bIns="459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1" y="6657188"/>
            <a:ext cx="4002404" cy="351629"/>
          </a:xfrm>
          <a:prstGeom prst="rect">
            <a:avLst/>
          </a:prstGeom>
        </p:spPr>
        <p:txBody>
          <a:bodyPr vert="horz" lIns="91819" tIns="45910" rIns="91819" bIns="45910"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32097" y="6657188"/>
            <a:ext cx="4002404" cy="351629"/>
          </a:xfrm>
          <a:prstGeom prst="rect">
            <a:avLst/>
          </a:prstGeom>
        </p:spPr>
        <p:txBody>
          <a:bodyPr vert="horz" wrap="square" lIns="91819" tIns="45910" rIns="91819" bIns="45910"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 y="112458"/>
            <a:ext cx="4002404" cy="351629"/>
          </a:xfrm>
        </p:spPr>
        <p:txBody>
          <a:bodyPr/>
          <a:lstStyle/>
          <a:p>
            <a:pPr>
              <a:defRPr/>
            </a:pPr>
            <a:r>
              <a:rPr lang="en-US"/>
              <a:t>A1000 L14 Moon</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a:t>
            </a:fld>
            <a:endParaRPr lang="en-US" altLang="en-US"/>
          </a:p>
        </p:txBody>
      </p:sp>
    </p:spTree>
    <p:extLst>
      <p:ext uri="{BB962C8B-B14F-4D97-AF65-F5344CB8AC3E}">
        <p14:creationId xmlns:p14="http://schemas.microsoft.com/office/powerpoint/2010/main" val="35664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0C823E-652C-BB4C-958D-D5E42335AA3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6391E-6FF9-0840-9B7D-BFA1EAC483B9}"/>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A5865-103A-1743-A364-F91C4CB5D88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1E7734-EB3F-804B-94FD-15C66877E1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CD44F-A22B-B141-A718-8EBA46414E28}"/>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2AB52C3A-1738-6144-876D-53495290F7DD}"/>
              </a:ext>
            </a:extLst>
          </p:cNvPr>
          <p:cNvSpPr>
            <a:spLocks noGrp="1" noChangeArrowheads="1"/>
          </p:cNvSpPr>
          <p:nvPr>
            <p:ph type="sldNum" sz="quarter" idx="12"/>
          </p:nvPr>
        </p:nvSpPr>
        <p:spPr>
          <a:ln/>
        </p:spPr>
        <p:txBody>
          <a:bodyPr/>
          <a:lstStyle>
            <a:lvl1pPr>
              <a:defRPr/>
            </a:lvl1pPr>
          </a:lstStyle>
          <a:p>
            <a:pPr>
              <a:defRPr/>
            </a:pPr>
            <a:fld id="{C46B82C4-3119-4142-8EB1-0D4CE7B51E98}" type="slidenum">
              <a:rPr lang="en-US" altLang="en-US"/>
              <a:pPr>
                <a:defRPr/>
              </a:pPr>
              <a:t>‹#›</a:t>
            </a:fld>
            <a:endParaRPr lang="en-US" altLang="en-US"/>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4AE73-39B9-E840-BA5F-1D8261596A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221EF0-7819-9345-BE24-395200119AA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28FEC-714D-CA4F-A928-89AD5CF89B45}"/>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1CBA0B-4567-F84B-B475-8ADDB60C0E43}"/>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E17832-5374-5A43-99C2-1688BEBA84ED}"/>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7817704E-0A8D-114C-BE4C-9B49D4C66A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r>
              <a:rPr lang="en-US"/>
              <a:t>General Physics L14_capacitance</a:t>
            </a:r>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strofotografen.se/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youtu.be/k4dQW_fUgik?feature=share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strobin.com/users/Tino2329/"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9416F0-B490-3749-ADD2-68124962A1A9}"/>
              </a:ext>
            </a:extLst>
          </p:cNvPr>
          <p:cNvPicPr>
            <a:picLocks noChangeAspect="1"/>
          </p:cNvPicPr>
          <p:nvPr/>
        </p:nvPicPr>
        <p:blipFill>
          <a:blip r:embed="rId3"/>
          <a:stretch>
            <a:fillRect/>
          </a:stretch>
        </p:blipFill>
        <p:spPr>
          <a:xfrm>
            <a:off x="-36286" y="0"/>
            <a:ext cx="10287000" cy="6858000"/>
          </a:xfrm>
          <a:prstGeom prst="rect">
            <a:avLst/>
          </a:prstGeom>
        </p:spPr>
      </p:pic>
      <p:sp>
        <p:nvSpPr>
          <p:cNvPr id="15361" name="Title 1">
            <a:extLst>
              <a:ext uri="{FF2B5EF4-FFF2-40B4-BE49-F238E27FC236}">
                <a16:creationId xmlns:a16="http://schemas.microsoft.com/office/drawing/2014/main" id="{82483371-E724-B849-92D7-46B364CDD97D}"/>
              </a:ext>
            </a:extLst>
          </p:cNvPr>
          <p:cNvSpPr>
            <a:spLocks noGrp="1" noChangeArrowheads="1"/>
          </p:cNvSpPr>
          <p:nvPr>
            <p:ph type="ctrTitle"/>
          </p:nvPr>
        </p:nvSpPr>
        <p:spPr>
          <a:xfrm>
            <a:off x="685800" y="1143000"/>
            <a:ext cx="7772400" cy="1470025"/>
          </a:xfrm>
        </p:spPr>
        <p:txBody>
          <a:bodyPr/>
          <a:lstStyle/>
          <a:p>
            <a:r>
              <a:rPr lang="en-US" altLang="en-US" dirty="0">
                <a:solidFill>
                  <a:schemeClr val="accent1"/>
                </a:solidFill>
                <a:ea typeface="ＭＳ Ｐゴシック" panose="020B0600070205080204" pitchFamily="34" charset="-128"/>
              </a:rPr>
              <a:t>The Moon</a:t>
            </a:r>
          </a:p>
        </p:txBody>
      </p:sp>
      <p:sp>
        <p:nvSpPr>
          <p:cNvPr id="15362" name="Subtitle 2">
            <a:extLst>
              <a:ext uri="{FF2B5EF4-FFF2-40B4-BE49-F238E27FC236}">
                <a16:creationId xmlns:a16="http://schemas.microsoft.com/office/drawing/2014/main" id="{ED7BC2D4-7A49-7E4A-AC7F-6409855C30C8}"/>
              </a:ext>
            </a:extLst>
          </p:cNvPr>
          <p:cNvSpPr>
            <a:spLocks noGrp="1" noChangeArrowheads="1"/>
          </p:cNvSpPr>
          <p:nvPr>
            <p:ph type="subTitle" idx="1"/>
          </p:nvPr>
        </p:nvSpPr>
        <p:spPr/>
        <p:txBody>
          <a:bodyPr/>
          <a:lstStyle/>
          <a:p>
            <a:r>
              <a:rPr lang="en-US" altLang="en-US" dirty="0">
                <a:solidFill>
                  <a:schemeClr val="accent1"/>
                </a:solidFill>
                <a:ea typeface="ＭＳ Ｐゴシック" panose="020B0600070205080204" pitchFamily="34" charset="-128"/>
              </a:rPr>
              <a:t>a chip off the old block</a:t>
            </a:r>
          </a:p>
        </p:txBody>
      </p:sp>
      <p:sp>
        <p:nvSpPr>
          <p:cNvPr id="2" name="TextBox 1">
            <a:extLst>
              <a:ext uri="{FF2B5EF4-FFF2-40B4-BE49-F238E27FC236}">
                <a16:creationId xmlns:a16="http://schemas.microsoft.com/office/drawing/2014/main" id="{2A11D312-63DB-2043-B9E3-81828A266C9D}"/>
              </a:ext>
            </a:extLst>
          </p:cNvPr>
          <p:cNvSpPr txBox="1"/>
          <p:nvPr/>
        </p:nvSpPr>
        <p:spPr>
          <a:xfrm>
            <a:off x="990600" y="6324600"/>
            <a:ext cx="2339102" cy="369332"/>
          </a:xfrm>
          <a:prstGeom prst="rect">
            <a:avLst/>
          </a:prstGeom>
          <a:noFill/>
        </p:spPr>
        <p:txBody>
          <a:bodyPr wrap="none" rtlCol="0">
            <a:spAutoFit/>
          </a:bodyPr>
          <a:lstStyle/>
          <a:p>
            <a:r>
              <a:rPr lang="en-US" dirty="0">
                <a:solidFill>
                  <a:srgbClr val="FFFF00"/>
                </a:solidFill>
              </a:rPr>
              <a:t>Image: </a:t>
            </a:r>
            <a:r>
              <a:rPr lang="en-US" dirty="0" err="1">
                <a:solidFill>
                  <a:srgbClr val="FFFF00"/>
                </a:solidFill>
                <a:hlinkClick r:id="rId4">
                  <a:extLst>
                    <a:ext uri="{A12FA001-AC4F-418D-AE19-62706E023703}">
                      <ahyp:hlinkClr xmlns:ahyp="http://schemas.microsoft.com/office/drawing/2018/hyperlinkcolor" val="tx"/>
                    </a:ext>
                  </a:extLst>
                </a:hlinkClick>
              </a:rPr>
              <a:t>Göran</a:t>
            </a:r>
            <a:r>
              <a:rPr lang="en-US" dirty="0">
                <a:solidFill>
                  <a:srgbClr val="FFFF00"/>
                </a:solidFill>
                <a:hlinkClick r:id="rId4">
                  <a:extLst>
                    <a:ext uri="{A12FA001-AC4F-418D-AE19-62706E023703}">
                      <ahyp:hlinkClr xmlns:ahyp="http://schemas.microsoft.com/office/drawing/2018/hyperlinkcolor" val="tx"/>
                    </a:ext>
                  </a:extLst>
                </a:hlinkClick>
              </a:rPr>
              <a:t> Strand</a:t>
            </a:r>
            <a:endParaRPr lang="en-US"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BB42-AB69-E04A-9D6C-FA01A28D28C9}"/>
              </a:ext>
            </a:extLst>
          </p:cNvPr>
          <p:cNvSpPr>
            <a:spLocks noGrp="1"/>
          </p:cNvSpPr>
          <p:nvPr>
            <p:ph type="title"/>
          </p:nvPr>
        </p:nvSpPr>
        <p:spPr/>
        <p:txBody>
          <a:bodyPr/>
          <a:lstStyle/>
          <a:p>
            <a:r>
              <a:rPr lang="en-US" dirty="0"/>
              <a:t>Craters </a:t>
            </a:r>
            <a:r>
              <a:rPr lang="en-US" dirty="0" err="1"/>
              <a:t>Tycho</a:t>
            </a:r>
            <a:r>
              <a:rPr lang="en-US" dirty="0"/>
              <a:t> and Copernicus</a:t>
            </a:r>
          </a:p>
        </p:txBody>
      </p:sp>
      <p:pic>
        <p:nvPicPr>
          <p:cNvPr id="3" name="Picture 2">
            <a:extLst>
              <a:ext uri="{FF2B5EF4-FFF2-40B4-BE49-F238E27FC236}">
                <a16:creationId xmlns:a16="http://schemas.microsoft.com/office/drawing/2014/main" id="{2CA238B6-E902-914F-942D-827B9FDDCD60}"/>
              </a:ext>
            </a:extLst>
          </p:cNvPr>
          <p:cNvPicPr>
            <a:picLocks noChangeAspect="1"/>
          </p:cNvPicPr>
          <p:nvPr/>
        </p:nvPicPr>
        <p:blipFill>
          <a:blip r:embed="rId2"/>
          <a:stretch>
            <a:fillRect/>
          </a:stretch>
        </p:blipFill>
        <p:spPr>
          <a:xfrm>
            <a:off x="152400" y="1417638"/>
            <a:ext cx="6477000" cy="5338423"/>
          </a:xfrm>
          <a:prstGeom prst="rect">
            <a:avLst/>
          </a:prstGeom>
          <a:ln w="12700">
            <a:solidFill>
              <a:schemeClr val="tx2"/>
            </a:solidFill>
          </a:ln>
        </p:spPr>
      </p:pic>
      <p:sp>
        <p:nvSpPr>
          <p:cNvPr id="4" name="TextBox 3">
            <a:extLst>
              <a:ext uri="{FF2B5EF4-FFF2-40B4-BE49-F238E27FC236}">
                <a16:creationId xmlns:a16="http://schemas.microsoft.com/office/drawing/2014/main" id="{01BE46BC-DD8C-334B-9E13-40EE51529046}"/>
              </a:ext>
            </a:extLst>
          </p:cNvPr>
          <p:cNvSpPr txBox="1"/>
          <p:nvPr/>
        </p:nvSpPr>
        <p:spPr>
          <a:xfrm>
            <a:off x="6629400" y="5943600"/>
            <a:ext cx="2492990" cy="646331"/>
          </a:xfrm>
          <a:prstGeom prst="rect">
            <a:avLst/>
          </a:prstGeom>
          <a:noFill/>
        </p:spPr>
        <p:txBody>
          <a:bodyPr wrap="none" rtlCol="0">
            <a:spAutoFit/>
          </a:bodyPr>
          <a:lstStyle/>
          <a:p>
            <a:r>
              <a:rPr lang="en-US" dirty="0"/>
              <a:t>Image: Steve Mandel, </a:t>
            </a:r>
            <a:br>
              <a:rPr lang="en-US" dirty="0"/>
            </a:br>
            <a:r>
              <a:rPr lang="en-US" dirty="0"/>
              <a:t>via NASA</a:t>
            </a:r>
          </a:p>
        </p:txBody>
      </p:sp>
    </p:spTree>
    <p:extLst>
      <p:ext uri="{BB962C8B-B14F-4D97-AF65-F5344CB8AC3E}">
        <p14:creationId xmlns:p14="http://schemas.microsoft.com/office/powerpoint/2010/main" val="1008887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3623-4E19-E141-B99E-D4D28F6A087C}"/>
              </a:ext>
            </a:extLst>
          </p:cNvPr>
          <p:cNvSpPr>
            <a:spLocks noGrp="1"/>
          </p:cNvSpPr>
          <p:nvPr>
            <p:ph type="title"/>
          </p:nvPr>
        </p:nvSpPr>
        <p:spPr/>
        <p:txBody>
          <a:bodyPr/>
          <a:lstStyle/>
          <a:p>
            <a:r>
              <a:rPr lang="en-US" dirty="0"/>
              <a:t>Maria</a:t>
            </a:r>
          </a:p>
        </p:txBody>
      </p:sp>
      <p:pic>
        <p:nvPicPr>
          <p:cNvPr id="4" name="Picture 2" descr="A photo shows the mare imbrium and the surrounding highlands. A part of dull gray moon’s surface shows an area with a few round shaped depressions labeled Mare: fewer craters, hence relatively young and an area with a cluster of such depressions and their peaks labeled surrounding light colored terrain: more craters, so relatively old.">
            <a:extLst>
              <a:ext uri="{FF2B5EF4-FFF2-40B4-BE49-F238E27FC236}">
                <a16:creationId xmlns:a16="http://schemas.microsoft.com/office/drawing/2014/main" id="{32EF6A36-F0A6-9345-BB8F-CCF1ED2683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224" y="1145301"/>
            <a:ext cx="7375551" cy="571269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56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D10B-53C0-BD45-B4B6-2700B63480DA}"/>
              </a:ext>
            </a:extLst>
          </p:cNvPr>
          <p:cNvSpPr>
            <a:spLocks noGrp="1"/>
          </p:cNvSpPr>
          <p:nvPr>
            <p:ph type="title"/>
          </p:nvPr>
        </p:nvSpPr>
        <p:spPr/>
        <p:txBody>
          <a:bodyPr/>
          <a:lstStyle/>
          <a:p>
            <a:r>
              <a:rPr lang="en-US" dirty="0"/>
              <a:t>Maria</a:t>
            </a:r>
          </a:p>
        </p:txBody>
      </p:sp>
      <p:sp>
        <p:nvSpPr>
          <p:cNvPr id="3" name="Content Placeholder 2">
            <a:extLst>
              <a:ext uri="{FF2B5EF4-FFF2-40B4-BE49-F238E27FC236}">
                <a16:creationId xmlns:a16="http://schemas.microsoft.com/office/drawing/2014/main" id="{15D9D114-D502-DC49-A722-247C3A677F7A}"/>
              </a:ext>
            </a:extLst>
          </p:cNvPr>
          <p:cNvSpPr>
            <a:spLocks noGrp="1"/>
          </p:cNvSpPr>
          <p:nvPr>
            <p:ph idx="1"/>
          </p:nvPr>
        </p:nvSpPr>
        <p:spPr/>
        <p:txBody>
          <a:bodyPr/>
          <a:lstStyle/>
          <a:p>
            <a:r>
              <a:rPr lang="en-US" dirty="0"/>
              <a:t>Flat, dark lowlands</a:t>
            </a:r>
          </a:p>
          <a:p>
            <a:r>
              <a:rPr lang="en-US" dirty="0"/>
              <a:t>Filled with relatively young </a:t>
            </a:r>
            <a:r>
              <a:rPr lang="en-US" dirty="0">
                <a:solidFill>
                  <a:schemeClr val="accent2"/>
                </a:solidFill>
              </a:rPr>
              <a:t>basalt flows</a:t>
            </a:r>
          </a:p>
          <a:p>
            <a:r>
              <a:rPr lang="en-US" dirty="0"/>
              <a:t>May have arisen from extremely large impacts</a:t>
            </a:r>
          </a:p>
        </p:txBody>
      </p:sp>
    </p:spTree>
    <p:extLst>
      <p:ext uri="{BB962C8B-B14F-4D97-AF65-F5344CB8AC3E}">
        <p14:creationId xmlns:p14="http://schemas.microsoft.com/office/powerpoint/2010/main" val="408429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21B8-C235-4743-89DD-59CBB9251D98}"/>
              </a:ext>
            </a:extLst>
          </p:cNvPr>
          <p:cNvSpPr>
            <a:spLocks noGrp="1"/>
          </p:cNvSpPr>
          <p:nvPr>
            <p:ph type="title"/>
          </p:nvPr>
        </p:nvSpPr>
        <p:spPr/>
        <p:txBody>
          <a:bodyPr/>
          <a:lstStyle/>
          <a:p>
            <a:r>
              <a:rPr lang="en-US" dirty="0"/>
              <a:t>Lunar Highlands</a:t>
            </a:r>
          </a:p>
        </p:txBody>
      </p:sp>
      <p:sp>
        <p:nvSpPr>
          <p:cNvPr id="3" name="Content Placeholder 2">
            <a:extLst>
              <a:ext uri="{FF2B5EF4-FFF2-40B4-BE49-F238E27FC236}">
                <a16:creationId xmlns:a16="http://schemas.microsoft.com/office/drawing/2014/main" id="{245575ED-B5A7-0341-AE21-9CDE01CDA847}"/>
              </a:ext>
            </a:extLst>
          </p:cNvPr>
          <p:cNvSpPr>
            <a:spLocks noGrp="1"/>
          </p:cNvSpPr>
          <p:nvPr>
            <p:ph idx="1"/>
          </p:nvPr>
        </p:nvSpPr>
        <p:spPr/>
        <p:txBody>
          <a:bodyPr/>
          <a:lstStyle/>
          <a:p>
            <a:r>
              <a:rPr lang="en-US" dirty="0"/>
              <a:t>Older, lighter</a:t>
            </a:r>
          </a:p>
          <a:p>
            <a:r>
              <a:rPr lang="en-US" dirty="0"/>
              <a:t>Primarily anorthosite (largely Na/Ca feldspar)</a:t>
            </a:r>
          </a:p>
        </p:txBody>
      </p:sp>
    </p:spTree>
    <p:extLst>
      <p:ext uri="{BB962C8B-B14F-4D97-AF65-F5344CB8AC3E}">
        <p14:creationId xmlns:p14="http://schemas.microsoft.com/office/powerpoint/2010/main" val="27821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807F8-CA82-C34C-A621-141DF5CF6E6B}"/>
              </a:ext>
            </a:extLst>
          </p:cNvPr>
          <p:cNvSpPr>
            <a:spLocks noGrp="1"/>
          </p:cNvSpPr>
          <p:nvPr>
            <p:ph type="title"/>
          </p:nvPr>
        </p:nvSpPr>
        <p:spPr/>
        <p:txBody>
          <a:bodyPr/>
          <a:lstStyle/>
          <a:p>
            <a:r>
              <a:rPr lang="en-US" dirty="0"/>
              <a:t>Lunar graben</a:t>
            </a:r>
          </a:p>
        </p:txBody>
      </p:sp>
      <p:pic>
        <p:nvPicPr>
          <p:cNvPr id="3" name="Picture 2">
            <a:extLst>
              <a:ext uri="{FF2B5EF4-FFF2-40B4-BE49-F238E27FC236}">
                <a16:creationId xmlns:a16="http://schemas.microsoft.com/office/drawing/2014/main" id="{97B60943-E263-C541-9419-88C326C7978B}"/>
              </a:ext>
            </a:extLst>
          </p:cNvPr>
          <p:cNvPicPr>
            <a:picLocks noChangeAspect="1"/>
          </p:cNvPicPr>
          <p:nvPr/>
        </p:nvPicPr>
        <p:blipFill>
          <a:blip r:embed="rId2"/>
          <a:stretch>
            <a:fillRect/>
          </a:stretch>
        </p:blipFill>
        <p:spPr>
          <a:xfrm>
            <a:off x="762000" y="1676400"/>
            <a:ext cx="7620000" cy="4469208"/>
          </a:xfrm>
          <a:prstGeom prst="rect">
            <a:avLst/>
          </a:prstGeom>
        </p:spPr>
      </p:pic>
    </p:spTree>
    <p:extLst>
      <p:ext uri="{BB962C8B-B14F-4D97-AF65-F5344CB8AC3E}">
        <p14:creationId xmlns:p14="http://schemas.microsoft.com/office/powerpoint/2010/main" val="265213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5CBF-E261-D045-8A2D-595959EAE9C3}"/>
              </a:ext>
            </a:extLst>
          </p:cNvPr>
          <p:cNvSpPr>
            <a:spLocks noGrp="1"/>
          </p:cNvSpPr>
          <p:nvPr>
            <p:ph type="title"/>
          </p:nvPr>
        </p:nvSpPr>
        <p:spPr/>
        <p:txBody>
          <a:bodyPr/>
          <a:lstStyle/>
          <a:p>
            <a:r>
              <a:rPr lang="en-US" dirty="0"/>
              <a:t>Layers</a:t>
            </a:r>
          </a:p>
        </p:txBody>
      </p:sp>
      <p:sp>
        <p:nvSpPr>
          <p:cNvPr id="3" name="Content Placeholder 2">
            <a:extLst>
              <a:ext uri="{FF2B5EF4-FFF2-40B4-BE49-F238E27FC236}">
                <a16:creationId xmlns:a16="http://schemas.microsoft.com/office/drawing/2014/main" id="{DD8BE5E4-C199-2441-92E4-0BF89072F6E3}"/>
              </a:ext>
            </a:extLst>
          </p:cNvPr>
          <p:cNvSpPr>
            <a:spLocks noGrp="1"/>
          </p:cNvSpPr>
          <p:nvPr>
            <p:ph idx="1"/>
          </p:nvPr>
        </p:nvSpPr>
        <p:spPr/>
        <p:txBody>
          <a:bodyPr/>
          <a:lstStyle/>
          <a:p>
            <a:r>
              <a:rPr lang="en-US" dirty="0"/>
              <a:t>Regolith</a:t>
            </a:r>
          </a:p>
          <a:p>
            <a:r>
              <a:rPr lang="en-US" dirty="0"/>
              <a:t>Crust</a:t>
            </a:r>
          </a:p>
          <a:p>
            <a:r>
              <a:rPr lang="en-US" dirty="0"/>
              <a:t>Mantle</a:t>
            </a:r>
          </a:p>
          <a:p>
            <a:r>
              <a:rPr lang="en-US" dirty="0"/>
              <a:t>Core</a:t>
            </a:r>
          </a:p>
          <a:p>
            <a:r>
              <a:rPr lang="en-US" dirty="0"/>
              <a:t>Moon lacks a magnetic field</a:t>
            </a:r>
          </a:p>
        </p:txBody>
      </p:sp>
    </p:spTree>
    <p:extLst>
      <p:ext uri="{BB962C8B-B14F-4D97-AF65-F5344CB8AC3E}">
        <p14:creationId xmlns:p14="http://schemas.microsoft.com/office/powerpoint/2010/main" val="2018677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524FD-3390-2C48-BD16-9BDC01B9CCB8}"/>
              </a:ext>
            </a:extLst>
          </p:cNvPr>
          <p:cNvSpPr>
            <a:spLocks noGrp="1"/>
          </p:cNvSpPr>
          <p:nvPr>
            <p:ph type="title"/>
          </p:nvPr>
        </p:nvSpPr>
        <p:spPr/>
        <p:txBody>
          <a:bodyPr/>
          <a:lstStyle/>
          <a:p>
            <a:r>
              <a:rPr lang="en-US" dirty="0"/>
              <a:t>Magnetic field</a:t>
            </a:r>
          </a:p>
        </p:txBody>
      </p:sp>
      <p:sp>
        <p:nvSpPr>
          <p:cNvPr id="3" name="Content Placeholder 2">
            <a:extLst>
              <a:ext uri="{FF2B5EF4-FFF2-40B4-BE49-F238E27FC236}">
                <a16:creationId xmlns:a16="http://schemas.microsoft.com/office/drawing/2014/main" id="{B93B008B-3E9A-B242-9712-1A2C4DB7B7D0}"/>
              </a:ext>
            </a:extLst>
          </p:cNvPr>
          <p:cNvSpPr>
            <a:spLocks noGrp="1"/>
          </p:cNvSpPr>
          <p:nvPr>
            <p:ph idx="1"/>
          </p:nvPr>
        </p:nvSpPr>
        <p:spPr/>
        <p:txBody>
          <a:bodyPr/>
          <a:lstStyle/>
          <a:p>
            <a:r>
              <a:rPr lang="en-US" dirty="0"/>
              <a:t>The Moon doesn’t have one</a:t>
            </a:r>
          </a:p>
          <a:p>
            <a:r>
              <a:rPr lang="en-US" dirty="0"/>
              <a:t>Some regions have minerals in magnetic alignment</a:t>
            </a:r>
          </a:p>
        </p:txBody>
      </p:sp>
    </p:spTree>
    <p:extLst>
      <p:ext uri="{BB962C8B-B14F-4D97-AF65-F5344CB8AC3E}">
        <p14:creationId xmlns:p14="http://schemas.microsoft.com/office/powerpoint/2010/main" val="335079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6CF4-CAEB-1B4B-A666-B21C9C250E1D}"/>
              </a:ext>
            </a:extLst>
          </p:cNvPr>
          <p:cNvSpPr>
            <a:spLocks noGrp="1"/>
          </p:cNvSpPr>
          <p:nvPr>
            <p:ph type="title"/>
          </p:nvPr>
        </p:nvSpPr>
        <p:spPr/>
        <p:txBody>
          <a:bodyPr/>
          <a:lstStyle/>
          <a:p>
            <a:r>
              <a:rPr lang="en-US" dirty="0"/>
              <a:t>Gravitational field</a:t>
            </a:r>
          </a:p>
        </p:txBody>
      </p:sp>
      <p:sp>
        <p:nvSpPr>
          <p:cNvPr id="3" name="Content Placeholder 2">
            <a:extLst>
              <a:ext uri="{FF2B5EF4-FFF2-40B4-BE49-F238E27FC236}">
                <a16:creationId xmlns:a16="http://schemas.microsoft.com/office/drawing/2014/main" id="{C1EEA957-76FE-6942-BEF9-7CD6CE9DFF30}"/>
              </a:ext>
            </a:extLst>
          </p:cNvPr>
          <p:cNvSpPr>
            <a:spLocks noGrp="1"/>
          </p:cNvSpPr>
          <p:nvPr>
            <p:ph idx="1"/>
          </p:nvPr>
        </p:nvSpPr>
        <p:spPr/>
        <p:txBody>
          <a:bodyPr/>
          <a:lstStyle/>
          <a:p>
            <a:r>
              <a:rPr lang="en-US" dirty="0"/>
              <a:t>Irregular field near surface</a:t>
            </a:r>
          </a:p>
          <a:p>
            <a:pPr>
              <a:buClr>
                <a:schemeClr val="tx2"/>
              </a:buClr>
            </a:pPr>
            <a:r>
              <a:rPr lang="en-US" dirty="0" err="1">
                <a:solidFill>
                  <a:schemeClr val="accent2"/>
                </a:solidFill>
              </a:rPr>
              <a:t>Mascons</a:t>
            </a:r>
            <a:r>
              <a:rPr lang="en-US" dirty="0"/>
              <a:t>: regions of higher density, gravity</a:t>
            </a:r>
          </a:p>
          <a:p>
            <a:r>
              <a:rPr lang="en-US" dirty="0"/>
              <a:t>Origin and composition uncertain</a:t>
            </a:r>
          </a:p>
        </p:txBody>
      </p:sp>
    </p:spTree>
    <p:extLst>
      <p:ext uri="{BB962C8B-B14F-4D97-AF65-F5344CB8AC3E}">
        <p14:creationId xmlns:p14="http://schemas.microsoft.com/office/powerpoint/2010/main" val="221211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2A01-6759-6D41-ABA2-BC1129362BA2}"/>
              </a:ext>
            </a:extLst>
          </p:cNvPr>
          <p:cNvSpPr>
            <a:spLocks noGrp="1"/>
          </p:cNvSpPr>
          <p:nvPr>
            <p:ph type="title"/>
          </p:nvPr>
        </p:nvSpPr>
        <p:spPr/>
        <p:txBody>
          <a:bodyPr/>
          <a:lstStyle/>
          <a:p>
            <a:r>
              <a:rPr lang="en-US" dirty="0"/>
              <a:t>Moon Landings</a:t>
            </a:r>
          </a:p>
        </p:txBody>
      </p:sp>
      <p:sp>
        <p:nvSpPr>
          <p:cNvPr id="3" name="Content Placeholder 2">
            <a:extLst>
              <a:ext uri="{FF2B5EF4-FFF2-40B4-BE49-F238E27FC236}">
                <a16:creationId xmlns:a16="http://schemas.microsoft.com/office/drawing/2014/main" id="{B41C00C1-56BF-6D4A-BAD1-20B2BF28DF4D}"/>
              </a:ext>
            </a:extLst>
          </p:cNvPr>
          <p:cNvSpPr>
            <a:spLocks noGrp="1"/>
          </p:cNvSpPr>
          <p:nvPr>
            <p:ph idx="1"/>
          </p:nvPr>
        </p:nvSpPr>
        <p:spPr/>
        <p:txBody>
          <a:bodyPr/>
          <a:lstStyle/>
          <a:p>
            <a:r>
              <a:rPr lang="en-US" dirty="0"/>
              <a:t>Apollo 11, 12, 14–17 (1968–1972)</a:t>
            </a:r>
          </a:p>
          <a:p>
            <a:r>
              <a:rPr lang="en-US" dirty="0"/>
              <a:t>Placed scientific apparatus</a:t>
            </a:r>
          </a:p>
          <a:p>
            <a:pPr lvl="1"/>
            <a:r>
              <a:rPr lang="en-US" dirty="0"/>
              <a:t>retroreflector</a:t>
            </a:r>
          </a:p>
          <a:p>
            <a:pPr lvl="1"/>
            <a:r>
              <a:rPr lang="en-US" dirty="0"/>
              <a:t>seismometers</a:t>
            </a:r>
          </a:p>
          <a:p>
            <a:r>
              <a:rPr lang="en-US" dirty="0"/>
              <a:t>Collected samples</a:t>
            </a:r>
          </a:p>
          <a:p>
            <a:r>
              <a:rPr lang="en-US" dirty="0"/>
              <a:t>Took pictures</a:t>
            </a:r>
          </a:p>
          <a:p>
            <a:r>
              <a:rPr lang="en-US" dirty="0"/>
              <a:t>Great PR</a:t>
            </a:r>
          </a:p>
        </p:txBody>
      </p:sp>
    </p:spTree>
    <p:extLst>
      <p:ext uri="{BB962C8B-B14F-4D97-AF65-F5344CB8AC3E}">
        <p14:creationId xmlns:p14="http://schemas.microsoft.com/office/powerpoint/2010/main" val="276038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DE06F-8F01-1143-AE39-1ABF66D4B6E7}"/>
              </a:ext>
            </a:extLst>
          </p:cNvPr>
          <p:cNvSpPr>
            <a:spLocks noGrp="1"/>
          </p:cNvSpPr>
          <p:nvPr>
            <p:ph type="ctrTitle"/>
          </p:nvPr>
        </p:nvSpPr>
        <p:spPr/>
        <p:txBody>
          <a:bodyPr/>
          <a:lstStyle/>
          <a:p>
            <a:r>
              <a:rPr lang="en-US" dirty="0"/>
              <a:t>How did the Moon form?</a:t>
            </a:r>
          </a:p>
        </p:txBody>
      </p:sp>
      <p:sp>
        <p:nvSpPr>
          <p:cNvPr id="3" name="Subtitle 2">
            <a:extLst>
              <a:ext uri="{FF2B5EF4-FFF2-40B4-BE49-F238E27FC236}">
                <a16:creationId xmlns:a16="http://schemas.microsoft.com/office/drawing/2014/main" id="{FDBCF2CE-8959-7042-8E49-824058C705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935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AC17-0D9E-0C4E-9387-12147E7185FF}"/>
              </a:ext>
            </a:extLst>
          </p:cNvPr>
          <p:cNvSpPr>
            <a:spLocks noGrp="1"/>
          </p:cNvSpPr>
          <p:nvPr>
            <p:ph type="title"/>
          </p:nvPr>
        </p:nvSpPr>
        <p:spPr/>
        <p:txBody>
          <a:bodyPr/>
          <a:lstStyle/>
          <a:p>
            <a:r>
              <a:rPr lang="en-US" dirty="0"/>
              <a:t>Bright or Dark?</a:t>
            </a:r>
          </a:p>
        </p:txBody>
      </p:sp>
      <p:sp>
        <p:nvSpPr>
          <p:cNvPr id="3" name="Content Placeholder 2">
            <a:extLst>
              <a:ext uri="{FF2B5EF4-FFF2-40B4-BE49-F238E27FC236}">
                <a16:creationId xmlns:a16="http://schemas.microsoft.com/office/drawing/2014/main" id="{A085ADD3-4C9A-D240-962D-D866F7BC0C21}"/>
              </a:ext>
            </a:extLst>
          </p:cNvPr>
          <p:cNvSpPr>
            <a:spLocks noGrp="1"/>
          </p:cNvSpPr>
          <p:nvPr>
            <p:ph idx="1"/>
          </p:nvPr>
        </p:nvSpPr>
        <p:spPr>
          <a:xfrm>
            <a:off x="457200" y="1600201"/>
            <a:ext cx="8229600" cy="2438400"/>
          </a:xfrm>
        </p:spPr>
        <p:txBody>
          <a:bodyPr/>
          <a:lstStyle/>
          <a:p>
            <a:r>
              <a:rPr lang="en-US" dirty="0"/>
              <a:t>Second-brightest object in Earth’s sky</a:t>
            </a:r>
          </a:p>
          <a:p>
            <a:r>
              <a:rPr lang="en-US" dirty="0"/>
              <a:t>Albedo 0.12</a:t>
            </a:r>
          </a:p>
          <a:p>
            <a:r>
              <a:rPr lang="en-US" dirty="0"/>
              <a:t>Brighter per area when full</a:t>
            </a:r>
          </a:p>
          <a:p>
            <a:pPr lvl="1"/>
            <a:r>
              <a:rPr lang="en-US" dirty="0"/>
              <a:t>shadow-hiding</a:t>
            </a:r>
          </a:p>
        </p:txBody>
      </p:sp>
    </p:spTree>
    <p:extLst>
      <p:ext uri="{BB962C8B-B14F-4D97-AF65-F5344CB8AC3E}">
        <p14:creationId xmlns:p14="http://schemas.microsoft.com/office/powerpoint/2010/main" val="318845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4D0C-5E48-0C43-8BE3-DC700249D5EB}"/>
              </a:ext>
            </a:extLst>
          </p:cNvPr>
          <p:cNvSpPr>
            <a:spLocks noGrp="1"/>
          </p:cNvSpPr>
          <p:nvPr>
            <p:ph type="title"/>
          </p:nvPr>
        </p:nvSpPr>
        <p:spPr/>
        <p:txBody>
          <a:bodyPr/>
          <a:lstStyle/>
          <a:p>
            <a:r>
              <a:rPr lang="en-US"/>
              <a:t>Creation Possibilities</a:t>
            </a:r>
            <a:endParaRPr lang="en-US" dirty="0"/>
          </a:p>
        </p:txBody>
      </p:sp>
      <p:sp>
        <p:nvSpPr>
          <p:cNvPr id="3" name="Content Placeholder 2">
            <a:extLst>
              <a:ext uri="{FF2B5EF4-FFF2-40B4-BE49-F238E27FC236}">
                <a16:creationId xmlns:a16="http://schemas.microsoft.com/office/drawing/2014/main" id="{5AB20AC7-C72F-614E-8FC0-7666F9630573}"/>
              </a:ext>
            </a:extLst>
          </p:cNvPr>
          <p:cNvSpPr>
            <a:spLocks noGrp="1"/>
          </p:cNvSpPr>
          <p:nvPr>
            <p:ph idx="1"/>
          </p:nvPr>
        </p:nvSpPr>
        <p:spPr/>
        <p:txBody>
          <a:bodyPr/>
          <a:lstStyle/>
          <a:p>
            <a:r>
              <a:rPr lang="en-US" dirty="0"/>
              <a:t>Cocreation</a:t>
            </a:r>
          </a:p>
          <a:p>
            <a:pPr lvl="1"/>
            <a:r>
              <a:rPr lang="en-US" dirty="0"/>
              <a:t>If so, why is Moon less dense than Earth?</a:t>
            </a:r>
          </a:p>
          <a:p>
            <a:r>
              <a:rPr lang="en-US" dirty="0"/>
              <a:t>Fission</a:t>
            </a:r>
          </a:p>
          <a:p>
            <a:pPr lvl="1"/>
            <a:r>
              <a:rPr lang="en-US" dirty="0"/>
              <a:t>How could it have spun so fast?</a:t>
            </a:r>
          </a:p>
          <a:p>
            <a:pPr lvl="1"/>
            <a:r>
              <a:rPr lang="en-US" dirty="0"/>
              <a:t>And what subsequently slowed it?</a:t>
            </a:r>
          </a:p>
          <a:p>
            <a:r>
              <a:rPr lang="en-US" dirty="0"/>
              <a:t>Capture</a:t>
            </a:r>
          </a:p>
          <a:p>
            <a:pPr lvl="1"/>
            <a:r>
              <a:rPr lang="en-US" dirty="0"/>
              <a:t>How?</a:t>
            </a:r>
          </a:p>
          <a:p>
            <a:pPr lvl="1"/>
            <a:r>
              <a:rPr lang="en-US" dirty="0"/>
              <a:t>Why so isotopically similar?</a:t>
            </a:r>
          </a:p>
        </p:txBody>
      </p:sp>
    </p:spTree>
    <p:extLst>
      <p:ext uri="{BB962C8B-B14F-4D97-AF65-F5344CB8AC3E}">
        <p14:creationId xmlns:p14="http://schemas.microsoft.com/office/powerpoint/2010/main" val="1603192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A737-AC31-0A47-9EDA-79B9DE6CA2C2}"/>
              </a:ext>
            </a:extLst>
          </p:cNvPr>
          <p:cNvSpPr>
            <a:spLocks noGrp="1"/>
          </p:cNvSpPr>
          <p:nvPr>
            <p:ph type="title"/>
          </p:nvPr>
        </p:nvSpPr>
        <p:spPr/>
        <p:txBody>
          <a:bodyPr/>
          <a:lstStyle/>
          <a:p>
            <a:r>
              <a:rPr lang="en-US" dirty="0"/>
              <a:t>Impact hypothesis</a:t>
            </a:r>
          </a:p>
        </p:txBody>
      </p:sp>
      <p:sp>
        <p:nvSpPr>
          <p:cNvPr id="3" name="Content Placeholder 2">
            <a:extLst>
              <a:ext uri="{FF2B5EF4-FFF2-40B4-BE49-F238E27FC236}">
                <a16:creationId xmlns:a16="http://schemas.microsoft.com/office/drawing/2014/main" id="{BEFFBFFD-1315-0741-9465-398625B87FD4}"/>
              </a:ext>
            </a:extLst>
          </p:cNvPr>
          <p:cNvSpPr>
            <a:spLocks noGrp="1"/>
          </p:cNvSpPr>
          <p:nvPr>
            <p:ph idx="1"/>
          </p:nvPr>
        </p:nvSpPr>
        <p:spPr/>
        <p:txBody>
          <a:bodyPr/>
          <a:lstStyle/>
          <a:p>
            <a:r>
              <a:rPr lang="en-US" dirty="0"/>
              <a:t>Differentiated Earth struck by Mars-size body “Theia”</a:t>
            </a:r>
          </a:p>
          <a:p>
            <a:r>
              <a:rPr lang="en-US" dirty="0"/>
              <a:t>Impact debris formed a ring, which coalesced</a:t>
            </a:r>
          </a:p>
          <a:p>
            <a:r>
              <a:rPr lang="en-US" dirty="0"/>
              <a:t>Large Low-Velocity Provinces </a:t>
            </a:r>
            <a:r>
              <a:rPr lang="en-US" dirty="0">
                <a:hlinkClick r:id="rId2"/>
              </a:rPr>
              <a:t>may be remnants</a:t>
            </a:r>
            <a:r>
              <a:rPr lang="en-US" dirty="0"/>
              <a:t> of Theia</a:t>
            </a:r>
          </a:p>
        </p:txBody>
      </p:sp>
    </p:spTree>
    <p:extLst>
      <p:ext uri="{BB962C8B-B14F-4D97-AF65-F5344CB8AC3E}">
        <p14:creationId xmlns:p14="http://schemas.microsoft.com/office/powerpoint/2010/main" val="34491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67EF-ECD3-E649-ABE6-0DC0E00BA4F3}"/>
              </a:ext>
            </a:extLst>
          </p:cNvPr>
          <p:cNvSpPr>
            <a:spLocks noGrp="1"/>
          </p:cNvSpPr>
          <p:nvPr>
            <p:ph type="title"/>
          </p:nvPr>
        </p:nvSpPr>
        <p:spPr/>
        <p:txBody>
          <a:bodyPr/>
          <a:lstStyle/>
          <a:p>
            <a:r>
              <a:rPr lang="en-US" dirty="0"/>
              <a:t>Tides</a:t>
            </a:r>
          </a:p>
        </p:txBody>
      </p:sp>
      <p:sp>
        <p:nvSpPr>
          <p:cNvPr id="3" name="Content Placeholder 2">
            <a:extLst>
              <a:ext uri="{FF2B5EF4-FFF2-40B4-BE49-F238E27FC236}">
                <a16:creationId xmlns:a16="http://schemas.microsoft.com/office/drawing/2014/main" id="{D042EE43-FC4B-344A-A6BF-03358D4D07E7}"/>
              </a:ext>
            </a:extLst>
          </p:cNvPr>
          <p:cNvSpPr>
            <a:spLocks noGrp="1"/>
          </p:cNvSpPr>
          <p:nvPr>
            <p:ph idx="1"/>
          </p:nvPr>
        </p:nvSpPr>
        <p:spPr>
          <a:xfrm>
            <a:off x="457200" y="1600200"/>
            <a:ext cx="8229600" cy="2743199"/>
          </a:xfrm>
        </p:spPr>
        <p:txBody>
          <a:bodyPr/>
          <a:lstStyle/>
          <a:p>
            <a:r>
              <a:rPr lang="en-US" dirty="0"/>
              <a:t>Force of gravity decreases with distance</a:t>
            </a:r>
          </a:p>
          <a:p>
            <a:pPr lvl="1">
              <a:buFont typeface="Wingdings" pitchFamily="2" charset="2"/>
              <a:buChar char="§"/>
            </a:pPr>
            <a:r>
              <a:rPr lang="en-US" dirty="0">
                <a:solidFill>
                  <a:schemeClr val="accent2"/>
                </a:solidFill>
              </a:rPr>
              <a:t>1/</a:t>
            </a:r>
            <a:r>
              <a:rPr lang="en-US" i="1" dirty="0">
                <a:solidFill>
                  <a:schemeClr val="accent2"/>
                </a:solidFill>
              </a:rPr>
              <a:t>r</a:t>
            </a:r>
            <a:r>
              <a:rPr lang="en-US" baseline="30000" dirty="0">
                <a:solidFill>
                  <a:schemeClr val="accent2"/>
                </a:solidFill>
              </a:rPr>
              <a:t>2</a:t>
            </a:r>
          </a:p>
          <a:p>
            <a:pPr>
              <a:buFont typeface="Arial" panose="020B0604020202020204" pitchFamily="34" charset="0"/>
              <a:buChar char="•"/>
            </a:pPr>
            <a:r>
              <a:rPr lang="en-US" dirty="0"/>
              <a:t>Near side pulled more than far side</a:t>
            </a:r>
          </a:p>
          <a:p>
            <a:pPr>
              <a:buFont typeface="Arial" panose="020B0604020202020204" pitchFamily="34" charset="0"/>
              <a:buChar char="•"/>
            </a:pPr>
            <a:r>
              <a:rPr lang="en-US" dirty="0"/>
              <a:t>Creates </a:t>
            </a:r>
            <a:r>
              <a:rPr lang="en-US" dirty="0">
                <a:solidFill>
                  <a:schemeClr val="accent2"/>
                </a:solidFill>
              </a:rPr>
              <a:t>tidal bulges</a:t>
            </a:r>
          </a:p>
        </p:txBody>
      </p:sp>
      <p:pic>
        <p:nvPicPr>
          <p:cNvPr id="4" name="Picture 3">
            <a:extLst>
              <a:ext uri="{FF2B5EF4-FFF2-40B4-BE49-F238E27FC236}">
                <a16:creationId xmlns:a16="http://schemas.microsoft.com/office/drawing/2014/main" id="{01308918-A79F-B24B-A75D-4606DD103D06}"/>
              </a:ext>
            </a:extLst>
          </p:cNvPr>
          <p:cNvPicPr>
            <a:picLocks noChangeAspect="1"/>
          </p:cNvPicPr>
          <p:nvPr/>
        </p:nvPicPr>
        <p:blipFill>
          <a:blip r:embed="rId2"/>
          <a:stretch>
            <a:fillRect/>
          </a:stretch>
        </p:blipFill>
        <p:spPr>
          <a:xfrm>
            <a:off x="2133600" y="4114800"/>
            <a:ext cx="4990885" cy="2201861"/>
          </a:xfrm>
          <a:prstGeom prst="rect">
            <a:avLst/>
          </a:prstGeom>
        </p:spPr>
      </p:pic>
    </p:spTree>
    <p:extLst>
      <p:ext uri="{BB962C8B-B14F-4D97-AF65-F5344CB8AC3E}">
        <p14:creationId xmlns:p14="http://schemas.microsoft.com/office/powerpoint/2010/main" val="205649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567EF-ECD3-E649-ABE6-0DC0E00BA4F3}"/>
              </a:ext>
            </a:extLst>
          </p:cNvPr>
          <p:cNvSpPr>
            <a:spLocks noGrp="1"/>
          </p:cNvSpPr>
          <p:nvPr>
            <p:ph type="title"/>
          </p:nvPr>
        </p:nvSpPr>
        <p:spPr/>
        <p:txBody>
          <a:bodyPr/>
          <a:lstStyle/>
          <a:p>
            <a:r>
              <a:rPr lang="en-US" dirty="0"/>
              <a:t>Tides</a:t>
            </a:r>
          </a:p>
        </p:txBody>
      </p:sp>
      <p:sp>
        <p:nvSpPr>
          <p:cNvPr id="3" name="Content Placeholder 2">
            <a:extLst>
              <a:ext uri="{FF2B5EF4-FFF2-40B4-BE49-F238E27FC236}">
                <a16:creationId xmlns:a16="http://schemas.microsoft.com/office/drawing/2014/main" id="{D042EE43-FC4B-344A-A6BF-03358D4D07E7}"/>
              </a:ext>
            </a:extLst>
          </p:cNvPr>
          <p:cNvSpPr>
            <a:spLocks noGrp="1"/>
          </p:cNvSpPr>
          <p:nvPr>
            <p:ph idx="1"/>
          </p:nvPr>
        </p:nvSpPr>
        <p:spPr>
          <a:xfrm>
            <a:off x="457200" y="1600200"/>
            <a:ext cx="8229600" cy="2743199"/>
          </a:xfrm>
        </p:spPr>
        <p:txBody>
          <a:bodyPr/>
          <a:lstStyle/>
          <a:p>
            <a:r>
              <a:rPr lang="en-US" dirty="0"/>
              <a:t>Earth’s spin advances bulge</a:t>
            </a:r>
          </a:p>
          <a:p>
            <a:r>
              <a:rPr lang="en-US" dirty="0">
                <a:solidFill>
                  <a:schemeClr val="tx2"/>
                </a:solidFill>
              </a:rPr>
              <a:t>Bulge pulls Moon forward</a:t>
            </a:r>
          </a:p>
          <a:p>
            <a:r>
              <a:rPr lang="en-US" dirty="0">
                <a:solidFill>
                  <a:schemeClr val="tx2"/>
                </a:solidFill>
              </a:rPr>
              <a:t>Moon speeds up</a:t>
            </a:r>
          </a:p>
          <a:p>
            <a:pPr lvl="1"/>
            <a:r>
              <a:rPr lang="en-US" dirty="0">
                <a:solidFill>
                  <a:schemeClr val="tx2"/>
                </a:solidFill>
              </a:rPr>
              <a:t>moves farther away, slows down</a:t>
            </a:r>
          </a:p>
        </p:txBody>
      </p:sp>
      <p:pic>
        <p:nvPicPr>
          <p:cNvPr id="5" name="Picture 4">
            <a:extLst>
              <a:ext uri="{FF2B5EF4-FFF2-40B4-BE49-F238E27FC236}">
                <a16:creationId xmlns:a16="http://schemas.microsoft.com/office/drawing/2014/main" id="{687B157C-81C2-5D4A-94FB-6DE8D2D28603}"/>
              </a:ext>
            </a:extLst>
          </p:cNvPr>
          <p:cNvPicPr>
            <a:picLocks noChangeAspect="1"/>
          </p:cNvPicPr>
          <p:nvPr/>
        </p:nvPicPr>
        <p:blipFill>
          <a:blip r:embed="rId2"/>
          <a:stretch>
            <a:fillRect/>
          </a:stretch>
        </p:blipFill>
        <p:spPr>
          <a:xfrm>
            <a:off x="2362200" y="4038600"/>
            <a:ext cx="4690241" cy="2286000"/>
          </a:xfrm>
          <a:prstGeom prst="rect">
            <a:avLst/>
          </a:prstGeom>
          <a:ln w="19050">
            <a:solidFill>
              <a:schemeClr val="tx2"/>
            </a:solidFill>
          </a:ln>
        </p:spPr>
      </p:pic>
    </p:spTree>
    <p:extLst>
      <p:ext uri="{BB962C8B-B14F-4D97-AF65-F5344CB8AC3E}">
        <p14:creationId xmlns:p14="http://schemas.microsoft.com/office/powerpoint/2010/main" val="27285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CA32-C8D5-5A43-A1F3-54B1F793ACBE}"/>
              </a:ext>
            </a:extLst>
          </p:cNvPr>
          <p:cNvSpPr>
            <a:spLocks noGrp="1"/>
          </p:cNvSpPr>
          <p:nvPr>
            <p:ph type="title"/>
          </p:nvPr>
        </p:nvSpPr>
        <p:spPr/>
        <p:txBody>
          <a:bodyPr/>
          <a:lstStyle/>
          <a:p>
            <a:r>
              <a:rPr lang="en-US" dirty="0"/>
              <a:t>Tidal forces</a:t>
            </a:r>
          </a:p>
        </p:txBody>
      </p:sp>
      <p:sp>
        <p:nvSpPr>
          <p:cNvPr id="3" name="Content Placeholder 2">
            <a:extLst>
              <a:ext uri="{FF2B5EF4-FFF2-40B4-BE49-F238E27FC236}">
                <a16:creationId xmlns:a16="http://schemas.microsoft.com/office/drawing/2014/main" id="{D317F4A6-418A-1E47-815A-B34B236FC2E9}"/>
              </a:ext>
            </a:extLst>
          </p:cNvPr>
          <p:cNvSpPr>
            <a:spLocks noGrp="1"/>
          </p:cNvSpPr>
          <p:nvPr>
            <p:ph idx="1"/>
          </p:nvPr>
        </p:nvSpPr>
        <p:spPr/>
        <p:txBody>
          <a:bodyPr/>
          <a:lstStyle/>
          <a:p>
            <a:r>
              <a:rPr lang="en-US" dirty="0"/>
              <a:t>Push the Moon away from the Earth</a:t>
            </a:r>
          </a:p>
          <a:p>
            <a:pPr lvl="1"/>
            <a:r>
              <a:rPr lang="en-US" dirty="0"/>
              <a:t>3.78 cm/y</a:t>
            </a:r>
          </a:p>
          <a:p>
            <a:r>
              <a:rPr lang="en-US" dirty="0"/>
              <a:t>Lengthen the Month</a:t>
            </a:r>
          </a:p>
          <a:p>
            <a:r>
              <a:rPr lang="en-US" dirty="0"/>
              <a:t>Lengthen the Day</a:t>
            </a:r>
          </a:p>
        </p:txBody>
      </p:sp>
    </p:spTree>
    <p:extLst>
      <p:ext uri="{BB962C8B-B14F-4D97-AF65-F5344CB8AC3E}">
        <p14:creationId xmlns:p14="http://schemas.microsoft.com/office/powerpoint/2010/main" val="1373804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3BC8-38AA-EE42-AD92-9669B5E9D76A}"/>
              </a:ext>
            </a:extLst>
          </p:cNvPr>
          <p:cNvSpPr>
            <a:spLocks noGrp="1"/>
          </p:cNvSpPr>
          <p:nvPr>
            <p:ph type="title"/>
          </p:nvPr>
        </p:nvSpPr>
        <p:spPr/>
        <p:txBody>
          <a:bodyPr/>
          <a:lstStyle/>
          <a:p>
            <a:r>
              <a:rPr lang="en-US" dirty="0"/>
              <a:t>Tidal locking</a:t>
            </a:r>
          </a:p>
        </p:txBody>
      </p:sp>
      <p:sp>
        <p:nvSpPr>
          <p:cNvPr id="3" name="Content Placeholder 2">
            <a:extLst>
              <a:ext uri="{FF2B5EF4-FFF2-40B4-BE49-F238E27FC236}">
                <a16:creationId xmlns:a16="http://schemas.microsoft.com/office/drawing/2014/main" id="{94B917EE-DC2C-E64C-8E10-29F6EBDAEA88}"/>
              </a:ext>
            </a:extLst>
          </p:cNvPr>
          <p:cNvSpPr>
            <a:spLocks noGrp="1"/>
          </p:cNvSpPr>
          <p:nvPr>
            <p:ph idx="1"/>
          </p:nvPr>
        </p:nvSpPr>
        <p:spPr/>
        <p:txBody>
          <a:bodyPr/>
          <a:lstStyle/>
          <a:p>
            <a:r>
              <a:rPr lang="en-US" dirty="0"/>
              <a:t>Moon does not reshape if one side always faces Earth</a:t>
            </a:r>
          </a:p>
          <a:p>
            <a:r>
              <a:rPr lang="en-US" dirty="0"/>
              <a:t>Synchronous rotation</a:t>
            </a:r>
          </a:p>
        </p:txBody>
      </p:sp>
    </p:spTree>
    <p:extLst>
      <p:ext uri="{BB962C8B-B14F-4D97-AF65-F5344CB8AC3E}">
        <p14:creationId xmlns:p14="http://schemas.microsoft.com/office/powerpoint/2010/main" val="396196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hoto shows large and bright colored Earth and the dull gray colored Moon as seen from space.">
            <a:extLst>
              <a:ext uri="{FF2B5EF4-FFF2-40B4-BE49-F238E27FC236}">
                <a16:creationId xmlns:a16="http://schemas.microsoft.com/office/drawing/2014/main" id="{A2A6BF67-6C5D-524A-A6EF-9893E71D8E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887929"/>
            <a:ext cx="9144000" cy="59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54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2753-474E-4543-A774-DB69E735435D}"/>
              </a:ext>
            </a:extLst>
          </p:cNvPr>
          <p:cNvSpPr>
            <a:spLocks noGrp="1"/>
          </p:cNvSpPr>
          <p:nvPr>
            <p:ph type="title"/>
          </p:nvPr>
        </p:nvSpPr>
        <p:spPr/>
        <p:txBody>
          <a:bodyPr/>
          <a:lstStyle/>
          <a:p>
            <a:r>
              <a:rPr lang="en-US" dirty="0"/>
              <a:t>Far side</a:t>
            </a:r>
          </a:p>
        </p:txBody>
      </p:sp>
      <p:pic>
        <p:nvPicPr>
          <p:cNvPr id="3" name="Picture 2" descr="A photo shows the far side of the Moon. Four dark and flat areas on the moon’s surface labeled Mare Moscoviense, Mare Ingenii, Mare Australe, and Mare Orientale and three almost round shaped depressions labeled Crater Aitken, Crater Leibnitz, and Crater Apollo.">
            <a:extLst>
              <a:ext uri="{FF2B5EF4-FFF2-40B4-BE49-F238E27FC236}">
                <a16:creationId xmlns:a16="http://schemas.microsoft.com/office/drawing/2014/main" id="{10A140AD-239B-2243-BF7F-7353004A615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477" y="1298907"/>
            <a:ext cx="6705046" cy="5559093"/>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51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50730-A5C0-8D42-8610-CCE781B61BFA}"/>
              </a:ext>
            </a:extLst>
          </p:cNvPr>
          <p:cNvSpPr>
            <a:spLocks noGrp="1"/>
          </p:cNvSpPr>
          <p:nvPr>
            <p:ph type="title"/>
          </p:nvPr>
        </p:nvSpPr>
        <p:spPr/>
        <p:txBody>
          <a:bodyPr/>
          <a:lstStyle/>
          <a:p>
            <a:r>
              <a:rPr lang="en-US" dirty="0"/>
              <a:t>Surface</a:t>
            </a:r>
          </a:p>
        </p:txBody>
      </p:sp>
      <p:sp>
        <p:nvSpPr>
          <p:cNvPr id="3" name="Content Placeholder 2">
            <a:extLst>
              <a:ext uri="{FF2B5EF4-FFF2-40B4-BE49-F238E27FC236}">
                <a16:creationId xmlns:a16="http://schemas.microsoft.com/office/drawing/2014/main" id="{97616EBB-70E1-EA4E-A01F-6901B72CCC90}"/>
              </a:ext>
            </a:extLst>
          </p:cNvPr>
          <p:cNvSpPr>
            <a:spLocks noGrp="1"/>
          </p:cNvSpPr>
          <p:nvPr>
            <p:ph idx="1"/>
          </p:nvPr>
        </p:nvSpPr>
        <p:spPr/>
        <p:txBody>
          <a:bodyPr/>
          <a:lstStyle/>
          <a:p>
            <a:r>
              <a:rPr lang="en-US" dirty="0"/>
              <a:t>The Moon is cratered</a:t>
            </a:r>
          </a:p>
          <a:p>
            <a:r>
              <a:rPr lang="en-US" dirty="0"/>
              <a:t>The Moon has </a:t>
            </a:r>
            <a:r>
              <a:rPr lang="en-US" dirty="0">
                <a:solidFill>
                  <a:schemeClr val="accent2"/>
                </a:solidFill>
              </a:rPr>
              <a:t>Maria</a:t>
            </a:r>
          </a:p>
          <a:p>
            <a:pPr lvl="1"/>
            <a:r>
              <a:rPr lang="en-US" dirty="0"/>
              <a:t>darker than highlands</a:t>
            </a:r>
          </a:p>
          <a:p>
            <a:pPr lvl="1"/>
            <a:r>
              <a:rPr lang="en-US" dirty="0"/>
              <a:t>less cratered than highlands</a:t>
            </a:r>
          </a:p>
        </p:txBody>
      </p:sp>
    </p:spTree>
    <p:extLst>
      <p:ext uri="{BB962C8B-B14F-4D97-AF65-F5344CB8AC3E}">
        <p14:creationId xmlns:p14="http://schemas.microsoft.com/office/powerpoint/2010/main" val="69033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777D0-F1D7-B24A-AE53-71D6A3D38632}"/>
              </a:ext>
            </a:extLst>
          </p:cNvPr>
          <p:cNvSpPr>
            <a:spLocks noGrp="1"/>
          </p:cNvSpPr>
          <p:nvPr>
            <p:ph type="title"/>
          </p:nvPr>
        </p:nvSpPr>
        <p:spPr/>
        <p:txBody>
          <a:bodyPr/>
          <a:lstStyle/>
          <a:p>
            <a:r>
              <a:rPr lang="en-US" dirty="0"/>
              <a:t>Craters</a:t>
            </a:r>
          </a:p>
        </p:txBody>
      </p:sp>
      <p:sp>
        <p:nvSpPr>
          <p:cNvPr id="3" name="Content Placeholder 2">
            <a:extLst>
              <a:ext uri="{FF2B5EF4-FFF2-40B4-BE49-F238E27FC236}">
                <a16:creationId xmlns:a16="http://schemas.microsoft.com/office/drawing/2014/main" id="{2B273C70-5A5F-514F-B173-C37EF6599790}"/>
              </a:ext>
            </a:extLst>
          </p:cNvPr>
          <p:cNvSpPr>
            <a:spLocks noGrp="1"/>
          </p:cNvSpPr>
          <p:nvPr>
            <p:ph idx="1"/>
          </p:nvPr>
        </p:nvSpPr>
        <p:spPr/>
        <p:txBody>
          <a:bodyPr/>
          <a:lstStyle/>
          <a:p>
            <a:pPr>
              <a:buClr>
                <a:schemeClr val="tx2"/>
              </a:buClr>
            </a:pPr>
            <a:r>
              <a:rPr lang="en-US" dirty="0">
                <a:solidFill>
                  <a:schemeClr val="tx2"/>
                </a:solidFill>
              </a:rPr>
              <a:t>Highlands</a:t>
            </a:r>
            <a:r>
              <a:rPr lang="en-US" dirty="0"/>
              <a:t> are </a:t>
            </a:r>
            <a:r>
              <a:rPr lang="en-US" dirty="0">
                <a:solidFill>
                  <a:schemeClr val="accent2"/>
                </a:solidFill>
              </a:rPr>
              <a:t>most cratered</a:t>
            </a:r>
          </a:p>
          <a:p>
            <a:pPr>
              <a:buClr>
                <a:schemeClr val="tx2"/>
              </a:buClr>
            </a:pPr>
            <a:r>
              <a:rPr lang="en-US" dirty="0"/>
              <a:t>Maria are </a:t>
            </a:r>
            <a:r>
              <a:rPr lang="en-US" dirty="0">
                <a:solidFill>
                  <a:schemeClr val="accent2"/>
                </a:solidFill>
              </a:rPr>
              <a:t>smoother</a:t>
            </a:r>
          </a:p>
          <a:p>
            <a:pPr>
              <a:buClr>
                <a:schemeClr val="tx2"/>
              </a:buClr>
            </a:pPr>
            <a:r>
              <a:rPr lang="en-US" dirty="0">
                <a:solidFill>
                  <a:schemeClr val="accent2"/>
                </a:solidFill>
              </a:rPr>
              <a:t>Far side </a:t>
            </a:r>
            <a:r>
              <a:rPr lang="en-US" dirty="0"/>
              <a:t>is </a:t>
            </a:r>
            <a:r>
              <a:rPr lang="en-US" dirty="0">
                <a:solidFill>
                  <a:schemeClr val="accent2"/>
                </a:solidFill>
              </a:rPr>
              <a:t>more cratered </a:t>
            </a:r>
            <a:r>
              <a:rPr lang="en-US" dirty="0"/>
              <a:t>than near side</a:t>
            </a:r>
          </a:p>
        </p:txBody>
      </p:sp>
    </p:spTree>
    <p:extLst>
      <p:ext uri="{BB962C8B-B14F-4D97-AF65-F5344CB8AC3E}">
        <p14:creationId xmlns:p14="http://schemas.microsoft.com/office/powerpoint/2010/main" val="19958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B003-9CD3-4C4E-A62A-E8B72CEEA199}"/>
              </a:ext>
            </a:extLst>
          </p:cNvPr>
          <p:cNvSpPr>
            <a:spLocks noGrp="1"/>
          </p:cNvSpPr>
          <p:nvPr>
            <p:ph type="title"/>
          </p:nvPr>
        </p:nvSpPr>
        <p:spPr/>
        <p:txBody>
          <a:bodyPr/>
          <a:lstStyle/>
          <a:p>
            <a:r>
              <a:rPr lang="en-US" dirty="0"/>
              <a:t>Crater Structure</a:t>
            </a:r>
          </a:p>
        </p:txBody>
      </p:sp>
      <p:sp>
        <p:nvSpPr>
          <p:cNvPr id="3" name="Content Placeholder 2">
            <a:extLst>
              <a:ext uri="{FF2B5EF4-FFF2-40B4-BE49-F238E27FC236}">
                <a16:creationId xmlns:a16="http://schemas.microsoft.com/office/drawing/2014/main" id="{E6279F16-52B8-8249-85EF-2907B8347A4B}"/>
              </a:ext>
            </a:extLst>
          </p:cNvPr>
          <p:cNvSpPr>
            <a:spLocks noGrp="1"/>
          </p:cNvSpPr>
          <p:nvPr>
            <p:ph idx="1"/>
          </p:nvPr>
        </p:nvSpPr>
        <p:spPr/>
        <p:txBody>
          <a:bodyPr/>
          <a:lstStyle/>
          <a:p>
            <a:r>
              <a:rPr lang="en-US" dirty="0"/>
              <a:t>Central peak</a:t>
            </a:r>
          </a:p>
          <a:p>
            <a:pPr lvl="1"/>
            <a:r>
              <a:rPr lang="en-US" dirty="0"/>
              <a:t>Rebound of compressed substrate</a:t>
            </a:r>
          </a:p>
          <a:p>
            <a:r>
              <a:rPr lang="en-US" dirty="0"/>
              <a:t>Ejecta blanket</a:t>
            </a:r>
          </a:p>
          <a:p>
            <a:pPr lvl="1"/>
            <a:r>
              <a:rPr lang="en-US" dirty="0"/>
              <a:t>Thinnest on side of impactor’s approach</a:t>
            </a:r>
          </a:p>
        </p:txBody>
      </p:sp>
    </p:spTree>
    <p:extLst>
      <p:ext uri="{BB962C8B-B14F-4D97-AF65-F5344CB8AC3E}">
        <p14:creationId xmlns:p14="http://schemas.microsoft.com/office/powerpoint/2010/main" val="13627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FA0F2C-FB66-AB40-9478-E628136229C1}"/>
              </a:ext>
            </a:extLst>
          </p:cNvPr>
          <p:cNvPicPr>
            <a:picLocks noChangeAspect="1"/>
          </p:cNvPicPr>
          <p:nvPr/>
        </p:nvPicPr>
        <p:blipFill>
          <a:blip r:embed="rId2"/>
          <a:stretch>
            <a:fillRect/>
          </a:stretch>
        </p:blipFill>
        <p:spPr>
          <a:xfrm>
            <a:off x="14514" y="0"/>
            <a:ext cx="5042647" cy="6858000"/>
          </a:xfrm>
          <a:prstGeom prst="rect">
            <a:avLst/>
          </a:prstGeom>
        </p:spPr>
      </p:pic>
      <p:sp>
        <p:nvSpPr>
          <p:cNvPr id="3" name="TextBox 2">
            <a:extLst>
              <a:ext uri="{FF2B5EF4-FFF2-40B4-BE49-F238E27FC236}">
                <a16:creationId xmlns:a16="http://schemas.microsoft.com/office/drawing/2014/main" id="{C60DEB0F-8CED-7348-AF12-ABFD48E5A824}"/>
              </a:ext>
            </a:extLst>
          </p:cNvPr>
          <p:cNvSpPr txBox="1"/>
          <p:nvPr/>
        </p:nvSpPr>
        <p:spPr>
          <a:xfrm>
            <a:off x="5334000" y="6019800"/>
            <a:ext cx="3134191" cy="646331"/>
          </a:xfrm>
          <a:prstGeom prst="rect">
            <a:avLst/>
          </a:prstGeom>
          <a:noFill/>
        </p:spPr>
        <p:txBody>
          <a:bodyPr wrap="none" rtlCol="0">
            <a:spAutoFit/>
          </a:bodyPr>
          <a:lstStyle/>
          <a:p>
            <a:r>
              <a:rPr lang="en-US" dirty="0" err="1"/>
              <a:t>Imqge</a:t>
            </a:r>
            <a:r>
              <a:rPr lang="en-US" dirty="0"/>
              <a:t> credit: </a:t>
            </a:r>
            <a:r>
              <a:rPr lang="en-US" dirty="0">
                <a:hlinkClick r:id="rId3"/>
              </a:rPr>
              <a:t>Noel Donnard</a:t>
            </a:r>
            <a:r>
              <a:rPr lang="en-US" dirty="0"/>
              <a:t>, </a:t>
            </a:r>
            <a:br>
              <a:rPr lang="en-US" dirty="0"/>
            </a:br>
            <a:r>
              <a:rPr lang="en-US" dirty="0"/>
              <a:t>via NASA</a:t>
            </a:r>
          </a:p>
        </p:txBody>
      </p:sp>
      <p:sp>
        <p:nvSpPr>
          <p:cNvPr id="4" name="TextBox 3">
            <a:extLst>
              <a:ext uri="{FF2B5EF4-FFF2-40B4-BE49-F238E27FC236}">
                <a16:creationId xmlns:a16="http://schemas.microsoft.com/office/drawing/2014/main" id="{A113654A-D699-204D-BDED-293B16A441D3}"/>
              </a:ext>
            </a:extLst>
          </p:cNvPr>
          <p:cNvSpPr txBox="1"/>
          <p:nvPr/>
        </p:nvSpPr>
        <p:spPr>
          <a:xfrm>
            <a:off x="5355772" y="2002188"/>
            <a:ext cx="1864613" cy="523220"/>
          </a:xfrm>
          <a:prstGeom prst="rect">
            <a:avLst/>
          </a:prstGeom>
          <a:noFill/>
        </p:spPr>
        <p:txBody>
          <a:bodyPr wrap="none" rtlCol="0">
            <a:spAutoFit/>
          </a:bodyPr>
          <a:lstStyle/>
          <a:p>
            <a:r>
              <a:rPr lang="en-US" sz="2800" dirty="0"/>
              <a:t>Alphonsus</a:t>
            </a:r>
          </a:p>
        </p:txBody>
      </p:sp>
      <p:sp>
        <p:nvSpPr>
          <p:cNvPr id="5" name="TextBox 4">
            <a:extLst>
              <a:ext uri="{FF2B5EF4-FFF2-40B4-BE49-F238E27FC236}">
                <a16:creationId xmlns:a16="http://schemas.microsoft.com/office/drawing/2014/main" id="{75136CC8-D7D7-5A4E-8C57-689F8D9C74A7}"/>
              </a:ext>
            </a:extLst>
          </p:cNvPr>
          <p:cNvSpPr txBox="1"/>
          <p:nvPr/>
        </p:nvSpPr>
        <p:spPr>
          <a:xfrm>
            <a:off x="7385843" y="2002188"/>
            <a:ext cx="1383712" cy="461665"/>
          </a:xfrm>
          <a:prstGeom prst="rect">
            <a:avLst/>
          </a:prstGeom>
          <a:noFill/>
        </p:spPr>
        <p:txBody>
          <a:bodyPr wrap="none" rtlCol="0">
            <a:spAutoFit/>
          </a:bodyPr>
          <a:lstStyle/>
          <a:p>
            <a:r>
              <a:rPr lang="en-US" sz="2400" dirty="0" err="1"/>
              <a:t>Arzachel</a:t>
            </a:r>
            <a:endParaRPr lang="en-US" sz="2400" dirty="0"/>
          </a:p>
        </p:txBody>
      </p:sp>
      <p:sp>
        <p:nvSpPr>
          <p:cNvPr id="6" name="TextBox 5">
            <a:extLst>
              <a:ext uri="{FF2B5EF4-FFF2-40B4-BE49-F238E27FC236}">
                <a16:creationId xmlns:a16="http://schemas.microsoft.com/office/drawing/2014/main" id="{D7C4A861-FDFB-E84E-AD6E-232A89D94D27}"/>
              </a:ext>
            </a:extLst>
          </p:cNvPr>
          <p:cNvSpPr txBox="1"/>
          <p:nvPr/>
        </p:nvSpPr>
        <p:spPr>
          <a:xfrm>
            <a:off x="6550971" y="2536347"/>
            <a:ext cx="1338828" cy="369332"/>
          </a:xfrm>
          <a:prstGeom prst="rect">
            <a:avLst/>
          </a:prstGeom>
          <a:noFill/>
        </p:spPr>
        <p:txBody>
          <a:bodyPr wrap="none" rtlCol="0">
            <a:spAutoFit/>
          </a:bodyPr>
          <a:lstStyle/>
          <a:p>
            <a:r>
              <a:rPr lang="en-US" dirty="0" err="1"/>
              <a:t>Alpetragius</a:t>
            </a:r>
            <a:endParaRPr lang="en-US" dirty="0"/>
          </a:p>
        </p:txBody>
      </p:sp>
    </p:spTree>
    <p:extLst>
      <p:ext uri="{BB962C8B-B14F-4D97-AF65-F5344CB8AC3E}">
        <p14:creationId xmlns:p14="http://schemas.microsoft.com/office/powerpoint/2010/main" val="169551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2D59-7B4C-194C-90AE-F9D97A64F266}"/>
              </a:ext>
            </a:extLst>
          </p:cNvPr>
          <p:cNvSpPr>
            <a:spLocks noGrp="1"/>
          </p:cNvSpPr>
          <p:nvPr>
            <p:ph type="title"/>
          </p:nvPr>
        </p:nvSpPr>
        <p:spPr/>
        <p:txBody>
          <a:bodyPr/>
          <a:lstStyle/>
          <a:p>
            <a:r>
              <a:rPr lang="en-US" dirty="0"/>
              <a:t>Manicouagan Impact Structure</a:t>
            </a:r>
          </a:p>
        </p:txBody>
      </p:sp>
      <p:pic>
        <p:nvPicPr>
          <p:cNvPr id="3" name="Picture 2">
            <a:extLst>
              <a:ext uri="{FF2B5EF4-FFF2-40B4-BE49-F238E27FC236}">
                <a16:creationId xmlns:a16="http://schemas.microsoft.com/office/drawing/2014/main" id="{13C5F8B4-2300-7A46-9283-2006ABD8102D}"/>
              </a:ext>
            </a:extLst>
          </p:cNvPr>
          <p:cNvPicPr>
            <a:picLocks noChangeAspect="1"/>
          </p:cNvPicPr>
          <p:nvPr/>
        </p:nvPicPr>
        <p:blipFill>
          <a:blip r:embed="rId2"/>
          <a:stretch>
            <a:fillRect/>
          </a:stretch>
        </p:blipFill>
        <p:spPr>
          <a:xfrm>
            <a:off x="1143000" y="1600200"/>
            <a:ext cx="6858000" cy="5257800"/>
          </a:xfrm>
          <a:prstGeom prst="rect">
            <a:avLst/>
          </a:prstGeom>
        </p:spPr>
      </p:pic>
    </p:spTree>
    <p:extLst>
      <p:ext uri="{BB962C8B-B14F-4D97-AF65-F5344CB8AC3E}">
        <p14:creationId xmlns:p14="http://schemas.microsoft.com/office/powerpoint/2010/main" val="2093594154"/>
      </p:ext>
    </p:extLst>
  </p:cSld>
  <p:clrMapOvr>
    <a:masterClrMapping/>
  </p:clrMapOvr>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3550</TotalTime>
  <Words>350</Words>
  <Application>Microsoft Macintosh PowerPoint</Application>
  <PresentationFormat>On-screen Show (4:3)</PresentationFormat>
  <Paragraphs>94</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ＭＳ Ｐゴシック</vt:lpstr>
      <vt:lpstr>Arial</vt:lpstr>
      <vt:lpstr>Calibri</vt:lpstr>
      <vt:lpstr>Wingdings</vt:lpstr>
      <vt:lpstr>Default Design</vt:lpstr>
      <vt:lpstr>The Moon</vt:lpstr>
      <vt:lpstr>Bright or Dark?</vt:lpstr>
      <vt:lpstr>PowerPoint Presentation</vt:lpstr>
      <vt:lpstr>Far side</vt:lpstr>
      <vt:lpstr>Surface</vt:lpstr>
      <vt:lpstr>Craters</vt:lpstr>
      <vt:lpstr>Crater Structure</vt:lpstr>
      <vt:lpstr>PowerPoint Presentation</vt:lpstr>
      <vt:lpstr>Manicouagan Impact Structure</vt:lpstr>
      <vt:lpstr>Craters Tycho and Copernicus</vt:lpstr>
      <vt:lpstr>Maria</vt:lpstr>
      <vt:lpstr>Maria</vt:lpstr>
      <vt:lpstr>Lunar Highlands</vt:lpstr>
      <vt:lpstr>Lunar graben</vt:lpstr>
      <vt:lpstr>Layers</vt:lpstr>
      <vt:lpstr>Magnetic field</vt:lpstr>
      <vt:lpstr>Gravitational field</vt:lpstr>
      <vt:lpstr>Moon Landings</vt:lpstr>
      <vt:lpstr>How did the Moon form?</vt:lpstr>
      <vt:lpstr>Creation Possibilities</vt:lpstr>
      <vt:lpstr>Impact hypothesis</vt:lpstr>
      <vt:lpstr>Tides</vt:lpstr>
      <vt:lpstr>Tides</vt:lpstr>
      <vt:lpstr>Tidal forces</vt:lpstr>
      <vt:lpstr>Tidal locking</vt:lpstr>
    </vt:vector>
  </TitlesOfParts>
  <Company>John Carroll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244</cp:revision>
  <cp:lastPrinted>2025-02-26T05:10:26Z</cp:lastPrinted>
  <dcterms:created xsi:type="dcterms:W3CDTF">2003-08-04T19:23:16Z</dcterms:created>
  <dcterms:modified xsi:type="dcterms:W3CDTF">2026-02-25T13:20:38Z</dcterms:modified>
</cp:coreProperties>
</file>