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4v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584" r:id="rId3"/>
    <p:sldId id="562" r:id="rId4"/>
    <p:sldId id="563" r:id="rId5"/>
    <p:sldId id="570" r:id="rId6"/>
    <p:sldId id="571" r:id="rId7"/>
    <p:sldId id="572" r:id="rId8"/>
    <p:sldId id="574" r:id="rId9"/>
    <p:sldId id="575" r:id="rId10"/>
    <p:sldId id="585" r:id="rId11"/>
    <p:sldId id="576" r:id="rId12"/>
    <p:sldId id="258" r:id="rId13"/>
    <p:sldId id="259" r:id="rId14"/>
    <p:sldId id="578" r:id="rId15"/>
    <p:sldId id="581" r:id="rId16"/>
    <p:sldId id="577" r:id="rId17"/>
    <p:sldId id="339" r:id="rId18"/>
    <p:sldId id="341" r:id="rId19"/>
    <p:sldId id="342" r:id="rId20"/>
    <p:sldId id="343" r:id="rId21"/>
    <p:sldId id="593" r:id="rId22"/>
    <p:sldId id="613" r:id="rId23"/>
    <p:sldId id="614" r:id="rId24"/>
    <p:sldId id="590" r:id="rId25"/>
    <p:sldId id="591" r:id="rId26"/>
    <p:sldId id="586" r:id="rId27"/>
    <p:sldId id="588" r:id="rId28"/>
    <p:sldId id="587" r:id="rId29"/>
    <p:sldId id="589" r:id="rId30"/>
  </p:sldIdLst>
  <p:sldSz cx="9144000" cy="6858000" type="screen4x3"/>
  <p:notesSz cx="9236075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755"/>
    <p:restoredTop sz="93913" autoAdjust="0"/>
  </p:normalViewPr>
  <p:slideViewPr>
    <p:cSldViewPr>
      <p:cViewPr varScale="1">
        <p:scale>
          <a:sx n="59" d="100"/>
          <a:sy n="59" d="100"/>
        </p:scale>
        <p:origin x="192" y="8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2312" y="200"/>
      </p:cViewPr>
      <p:guideLst>
        <p:guide orient="horz" pos="2207"/>
        <p:guide pos="29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A6A1A80-3C88-F94D-B758-F0F7058AF00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12032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L13 Earth</a:t>
            </a:r>
            <a:endParaRPr lang="en-US" dirty="0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DAF7FD79-07EF-904F-82E1-5213733CC51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2097" y="0"/>
            <a:ext cx="4002404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t" anchorCtr="0" compatLnSpc="1">
            <a:prstTxWarp prst="textNoShape">
              <a:avLst/>
            </a:prstTxWarp>
          </a:bodyPr>
          <a:lstStyle>
            <a:lvl1pPr algn="r"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92CAED58-3117-FC4C-AD7C-0DB9B8225DF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188"/>
            <a:ext cx="4000830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defTabSz="92456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146EB007-85F2-5B46-A71C-6AA8A5E386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2098" y="6546313"/>
            <a:ext cx="3844952" cy="35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08" tIns="46254" rIns="92508" bIns="46254" numCol="1" anchor="b" anchorCtr="0" compatLnSpc="1">
            <a:prstTxWarp prst="textNoShape">
              <a:avLst/>
            </a:prstTxWarp>
          </a:bodyPr>
          <a:lstStyle>
            <a:lvl1pPr algn="r" defTabSz="923394" eaLnBrk="1" hangingPunct="1">
              <a:defRPr sz="1200"/>
            </a:lvl1pPr>
          </a:lstStyle>
          <a:p>
            <a:pPr>
              <a:defRPr/>
            </a:pPr>
            <a:fld id="{99E198E8-1274-AE4E-83C7-C0FE8EEEC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495963-331D-D744-B2D3-EA8AE071E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88486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A1000 L13 Earth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DF97D-D50F-FA41-B4C7-64519922F4B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232097" y="0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A47F029-E024-AE4D-B9C1-272849DADF5B}" type="datetimeFigureOut">
              <a:rPr lang="en-US" altLang="en-US"/>
              <a:pPr>
                <a:defRPr/>
              </a:pPr>
              <a:t>2/25/26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F1795D-4FE4-0C40-9273-9D3840C392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9" tIns="45910" rIns="91819" bIns="4591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79BC8C-F26A-2547-B4A5-5B62490A7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4238" y="3329386"/>
            <a:ext cx="7387600" cy="3155155"/>
          </a:xfrm>
          <a:prstGeom prst="rect">
            <a:avLst/>
          </a:prstGeom>
        </p:spPr>
        <p:txBody>
          <a:bodyPr vert="horz" lIns="91819" tIns="45910" rIns="91819" bIns="4591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4E016-16E8-424F-B0BB-B25FB2B24CE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657188"/>
            <a:ext cx="4002404" cy="351629"/>
          </a:xfrm>
          <a:prstGeom prst="rect">
            <a:avLst/>
          </a:prstGeom>
        </p:spPr>
        <p:txBody>
          <a:bodyPr vert="horz" lIns="91819" tIns="45910" rIns="91819" bIns="45910" rtlCol="0" anchor="b"/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896DB-3EBE-8848-8D76-002CB33C4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232097" y="6657188"/>
            <a:ext cx="4002404" cy="351629"/>
          </a:xfrm>
          <a:prstGeom prst="rect">
            <a:avLst/>
          </a:prstGeom>
        </p:spPr>
        <p:txBody>
          <a:bodyPr vert="horz" wrap="square" lIns="91819" tIns="45910" rIns="91819" bIns="4591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1CD55FC-F6E9-AD46-90CF-9254EF4A6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1" y="112458"/>
            <a:ext cx="4002404" cy="351629"/>
          </a:xfrm>
        </p:spPr>
        <p:txBody>
          <a:bodyPr/>
          <a:lstStyle/>
          <a:p>
            <a:pPr>
              <a:defRPr/>
            </a:pPr>
            <a:r>
              <a:rPr lang="en-US"/>
              <a:t>A1000 L13 Earth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CD55FC-F6E9-AD46-90CF-9254EF4A6FCC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436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1E0E7FD3-E79B-0D4C-9F54-C4BCD3A2DE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B35B4D4A-33C2-CB4E-BEE8-BBF20A9B2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32D22B3E-27D9-FA41-B641-B7C761196F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65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715" indent="-284121" defTabSz="91865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485" indent="-227297" defTabSz="91865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1079" indent="-227297" defTabSz="91865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5673" indent="-227297" defTabSz="91865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267" indent="-227297" defTabSz="9186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4861" indent="-227297" defTabSz="9186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9455" indent="-227297" defTabSz="9186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4049" indent="-227297" defTabSz="9186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D70EC1-9C01-B54F-AB18-51BE7C6528D8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07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4314EF5-A091-C644-B578-C1CABE2D23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30AA6793-45D3-6C4C-A8B2-B42CFD90E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18669E02-0CB7-EE42-8AC5-989CD5203C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715" indent="-284121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485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1079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5673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267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4861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9455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4049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EB474F-B66E-994D-8178-7809ACA3E095}" type="slidenum">
              <a:rPr lang="en-US" altLang="en-US" b="0"/>
              <a:pPr eaLnBrk="1" hangingPunct="1"/>
              <a:t>3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4181250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CDBFA8C6-C369-144B-95B8-22E5547616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C3F5769C-84B6-064D-9284-2D55F843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BC7B2E12-50D2-4548-B31A-2C8E2968D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715" indent="-284121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485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1079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5673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267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4861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9455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4049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D97991F-F966-1245-BE3A-075A18E2FC5E}" type="slidenum">
              <a:rPr lang="en-US" altLang="en-US" b="0"/>
              <a:pPr eaLnBrk="1" hangingPunct="1"/>
              <a:t>4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47466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9AA4525F-F84A-2643-B585-5B50762D89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FF839229-B7EC-FB45-8F47-35F9ED39E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573C6B6-D8A3-BD49-B2F0-A315131FF3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715" indent="-284121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485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1079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5673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267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4861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9455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4049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96D26B0-4E52-0747-9993-853DBDBEC429}" type="slidenum">
              <a:rPr lang="en-US" altLang="en-US" b="0"/>
              <a:pPr eaLnBrk="1" hangingPunct="1"/>
              <a:t>5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50968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EC3FF7A5-B6F5-F349-ACD5-688F7002AE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040385E-E8B1-234D-B75F-A19B6A68A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00B46667-9BD2-5C49-8AFD-5B90201C28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715" indent="-284121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485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1079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5673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267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4861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9455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4049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7ECE988-1D91-484C-B587-55611A97FC98}" type="slidenum">
              <a:rPr lang="en-US" altLang="en-US" b="0"/>
              <a:pPr eaLnBrk="1" hangingPunct="1"/>
              <a:t>6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09896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1E8B62D-7D1B-3746-B1D3-5CFC062E2D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6B36CD0-800F-7F40-BFFE-E8D8EB200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C735F5B0-4793-1A49-AA6B-6AB6307CE8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715" indent="-284121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485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1079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5673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267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4861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9455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4049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C8FA68-DD75-5E4D-973D-EC119E9FE630}" type="slidenum">
              <a:rPr lang="en-US" altLang="en-US" b="0"/>
              <a:pPr eaLnBrk="1" hangingPunct="1"/>
              <a:t>7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499992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FC19AD51-AE2F-B641-BB2B-325CE73762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1E8FA2BC-E6FB-F243-A240-34E8D5D6B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CB717BF6-76C6-ED4D-BD33-E3EAFBFA6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715" indent="-284121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485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1079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5673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267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4861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9455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4049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838B45C-FD56-CD4A-B8A3-3E8902035506}" type="slidenum">
              <a:rPr lang="en-US" altLang="en-US" b="0"/>
              <a:pPr eaLnBrk="1" hangingPunct="1"/>
              <a:t>8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15213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6BC5FDC2-4C2F-A84A-BBEA-F3F460285D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79701ED8-97D3-F348-B4DA-C1DD75751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B7E237EB-E48A-AA43-92FB-F2C32FEAD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715" indent="-284121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485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1079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5673" indent="-227297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267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4861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9455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4049" indent="-22729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3B0ACEE-8666-2B4B-B22C-67B9C50F774C}" type="slidenum">
              <a:rPr lang="en-US" altLang="en-US" b="0"/>
              <a:pPr eaLnBrk="1" hangingPunct="1"/>
              <a:t>9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839977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9140A7E8-31A2-404E-B5A4-FE6621125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F3F9BFB3-B614-5847-B2F8-87AEF15DE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F5734EEC-8416-B648-A569-AF9790800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865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38715" indent="-284121" defTabSz="91865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6485" indent="-227297" defTabSz="91865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1079" indent="-227297" defTabSz="91865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45673" indent="-227297" defTabSz="918659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0267" indent="-227297" defTabSz="9186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54861" indent="-227297" defTabSz="9186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09455" indent="-227297" defTabSz="9186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64049" indent="-227297" defTabSz="9186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21B128-2F84-1249-97AF-0E0121491D5B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91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9BD79B-892D-F549-B370-3228401955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0C823E-652C-BB4C-958D-D5E42335A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8DE56-8F57-0F4C-B2B6-8E31AD6F0D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D1562-5D18-534B-9DE0-3F30B66592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645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A49F05-F266-584D-AF42-76DEC7083F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56391E-6FF9-0840-9B7D-BFA1EAC48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1E94B0-3CA9-904D-B520-29DD6974E9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CC83-E323-A14E-B144-841E08185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8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74CD5D-0D93-0F44-B6C8-FBF5A1D081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0A5865-103A-1743-A364-F91C4CB5D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C3489A-A6A7-EE4C-AD6E-F8DB95DEB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5CAF-801F-F741-98C0-716767C038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4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1E7734-EB3F-804B-94FD-15C66877E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ACD44F-A22B-B141-A718-8EBA46414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B52C3A-1738-6144-876D-53495290F7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82C4-3119-4142-8EB1-0D4CE7B51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4216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1574E-C3F4-564F-97E5-09A5971D47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4ED3A8-16F2-F84E-A5F3-767A9D6D6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67A15-A463-024F-AB35-883CD588A8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C8A60-5EC2-4E4A-BBEE-B1906DA46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F782A-C152-4549-A26F-DC820ABC6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E4AE73-39B9-E840-BA5F-1D8261596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06635-5146-DA43-A891-D6BA5BD2A2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8C345-A619-9E4E-B57A-7B2B03A28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995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A39DC2-7935-D646-9F83-4156AEEB2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221EF0-7819-9345-BE24-395200119A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A989A0C-CA98-734F-9D66-8AE47018A9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E3EB1-E203-4841-A1E9-20CF8562B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42338-7D0D-584E-863C-982894F2BF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7428FEC-714D-CA4F-A928-89AD5CF89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E07901-93A1-614C-AD13-0AE9A0A7C7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621FA-0C91-E34C-9770-B6C2CF06E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26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106D55-7245-6045-B599-B3CA02E4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1CBA0B-4567-F84B-B475-8ADDB60C0E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AD8ADB-D263-D847-B7FF-D6102BCC4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2F27-70BA-034A-A44F-4BAF54DB9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04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E018E-0BA2-A04F-8EDD-7A7399709B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3227D6-7DF1-274C-859B-CE98FE8AE2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B716EB-7CDB-A84B-98A4-A71716C8B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ECF39-C873-1144-B949-57502DF857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757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DAC38A-8216-654F-865F-514AFD202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17832-5374-5A43-99C2-1688BEBA8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6AF87-8C5E-E044-A0A1-D51C7FBC70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FF320-41B9-4045-834F-112F72C931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12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CE3D"/>
            </a:gs>
            <a:gs pos="100000">
              <a:srgbClr val="E88018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CCC0711-F14E-D549-BEA5-3A2800E9F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D1EFC7-E228-AE44-B989-431DF01C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8178663-978B-B843-8DB3-80843A8CD6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817704E-0A8D-114C-BE4C-9B49D4C66A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General Physics L14_capacitance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AF019B-DA59-9942-B87B-CDA02FC322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0594FB9-0124-314D-8216-C86DC39543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366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66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66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366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pod.nasa.gov/apod/ap230513.html" TargetMode="External"/><Relationship Id="rId4" Type="http://schemas.openxmlformats.org/officeDocument/2006/relationships/hyperlink" Target="https://www.nasa.gov/mission_pages/apollo/missions/apollo17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science-research/earth-science/earths-magnetosphere-protecting-our-planet-from-harmful-space-energy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ustralian.museum/learn/minerals/shaping-earth/plate-tectonic-processe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y.com/academy/lesson/divergent-boundary-definition-examples-quiz.html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nps.gov/havo/learn/nature/volcanoes.ht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science-research/earth-science/earths-magnetosphere-protecting-our-planet-from-harmful-space-energy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hyperlink" Target="https://science.nasa.gov/science-research/earth-science/earths-magnetosphere-protecting-our-planet-from-harmful-space-energy/" TargetMode="Externa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science-research/earth-science/earths-magnetosphere-protecting-our-planet-from-harmful-space-energy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B66CD3-D9D4-F54E-A5A7-B3530B761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50"/>
            <a:ext cx="9195787" cy="7848749"/>
          </a:xfrm>
          <a:prstGeom prst="rect">
            <a:avLst/>
          </a:prstGeom>
        </p:spPr>
      </p:pic>
      <p:sp>
        <p:nvSpPr>
          <p:cNvPr id="15361" name="Title 1">
            <a:extLst>
              <a:ext uri="{FF2B5EF4-FFF2-40B4-BE49-F238E27FC236}">
                <a16:creationId xmlns:a16="http://schemas.microsoft.com/office/drawing/2014/main" id="{82483371-E724-B849-92D7-46B364CDD9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Earth</a:t>
            </a:r>
          </a:p>
        </p:txBody>
      </p:sp>
      <p:sp>
        <p:nvSpPr>
          <p:cNvPr id="15362" name="Subtitle 2">
            <a:extLst>
              <a:ext uri="{FF2B5EF4-FFF2-40B4-BE49-F238E27FC236}">
                <a16:creationId xmlns:a16="http://schemas.microsoft.com/office/drawing/2014/main" id="{ED7BC2D4-7A49-7E4A-AC7F-6409855C30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C000"/>
                </a:solidFill>
                <a:ea typeface="ＭＳ Ｐゴシック" panose="020B0600070205080204" pitchFamily="34" charset="-128"/>
              </a:rPr>
              <a:t>our </a:t>
            </a:r>
            <a:r>
              <a:rPr lang="en-US" altLang="en-US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dynamic planet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EB4F6-8FEF-7946-9F65-CE272B3E4645}"/>
              </a:ext>
            </a:extLst>
          </p:cNvPr>
          <p:cNvSpPr txBox="1"/>
          <p:nvPr/>
        </p:nvSpPr>
        <p:spPr>
          <a:xfrm>
            <a:off x="304800" y="6341714"/>
            <a:ext cx="5378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Image: </a:t>
            </a:r>
            <a:r>
              <a:rPr lang="en-US" dirty="0">
                <a:solidFill>
                  <a:srgbClr val="FFFF00"/>
                </a:solidFill>
                <a:hlinkClick r:id="rId4"/>
              </a:rPr>
              <a:t>Apollo 17</a:t>
            </a:r>
            <a:r>
              <a:rPr lang="en-US" dirty="0">
                <a:solidFill>
                  <a:srgbClr val="FFFF00"/>
                </a:solidFill>
              </a:rPr>
              <a:t>, via </a:t>
            </a:r>
            <a:r>
              <a:rPr lang="en-US" dirty="0">
                <a:solidFill>
                  <a:srgbClr val="FFFF00"/>
                </a:solidFill>
                <a:hlinkClick r:id="rId5"/>
              </a:rPr>
              <a:t>Astronomy Picture of the Day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B050-8DBE-2A4C-87B6-B869A6740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Interior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15691-24D8-7D4B-9CD7-383E7241B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6286"/>
            <a:ext cx="6858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E47B53-17E7-C54C-84CE-4DA05330D56A}"/>
              </a:ext>
            </a:extLst>
          </p:cNvPr>
          <p:cNvSpPr txBox="1"/>
          <p:nvPr/>
        </p:nvSpPr>
        <p:spPr>
          <a:xfrm>
            <a:off x="0" y="57912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NASA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701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CDEA-52F5-3447-AA51-0A0BB03CB8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Plate Processes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E0BBD2-02EF-5A41-BE1E-AB732096B8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surface is dynamic</a:t>
            </a:r>
          </a:p>
        </p:txBody>
      </p:sp>
    </p:spTree>
    <p:extLst>
      <p:ext uri="{BB962C8B-B14F-4D97-AF65-F5344CB8AC3E}">
        <p14:creationId xmlns:p14="http://schemas.microsoft.com/office/powerpoint/2010/main" val="1751929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C30E3-F5A4-5041-800E-21636A36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Continental Collision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87881-7FA3-AA47-8461-055AB3953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8840"/>
            <a:ext cx="9144000" cy="4023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EF0D8-F3E6-384A-AFD1-63D908BFCDA0}"/>
              </a:ext>
            </a:extLst>
          </p:cNvPr>
          <p:cNvSpPr txBox="1"/>
          <p:nvPr/>
        </p:nvSpPr>
        <p:spPr>
          <a:xfrm>
            <a:off x="228600" y="6324600"/>
            <a:ext cx="525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Image: Brian Cezar </a:t>
            </a:r>
            <a:r>
              <a:rPr lang="en-US" sz="2000" dirty="0" err="1"/>
              <a:t>Penic</a:t>
            </a:r>
            <a:r>
              <a:rPr lang="en-US" sz="2000" dirty="0"/>
              <a:t>, from Shutterstock</a:t>
            </a:r>
          </a:p>
        </p:txBody>
      </p:sp>
    </p:spTree>
    <p:extLst>
      <p:ext uri="{BB962C8B-B14F-4D97-AF65-F5344CB8AC3E}">
        <p14:creationId xmlns:p14="http://schemas.microsoft.com/office/powerpoint/2010/main" val="373597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AC821-CCED-3C46-B1E2-7B4153141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67DD0-05D9-E04D-B9CD-72351FDC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5"/>
            <a:ext cx="9144000" cy="3714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91C095-C02E-434C-924E-AD026D7ADD72}"/>
              </a:ext>
            </a:extLst>
          </p:cNvPr>
          <p:cNvSpPr txBox="1"/>
          <p:nvPr/>
        </p:nvSpPr>
        <p:spPr>
          <a:xfrm>
            <a:off x="381000" y="6019800"/>
            <a:ext cx="3830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Image: </a:t>
            </a:r>
            <a:r>
              <a:rPr lang="en-US" sz="2400" dirty="0">
                <a:hlinkClick r:id="rId3"/>
              </a:rPr>
              <a:t>Australian Museum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4312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C476-4E9B-B542-AF0C-952D431EA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rifting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4FA9F-FE89-2349-8DAE-FA35C9243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343"/>
            <a:ext cx="91440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86B4E5-5AD2-C045-ACA6-EA9DA7480EBA}"/>
              </a:ext>
            </a:extLst>
          </p:cNvPr>
          <p:cNvSpPr txBox="1"/>
          <p:nvPr/>
        </p:nvSpPr>
        <p:spPr>
          <a:xfrm>
            <a:off x="7027202" y="1357086"/>
            <a:ext cx="2116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>
                <a:hlinkClick r:id="rId3"/>
              </a:rPr>
              <a:t>Study.com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872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7F50-778B-CB47-930A-589713A4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Spot Volcanoes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ED251-440D-B942-983D-2D64FAFBC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363"/>
            <a:ext cx="9144000" cy="5078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142E0C-6489-6142-BE26-ED03209E00EA}"/>
              </a:ext>
            </a:extLst>
          </p:cNvPr>
          <p:cNvSpPr txBox="1"/>
          <p:nvPr/>
        </p:nvSpPr>
        <p:spPr>
          <a:xfrm>
            <a:off x="76200" y="6400800"/>
            <a:ext cx="4224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</a:t>
            </a:r>
            <a:r>
              <a:rPr lang="en-US" dirty="0">
                <a:hlinkClick r:id="rId3"/>
              </a:rPr>
              <a:t>Hawaii Volcanoes National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989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055F5-6908-5349-BC10-6CAB90DCDC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Earth’s Atmosphere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28EB0-D4D2-0C4F-B6C6-4375EF51BF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Third time is the charm</a:t>
            </a:r>
          </a:p>
        </p:txBody>
      </p:sp>
    </p:spTree>
    <p:extLst>
      <p:ext uri="{BB962C8B-B14F-4D97-AF65-F5344CB8AC3E}">
        <p14:creationId xmlns:p14="http://schemas.microsoft.com/office/powerpoint/2010/main" val="3673260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921DC5A4-6E07-B54E-BD8D-67EAC889B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Third atmosphere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D02C1E61-AD24-0C45-A027-7A468B003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Primordial nebula</a:t>
            </a:r>
          </a:p>
          <a:p>
            <a:pPr marL="514350" indent="-514350">
              <a:buFontTx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Heavier gases</a:t>
            </a:r>
          </a:p>
          <a:p>
            <a:pPr marL="514350" indent="-514350">
              <a:buFontTx/>
              <a:buAutoNum type="arabicPeriod"/>
            </a:pPr>
            <a:r>
              <a:rPr lang="en-US" altLang="en-US" dirty="0">
                <a:ea typeface="ＭＳ Ｐゴシック" panose="020B0600070205080204" pitchFamily="34" charset="-128"/>
              </a:rPr>
              <a:t>Current atmosphere</a:t>
            </a:r>
          </a:p>
          <a:p>
            <a:pPr marL="514350" indent="-51435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16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52D09F8C-B5E1-D144-9BA2-2770B007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Primordial Nebula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90299-ED4B-C64E-B40E-5A79802C1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Mostly H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, some He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What happened?</a:t>
            </a:r>
          </a:p>
        </p:txBody>
      </p:sp>
    </p:spTree>
    <p:extLst>
      <p:ext uri="{BB962C8B-B14F-4D97-AF65-F5344CB8AC3E}">
        <p14:creationId xmlns:p14="http://schemas.microsoft.com/office/powerpoint/2010/main" val="20326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9593C224-1820-114B-9144-CD941A4F9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Heavier Gases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FD1A3-D73C-A142-96F2-43C6F081C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O, N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, CH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4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What happened?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Water dissolves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Carbonate replaces silicate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Carbonates fixed in shells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Photosynthesis consumes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0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6896-BAE4-A446-932C-BF9ABD81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5CD49-FE18-7E4F-8C1D-95C6D243F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Interior</a:t>
            </a:r>
          </a:p>
          <a:p>
            <a:r>
              <a:rPr lang="en-US" dirty="0"/>
              <a:t>Crust</a:t>
            </a:r>
          </a:p>
          <a:p>
            <a:r>
              <a:rPr lang="en-US" dirty="0"/>
              <a:t>Atmosphere</a:t>
            </a:r>
          </a:p>
          <a:p>
            <a:r>
              <a:rPr lang="en-US" dirty="0"/>
              <a:t>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395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76A4EA20-7CEF-9949-B0BB-9C5E68C7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Current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0D90D-2C9C-634A-B2F6-1A70115FC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did we get 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N</a:t>
            </a:r>
            <a:r>
              <a:rPr lang="en-US" altLang="en-US" baseline="-25000">
                <a:solidFill>
                  <a:schemeClr val="accent2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How did we get 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O</a:t>
            </a:r>
            <a:r>
              <a:rPr lang="en-US" altLang="en-US" baseline="-25000">
                <a:solidFill>
                  <a:schemeClr val="accent2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How did we get </a:t>
            </a:r>
            <a:r>
              <a:rPr lang="en-US" altLang="en-US">
                <a:solidFill>
                  <a:schemeClr val="accent2"/>
                </a:solidFill>
                <a:ea typeface="ＭＳ Ｐゴシック" panose="020B0600070205080204" pitchFamily="34" charset="-128"/>
              </a:rPr>
              <a:t>Ar</a:t>
            </a:r>
            <a:r>
              <a:rPr lang="en-US" altLang="en-US">
                <a:ea typeface="ＭＳ Ｐゴシック" panose="020B0600070205080204" pitchFamily="34" charset="-128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953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59FFB-970B-7D4B-BEA7-3AFC646B98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Atmospheric Greenhouse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3BD255-E7BD-7447-8E81-81578159D1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Keeps the surface warmer</a:t>
            </a:r>
          </a:p>
        </p:txBody>
      </p:sp>
    </p:spTree>
    <p:extLst>
      <p:ext uri="{BB962C8B-B14F-4D97-AF65-F5344CB8AC3E}">
        <p14:creationId xmlns:p14="http://schemas.microsoft.com/office/powerpoint/2010/main" val="3563529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C30B0734-DF2D-1E42-B89B-ADF477146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Planet with No Atmosphere</a:t>
            </a: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87E2FF4E-FF37-A043-B91D-2C22A92946CB}"/>
              </a:ext>
            </a:extLst>
          </p:cNvPr>
          <p:cNvSpPr/>
          <p:nvPr/>
        </p:nvSpPr>
        <p:spPr>
          <a:xfrm>
            <a:off x="5676900" y="3867150"/>
            <a:ext cx="6934200" cy="6038850"/>
          </a:xfrm>
          <a:prstGeom prst="arc">
            <a:avLst>
              <a:gd name="adj1" fmla="val 10802196"/>
              <a:gd name="adj2" fmla="val 16179283"/>
            </a:avLst>
          </a:prstGeom>
          <a:solidFill>
            <a:srgbClr val="00B05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52F8774A-9120-0640-B9E9-3E2688372A51}"/>
              </a:ext>
            </a:extLst>
          </p:cNvPr>
          <p:cNvSpPr/>
          <p:nvPr/>
        </p:nvSpPr>
        <p:spPr>
          <a:xfrm>
            <a:off x="457200" y="5522912"/>
            <a:ext cx="762000" cy="749300"/>
          </a:xfrm>
          <a:prstGeom prst="sun">
            <a:avLst/>
          </a:prstGeom>
          <a:solidFill>
            <a:srgbClr val="FFFF00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" name="Group 14">
            <a:extLst>
              <a:ext uri="{FF2B5EF4-FFF2-40B4-BE49-F238E27FC236}">
                <a16:creationId xmlns:a16="http://schemas.microsoft.com/office/drawing/2014/main" id="{BE44913E-35FE-764B-A3A7-AB8F47536948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268912"/>
            <a:ext cx="4114800" cy="927100"/>
            <a:chOff x="1371601" y="4876800"/>
            <a:chExt cx="4114800" cy="1112520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BF6A2888-2CD4-D241-9B30-59283EA44F4E}"/>
                </a:ext>
              </a:extLst>
            </p:cNvPr>
            <p:cNvSpPr/>
            <p:nvPr/>
          </p:nvSpPr>
          <p:spPr>
            <a:xfrm>
              <a:off x="1371601" y="5379720"/>
              <a:ext cx="4114800" cy="609600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539" name="TextBox 7">
              <a:extLst>
                <a:ext uri="{FF2B5EF4-FFF2-40B4-BE49-F238E27FC236}">
                  <a16:creationId xmlns:a16="http://schemas.microsoft.com/office/drawing/2014/main" id="{68356437-D803-DF49-BF3F-8EFD56A380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463" y="4876800"/>
              <a:ext cx="3105337" cy="62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chemeClr val="tx1"/>
                  </a:solidFill>
                </a:rPr>
                <a:t>Solar energy input</a:t>
              </a:r>
            </a:p>
          </p:txBody>
        </p:sp>
      </p:grpSp>
      <p:grpSp>
        <p:nvGrpSpPr>
          <p:cNvPr id="3" name="Group 15">
            <a:extLst>
              <a:ext uri="{FF2B5EF4-FFF2-40B4-BE49-F238E27FC236}">
                <a16:creationId xmlns:a16="http://schemas.microsoft.com/office/drawing/2014/main" id="{89A87FE0-D399-3E49-8AA9-E4BA7E43BE55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4038599"/>
            <a:ext cx="3176588" cy="1139006"/>
            <a:chOff x="3810000" y="3400981"/>
            <a:chExt cx="2795051" cy="1365699"/>
          </a:xfrm>
        </p:grpSpPr>
        <p:sp>
          <p:nvSpPr>
            <p:cNvPr id="9" name="Up Arrow 8">
              <a:extLst>
                <a:ext uri="{FF2B5EF4-FFF2-40B4-BE49-F238E27FC236}">
                  <a16:creationId xmlns:a16="http://schemas.microsoft.com/office/drawing/2014/main" id="{476E9D74-C4E8-1F46-A7A6-13FFD14C458C}"/>
                </a:ext>
              </a:extLst>
            </p:cNvPr>
            <p:cNvSpPr/>
            <p:nvPr/>
          </p:nvSpPr>
          <p:spPr>
            <a:xfrm rot="18734665">
              <a:off x="5233974" y="2867424"/>
              <a:ext cx="837520" cy="1904634"/>
            </a:xfrm>
            <a:prstGeom prst="upArrow">
              <a:avLst/>
            </a:prstGeom>
            <a:solidFill>
              <a:srgbClr val="EFC16D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537" name="TextBox 9">
              <a:extLst>
                <a:ext uri="{FF2B5EF4-FFF2-40B4-BE49-F238E27FC236}">
                  <a16:creationId xmlns:a16="http://schemas.microsoft.com/office/drawing/2014/main" id="{F7AACC9A-F854-9945-931E-4DD3E45BA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0" y="3770293"/>
              <a:ext cx="1828800" cy="99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tx1"/>
                  </a:solidFill>
                </a:rPr>
                <a:t>IR output to space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A1091C6-A857-0C43-BDC8-FA341026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1" y="1714500"/>
            <a:ext cx="661456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Temperature rises if input &gt; output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Output rises as temperature rises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Temperature steady when input = output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9E5F2-659C-B040-9EBB-3443DCF6F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889718"/>
            <a:ext cx="2743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Surface energy changes with absorption and radiation</a:t>
            </a:r>
          </a:p>
        </p:txBody>
      </p:sp>
    </p:spTree>
    <p:extLst>
      <p:ext uri="{BB962C8B-B14F-4D97-AF65-F5344CB8AC3E}">
        <p14:creationId xmlns:p14="http://schemas.microsoft.com/office/powerpoint/2010/main" val="68925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1DA33B4C-84BE-0947-87D9-65883B82AB54}"/>
              </a:ext>
            </a:extLst>
          </p:cNvPr>
          <p:cNvSpPr/>
          <p:nvPr/>
        </p:nvSpPr>
        <p:spPr>
          <a:xfrm>
            <a:off x="3095625" y="2006600"/>
            <a:ext cx="12096750" cy="9728200"/>
          </a:xfrm>
          <a:prstGeom prst="arc">
            <a:avLst>
              <a:gd name="adj1" fmla="val 10802196"/>
              <a:gd name="adj2" fmla="val 16228424"/>
            </a:avLst>
          </a:prstGeom>
          <a:solidFill>
            <a:schemeClr val="accent2">
              <a:lumMod val="20000"/>
              <a:lumOff val="80000"/>
            </a:schemeClr>
          </a:solidFill>
          <a:ln w="762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4578" name="Title 1">
            <a:extLst>
              <a:ext uri="{FF2B5EF4-FFF2-40B4-BE49-F238E27FC236}">
                <a16:creationId xmlns:a16="http://schemas.microsoft.com/office/drawing/2014/main" id="{AFAC4087-D6E6-3844-983B-5619A1F93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With an Atmosphere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0FC152C9-2C50-CE4A-8CF5-09971A81B3DE}"/>
              </a:ext>
            </a:extLst>
          </p:cNvPr>
          <p:cNvSpPr/>
          <p:nvPr/>
        </p:nvSpPr>
        <p:spPr>
          <a:xfrm>
            <a:off x="457200" y="5473700"/>
            <a:ext cx="762000" cy="749300"/>
          </a:xfrm>
          <a:prstGeom prst="sun">
            <a:avLst/>
          </a:prstGeom>
          <a:solidFill>
            <a:srgbClr val="FFFF00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629D96BF-5E4D-D149-BF72-F348C15E90D4}"/>
              </a:ext>
            </a:extLst>
          </p:cNvPr>
          <p:cNvSpPr/>
          <p:nvPr/>
        </p:nvSpPr>
        <p:spPr>
          <a:xfrm>
            <a:off x="5676900" y="3867150"/>
            <a:ext cx="6934200" cy="6038850"/>
          </a:xfrm>
          <a:prstGeom prst="arc">
            <a:avLst>
              <a:gd name="adj1" fmla="val 10802196"/>
              <a:gd name="adj2" fmla="val 16228424"/>
            </a:avLst>
          </a:prstGeom>
          <a:solidFill>
            <a:srgbClr val="00B05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" name="Group 23">
            <a:extLst>
              <a:ext uri="{FF2B5EF4-FFF2-40B4-BE49-F238E27FC236}">
                <a16:creationId xmlns:a16="http://schemas.microsoft.com/office/drawing/2014/main" id="{862C59E4-019D-8248-A14E-542198EB513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219700"/>
            <a:ext cx="4114800" cy="927100"/>
            <a:chOff x="1371601" y="4876800"/>
            <a:chExt cx="4114800" cy="1112520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26CBB458-16B4-9942-95AA-9B74501FA710}"/>
                </a:ext>
              </a:extLst>
            </p:cNvPr>
            <p:cNvSpPr/>
            <p:nvPr/>
          </p:nvSpPr>
          <p:spPr>
            <a:xfrm>
              <a:off x="1371601" y="5379720"/>
              <a:ext cx="4114800" cy="609600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596" name="TextBox 7">
              <a:extLst>
                <a:ext uri="{FF2B5EF4-FFF2-40B4-BE49-F238E27FC236}">
                  <a16:creationId xmlns:a16="http://schemas.microsoft.com/office/drawing/2014/main" id="{8AF7B2E9-B0C2-0B40-A15E-CBB5193116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463" y="4876800"/>
              <a:ext cx="3105337" cy="627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0033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0033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0033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003366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chemeClr val="tx1"/>
                  </a:solidFill>
                </a:rPr>
                <a:t>Solar energy input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2A72486-360F-7247-BAC0-CACDE68C3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3387726"/>
            <a:ext cx="182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absorption by atmosphere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C8DAB3-4650-8442-B649-3A325E347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4" y="1524000"/>
            <a:ext cx="55258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Atmosphere absorbs some outgoing IR</a:t>
            </a:r>
          </a:p>
        </p:txBody>
      </p:sp>
      <p:sp>
        <p:nvSpPr>
          <p:cNvPr id="24584" name="TextBox 11">
            <a:extLst>
              <a:ext uri="{FF2B5EF4-FFF2-40B4-BE49-F238E27FC236}">
                <a16:creationId xmlns:a16="http://schemas.microsoft.com/office/drawing/2014/main" id="{0B5189BE-5BB0-6446-8A5F-2013B85E7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965700"/>
            <a:ext cx="2514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Surface energy changes with absorption and radiation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477596-B845-8842-8C97-2885C2A3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3622676"/>
            <a:ext cx="1676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IR output to space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83974199-C87A-EC44-A2F9-E5C88A650C58}"/>
              </a:ext>
            </a:extLst>
          </p:cNvPr>
          <p:cNvGrpSpPr>
            <a:grpSpLocks/>
          </p:cNvGrpSpPr>
          <p:nvPr/>
        </p:nvGrpSpPr>
        <p:grpSpPr bwMode="auto">
          <a:xfrm>
            <a:off x="4346575" y="3883026"/>
            <a:ext cx="1930400" cy="1236663"/>
            <a:chOff x="4621803" y="2948635"/>
            <a:chExt cx="1904499" cy="148405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A27A4E-21F5-D741-8430-C22FDA9496AD}"/>
                </a:ext>
              </a:extLst>
            </p:cNvPr>
            <p:cNvSpPr/>
            <p:nvPr/>
          </p:nvSpPr>
          <p:spPr>
            <a:xfrm rot="18540231">
              <a:off x="5748118" y="3684261"/>
              <a:ext cx="596289" cy="900565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Up Arrow 8">
              <a:extLst>
                <a:ext uri="{FF2B5EF4-FFF2-40B4-BE49-F238E27FC236}">
                  <a16:creationId xmlns:a16="http://schemas.microsoft.com/office/drawing/2014/main" id="{C849ABDB-0DBB-0240-B595-7602929003CB}"/>
                </a:ext>
              </a:extLst>
            </p:cNvPr>
            <p:cNvSpPr/>
            <p:nvPr/>
          </p:nvSpPr>
          <p:spPr>
            <a:xfrm rot="18535329">
              <a:off x="5231139" y="2924158"/>
              <a:ext cx="685827" cy="1904499"/>
            </a:xfrm>
            <a:prstGeom prst="upArrow">
              <a:avLst/>
            </a:prstGeom>
            <a:solidFill>
              <a:srgbClr val="EFC16D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Circular Arrow 15">
              <a:extLst>
                <a:ext uri="{FF2B5EF4-FFF2-40B4-BE49-F238E27FC236}">
                  <a16:creationId xmlns:a16="http://schemas.microsoft.com/office/drawing/2014/main" id="{722F95DC-28E5-EF45-994F-0F76DE4270D9}"/>
                </a:ext>
              </a:extLst>
            </p:cNvPr>
            <p:cNvSpPr/>
            <p:nvPr/>
          </p:nvSpPr>
          <p:spPr>
            <a:xfrm>
              <a:off x="5478515" y="2948635"/>
              <a:ext cx="415042" cy="857284"/>
            </a:xfrm>
            <a:custGeom>
              <a:avLst/>
              <a:gdLst>
                <a:gd name="connsiteX0" fmla="*/ 429007 w 1368425"/>
                <a:gd name="connsiteY0" fmla="*/ 794146 h 908844"/>
                <a:gd name="connsiteX1" fmla="*/ 265018 w 1368425"/>
                <a:gd name="connsiteY1" fmla="*/ 184396 h 908844"/>
                <a:gd name="connsiteX2" fmla="*/ 215855 w 1368425"/>
                <a:gd name="connsiteY2" fmla="*/ 118358 h 908844"/>
                <a:gd name="connsiteX3" fmla="*/ 495307 w 1368425"/>
                <a:gd name="connsiteY3" fmla="*/ 200672 h 908844"/>
                <a:gd name="connsiteX4" fmla="*/ 431639 w 1368425"/>
                <a:gd name="connsiteY4" fmla="*/ 408212 h 908844"/>
                <a:gd name="connsiteX5" fmla="*/ 381339 w 1368425"/>
                <a:gd name="connsiteY5" fmla="*/ 340647 h 908844"/>
                <a:gd name="connsiteX6" fmla="*/ 560710 w 1368425"/>
                <a:gd name="connsiteY6" fmla="*/ 618826 h 908844"/>
                <a:gd name="connsiteX7" fmla="*/ 429007 w 1368425"/>
                <a:gd name="connsiteY7" fmla="*/ 794146 h 908844"/>
                <a:gd name="connsiteX0" fmla="*/ 320503 w 499831"/>
                <a:gd name="connsiteY0" fmla="*/ 694838 h 694838"/>
                <a:gd name="connsiteX1" fmla="*/ 204139 w 499831"/>
                <a:gd name="connsiteY1" fmla="*/ 66038 h 694838"/>
                <a:gd name="connsiteX2" fmla="*/ 154976 w 499831"/>
                <a:gd name="connsiteY2" fmla="*/ 0 h 694838"/>
                <a:gd name="connsiteX3" fmla="*/ 434428 w 499831"/>
                <a:gd name="connsiteY3" fmla="*/ 82314 h 694838"/>
                <a:gd name="connsiteX4" fmla="*/ 370760 w 499831"/>
                <a:gd name="connsiteY4" fmla="*/ 289854 h 694838"/>
                <a:gd name="connsiteX5" fmla="*/ 320460 w 499831"/>
                <a:gd name="connsiteY5" fmla="*/ 222289 h 694838"/>
                <a:gd name="connsiteX6" fmla="*/ 499831 w 499831"/>
                <a:gd name="connsiteY6" fmla="*/ 500468 h 694838"/>
                <a:gd name="connsiteX7" fmla="*/ 320503 w 499831"/>
                <a:gd name="connsiteY7" fmla="*/ 694838 h 694838"/>
                <a:gd name="connsiteX0" fmla="*/ 289667 w 468995"/>
                <a:gd name="connsiteY0" fmla="*/ 694838 h 694838"/>
                <a:gd name="connsiteX1" fmla="*/ 173303 w 468995"/>
                <a:gd name="connsiteY1" fmla="*/ 66038 h 694838"/>
                <a:gd name="connsiteX2" fmla="*/ 124140 w 468995"/>
                <a:gd name="connsiteY2" fmla="*/ 0 h 694838"/>
                <a:gd name="connsiteX3" fmla="*/ 403592 w 468995"/>
                <a:gd name="connsiteY3" fmla="*/ 82314 h 694838"/>
                <a:gd name="connsiteX4" fmla="*/ 339924 w 468995"/>
                <a:gd name="connsiteY4" fmla="*/ 289854 h 694838"/>
                <a:gd name="connsiteX5" fmla="*/ 289624 w 468995"/>
                <a:gd name="connsiteY5" fmla="*/ 222289 h 694838"/>
                <a:gd name="connsiteX6" fmla="*/ 468995 w 468995"/>
                <a:gd name="connsiteY6" fmla="*/ 500468 h 694838"/>
                <a:gd name="connsiteX7" fmla="*/ 289667 w 468995"/>
                <a:gd name="connsiteY7" fmla="*/ 694838 h 694838"/>
                <a:gd name="connsiteX0" fmla="*/ 289667 w 468995"/>
                <a:gd name="connsiteY0" fmla="*/ 694838 h 694838"/>
                <a:gd name="connsiteX1" fmla="*/ 173303 w 468995"/>
                <a:gd name="connsiteY1" fmla="*/ 66038 h 694838"/>
                <a:gd name="connsiteX2" fmla="*/ 124140 w 468995"/>
                <a:gd name="connsiteY2" fmla="*/ 0 h 694838"/>
                <a:gd name="connsiteX3" fmla="*/ 403592 w 468995"/>
                <a:gd name="connsiteY3" fmla="*/ 82314 h 694838"/>
                <a:gd name="connsiteX4" fmla="*/ 339924 w 468995"/>
                <a:gd name="connsiteY4" fmla="*/ 289854 h 694838"/>
                <a:gd name="connsiteX5" fmla="*/ 289624 w 468995"/>
                <a:gd name="connsiteY5" fmla="*/ 222289 h 694838"/>
                <a:gd name="connsiteX6" fmla="*/ 468995 w 468995"/>
                <a:gd name="connsiteY6" fmla="*/ 500468 h 694838"/>
                <a:gd name="connsiteX7" fmla="*/ 289667 w 468995"/>
                <a:gd name="connsiteY7" fmla="*/ 694838 h 694838"/>
                <a:gd name="connsiteX0" fmla="*/ 289667 w 435657"/>
                <a:gd name="connsiteY0" fmla="*/ 694838 h 694838"/>
                <a:gd name="connsiteX1" fmla="*/ 173303 w 435657"/>
                <a:gd name="connsiteY1" fmla="*/ 66038 h 694838"/>
                <a:gd name="connsiteX2" fmla="*/ 124140 w 435657"/>
                <a:gd name="connsiteY2" fmla="*/ 0 h 694838"/>
                <a:gd name="connsiteX3" fmla="*/ 403592 w 435657"/>
                <a:gd name="connsiteY3" fmla="*/ 82314 h 694838"/>
                <a:gd name="connsiteX4" fmla="*/ 339924 w 435657"/>
                <a:gd name="connsiteY4" fmla="*/ 289854 h 694838"/>
                <a:gd name="connsiteX5" fmla="*/ 289624 w 435657"/>
                <a:gd name="connsiteY5" fmla="*/ 222289 h 694838"/>
                <a:gd name="connsiteX6" fmla="*/ 435657 w 435657"/>
                <a:gd name="connsiteY6" fmla="*/ 529044 h 694838"/>
                <a:gd name="connsiteX7" fmla="*/ 289667 w 435657"/>
                <a:gd name="connsiteY7" fmla="*/ 694838 h 694838"/>
                <a:gd name="connsiteX0" fmla="*/ 289667 w 464232"/>
                <a:gd name="connsiteY0" fmla="*/ 694838 h 694838"/>
                <a:gd name="connsiteX1" fmla="*/ 173303 w 464232"/>
                <a:gd name="connsiteY1" fmla="*/ 66038 h 694838"/>
                <a:gd name="connsiteX2" fmla="*/ 124140 w 464232"/>
                <a:gd name="connsiteY2" fmla="*/ 0 h 694838"/>
                <a:gd name="connsiteX3" fmla="*/ 403592 w 464232"/>
                <a:gd name="connsiteY3" fmla="*/ 82314 h 694838"/>
                <a:gd name="connsiteX4" fmla="*/ 339924 w 464232"/>
                <a:gd name="connsiteY4" fmla="*/ 289854 h 694838"/>
                <a:gd name="connsiteX5" fmla="*/ 289624 w 464232"/>
                <a:gd name="connsiteY5" fmla="*/ 222289 h 694838"/>
                <a:gd name="connsiteX6" fmla="*/ 464232 w 464232"/>
                <a:gd name="connsiteY6" fmla="*/ 509995 h 694838"/>
                <a:gd name="connsiteX7" fmla="*/ 289667 w 464232"/>
                <a:gd name="connsiteY7" fmla="*/ 694838 h 694838"/>
                <a:gd name="connsiteX0" fmla="*/ 289667 w 464232"/>
                <a:gd name="connsiteY0" fmla="*/ 694838 h 694838"/>
                <a:gd name="connsiteX1" fmla="*/ 173303 w 464232"/>
                <a:gd name="connsiteY1" fmla="*/ 66038 h 694838"/>
                <a:gd name="connsiteX2" fmla="*/ 124140 w 464232"/>
                <a:gd name="connsiteY2" fmla="*/ 0 h 694838"/>
                <a:gd name="connsiteX3" fmla="*/ 403592 w 464232"/>
                <a:gd name="connsiteY3" fmla="*/ 82314 h 694838"/>
                <a:gd name="connsiteX4" fmla="*/ 339924 w 464232"/>
                <a:gd name="connsiteY4" fmla="*/ 289854 h 694838"/>
                <a:gd name="connsiteX5" fmla="*/ 289624 w 464232"/>
                <a:gd name="connsiteY5" fmla="*/ 222289 h 694838"/>
                <a:gd name="connsiteX6" fmla="*/ 464232 w 464232"/>
                <a:gd name="connsiteY6" fmla="*/ 509995 h 694838"/>
                <a:gd name="connsiteX7" fmla="*/ 289667 w 464232"/>
                <a:gd name="connsiteY7" fmla="*/ 694838 h 694838"/>
                <a:gd name="connsiteX0" fmla="*/ 289667 w 430895"/>
                <a:gd name="connsiteY0" fmla="*/ 694838 h 694838"/>
                <a:gd name="connsiteX1" fmla="*/ 173303 w 430895"/>
                <a:gd name="connsiteY1" fmla="*/ 66038 h 694838"/>
                <a:gd name="connsiteX2" fmla="*/ 124140 w 430895"/>
                <a:gd name="connsiteY2" fmla="*/ 0 h 694838"/>
                <a:gd name="connsiteX3" fmla="*/ 403592 w 430895"/>
                <a:gd name="connsiteY3" fmla="*/ 82314 h 694838"/>
                <a:gd name="connsiteX4" fmla="*/ 339924 w 430895"/>
                <a:gd name="connsiteY4" fmla="*/ 289854 h 694838"/>
                <a:gd name="connsiteX5" fmla="*/ 289624 w 430895"/>
                <a:gd name="connsiteY5" fmla="*/ 222289 h 694838"/>
                <a:gd name="connsiteX6" fmla="*/ 430895 w 430895"/>
                <a:gd name="connsiteY6" fmla="*/ 533809 h 694838"/>
                <a:gd name="connsiteX7" fmla="*/ 289667 w 430895"/>
                <a:gd name="connsiteY7" fmla="*/ 694838 h 694838"/>
                <a:gd name="connsiteX0" fmla="*/ 289667 w 430895"/>
                <a:gd name="connsiteY0" fmla="*/ 694838 h 694838"/>
                <a:gd name="connsiteX1" fmla="*/ 173303 w 430895"/>
                <a:gd name="connsiteY1" fmla="*/ 66038 h 694838"/>
                <a:gd name="connsiteX2" fmla="*/ 124140 w 430895"/>
                <a:gd name="connsiteY2" fmla="*/ 0 h 694838"/>
                <a:gd name="connsiteX3" fmla="*/ 427404 w 430895"/>
                <a:gd name="connsiteY3" fmla="*/ 39452 h 694838"/>
                <a:gd name="connsiteX4" fmla="*/ 339924 w 430895"/>
                <a:gd name="connsiteY4" fmla="*/ 289854 h 694838"/>
                <a:gd name="connsiteX5" fmla="*/ 289624 w 430895"/>
                <a:gd name="connsiteY5" fmla="*/ 222289 h 694838"/>
                <a:gd name="connsiteX6" fmla="*/ 430895 w 430895"/>
                <a:gd name="connsiteY6" fmla="*/ 533809 h 694838"/>
                <a:gd name="connsiteX7" fmla="*/ 289667 w 430895"/>
                <a:gd name="connsiteY7" fmla="*/ 694838 h 694838"/>
                <a:gd name="connsiteX0" fmla="*/ 289667 w 430895"/>
                <a:gd name="connsiteY0" fmla="*/ 713888 h 713888"/>
                <a:gd name="connsiteX1" fmla="*/ 173303 w 430895"/>
                <a:gd name="connsiteY1" fmla="*/ 85088 h 713888"/>
                <a:gd name="connsiteX2" fmla="*/ 114615 w 430895"/>
                <a:gd name="connsiteY2" fmla="*/ 0 h 713888"/>
                <a:gd name="connsiteX3" fmla="*/ 427404 w 430895"/>
                <a:gd name="connsiteY3" fmla="*/ 58502 h 713888"/>
                <a:gd name="connsiteX4" fmla="*/ 339924 w 430895"/>
                <a:gd name="connsiteY4" fmla="*/ 308904 h 713888"/>
                <a:gd name="connsiteX5" fmla="*/ 289624 w 430895"/>
                <a:gd name="connsiteY5" fmla="*/ 241339 h 713888"/>
                <a:gd name="connsiteX6" fmla="*/ 430895 w 430895"/>
                <a:gd name="connsiteY6" fmla="*/ 552859 h 713888"/>
                <a:gd name="connsiteX7" fmla="*/ 289667 w 430895"/>
                <a:gd name="connsiteY7" fmla="*/ 713888 h 713888"/>
                <a:gd name="connsiteX0" fmla="*/ 289667 w 430895"/>
                <a:gd name="connsiteY0" fmla="*/ 713888 h 713888"/>
                <a:gd name="connsiteX1" fmla="*/ 173303 w 430895"/>
                <a:gd name="connsiteY1" fmla="*/ 85088 h 713888"/>
                <a:gd name="connsiteX2" fmla="*/ 114615 w 430895"/>
                <a:gd name="connsiteY2" fmla="*/ 0 h 713888"/>
                <a:gd name="connsiteX3" fmla="*/ 427404 w 430895"/>
                <a:gd name="connsiteY3" fmla="*/ 25165 h 713888"/>
                <a:gd name="connsiteX4" fmla="*/ 339924 w 430895"/>
                <a:gd name="connsiteY4" fmla="*/ 308904 h 713888"/>
                <a:gd name="connsiteX5" fmla="*/ 289624 w 430895"/>
                <a:gd name="connsiteY5" fmla="*/ 241339 h 713888"/>
                <a:gd name="connsiteX6" fmla="*/ 430895 w 430895"/>
                <a:gd name="connsiteY6" fmla="*/ 552859 h 713888"/>
                <a:gd name="connsiteX7" fmla="*/ 289667 w 430895"/>
                <a:gd name="connsiteY7" fmla="*/ 713888 h 713888"/>
                <a:gd name="connsiteX0" fmla="*/ 289667 w 430895"/>
                <a:gd name="connsiteY0" fmla="*/ 713888 h 713888"/>
                <a:gd name="connsiteX1" fmla="*/ 173303 w 430895"/>
                <a:gd name="connsiteY1" fmla="*/ 85088 h 713888"/>
                <a:gd name="connsiteX2" fmla="*/ 114615 w 430895"/>
                <a:gd name="connsiteY2" fmla="*/ 0 h 713888"/>
                <a:gd name="connsiteX3" fmla="*/ 427404 w 430895"/>
                <a:gd name="connsiteY3" fmla="*/ 25165 h 713888"/>
                <a:gd name="connsiteX4" fmla="*/ 339924 w 430895"/>
                <a:gd name="connsiteY4" fmla="*/ 308904 h 713888"/>
                <a:gd name="connsiteX5" fmla="*/ 308674 w 430895"/>
                <a:gd name="connsiteY5" fmla="*/ 198477 h 713888"/>
                <a:gd name="connsiteX6" fmla="*/ 430895 w 430895"/>
                <a:gd name="connsiteY6" fmla="*/ 552859 h 713888"/>
                <a:gd name="connsiteX7" fmla="*/ 289667 w 430895"/>
                <a:gd name="connsiteY7" fmla="*/ 713888 h 713888"/>
                <a:gd name="connsiteX0" fmla="*/ 259905 w 401133"/>
                <a:gd name="connsiteY0" fmla="*/ 713888 h 713888"/>
                <a:gd name="connsiteX1" fmla="*/ 191166 w 401133"/>
                <a:gd name="connsiteY1" fmla="*/ 99375 h 713888"/>
                <a:gd name="connsiteX2" fmla="*/ 84853 w 401133"/>
                <a:gd name="connsiteY2" fmla="*/ 0 h 713888"/>
                <a:gd name="connsiteX3" fmla="*/ 397642 w 401133"/>
                <a:gd name="connsiteY3" fmla="*/ 25165 h 713888"/>
                <a:gd name="connsiteX4" fmla="*/ 310162 w 401133"/>
                <a:gd name="connsiteY4" fmla="*/ 308904 h 713888"/>
                <a:gd name="connsiteX5" fmla="*/ 278912 w 401133"/>
                <a:gd name="connsiteY5" fmla="*/ 198477 h 713888"/>
                <a:gd name="connsiteX6" fmla="*/ 401133 w 401133"/>
                <a:gd name="connsiteY6" fmla="*/ 552859 h 713888"/>
                <a:gd name="connsiteX7" fmla="*/ 259905 w 401133"/>
                <a:gd name="connsiteY7" fmla="*/ 713888 h 713888"/>
                <a:gd name="connsiteX0" fmla="*/ 259905 w 401133"/>
                <a:gd name="connsiteY0" fmla="*/ 713888 h 713888"/>
                <a:gd name="connsiteX1" fmla="*/ 191166 w 401133"/>
                <a:gd name="connsiteY1" fmla="*/ 99375 h 713888"/>
                <a:gd name="connsiteX2" fmla="*/ 84853 w 401133"/>
                <a:gd name="connsiteY2" fmla="*/ 0 h 713888"/>
                <a:gd name="connsiteX3" fmla="*/ 397642 w 401133"/>
                <a:gd name="connsiteY3" fmla="*/ 25165 h 713888"/>
                <a:gd name="connsiteX4" fmla="*/ 310162 w 401133"/>
                <a:gd name="connsiteY4" fmla="*/ 308904 h 713888"/>
                <a:gd name="connsiteX5" fmla="*/ 255100 w 401133"/>
                <a:gd name="connsiteY5" fmla="*/ 193714 h 713888"/>
                <a:gd name="connsiteX6" fmla="*/ 401133 w 401133"/>
                <a:gd name="connsiteY6" fmla="*/ 552859 h 713888"/>
                <a:gd name="connsiteX7" fmla="*/ 259905 w 401133"/>
                <a:gd name="connsiteY7" fmla="*/ 713888 h 713888"/>
                <a:gd name="connsiteX0" fmla="*/ 259905 w 401133"/>
                <a:gd name="connsiteY0" fmla="*/ 713888 h 713888"/>
                <a:gd name="connsiteX1" fmla="*/ 191166 w 401133"/>
                <a:gd name="connsiteY1" fmla="*/ 99375 h 713888"/>
                <a:gd name="connsiteX2" fmla="*/ 84853 w 401133"/>
                <a:gd name="connsiteY2" fmla="*/ 0 h 713888"/>
                <a:gd name="connsiteX3" fmla="*/ 397642 w 401133"/>
                <a:gd name="connsiteY3" fmla="*/ 25165 h 713888"/>
                <a:gd name="connsiteX4" fmla="*/ 310162 w 401133"/>
                <a:gd name="connsiteY4" fmla="*/ 308904 h 713888"/>
                <a:gd name="connsiteX5" fmla="*/ 255100 w 401133"/>
                <a:gd name="connsiteY5" fmla="*/ 193714 h 713888"/>
                <a:gd name="connsiteX6" fmla="*/ 401133 w 401133"/>
                <a:gd name="connsiteY6" fmla="*/ 552859 h 713888"/>
                <a:gd name="connsiteX7" fmla="*/ 259905 w 401133"/>
                <a:gd name="connsiteY7" fmla="*/ 713888 h 713888"/>
                <a:gd name="connsiteX0" fmla="*/ 251990 w 393218"/>
                <a:gd name="connsiteY0" fmla="*/ 713888 h 713888"/>
                <a:gd name="connsiteX1" fmla="*/ 183251 w 393218"/>
                <a:gd name="connsiteY1" fmla="*/ 99375 h 713888"/>
                <a:gd name="connsiteX2" fmla="*/ 76938 w 393218"/>
                <a:gd name="connsiteY2" fmla="*/ 0 h 713888"/>
                <a:gd name="connsiteX3" fmla="*/ 389727 w 393218"/>
                <a:gd name="connsiteY3" fmla="*/ 25165 h 713888"/>
                <a:gd name="connsiteX4" fmla="*/ 302247 w 393218"/>
                <a:gd name="connsiteY4" fmla="*/ 308904 h 713888"/>
                <a:gd name="connsiteX5" fmla="*/ 247185 w 393218"/>
                <a:gd name="connsiteY5" fmla="*/ 193714 h 713888"/>
                <a:gd name="connsiteX6" fmla="*/ 393218 w 393218"/>
                <a:gd name="connsiteY6" fmla="*/ 552859 h 713888"/>
                <a:gd name="connsiteX7" fmla="*/ 251990 w 393218"/>
                <a:gd name="connsiteY7" fmla="*/ 713888 h 713888"/>
                <a:gd name="connsiteX0" fmla="*/ 254811 w 396039"/>
                <a:gd name="connsiteY0" fmla="*/ 713888 h 713888"/>
                <a:gd name="connsiteX1" fmla="*/ 181310 w 396039"/>
                <a:gd name="connsiteY1" fmla="*/ 85087 h 713888"/>
                <a:gd name="connsiteX2" fmla="*/ 79759 w 396039"/>
                <a:gd name="connsiteY2" fmla="*/ 0 h 713888"/>
                <a:gd name="connsiteX3" fmla="*/ 392548 w 396039"/>
                <a:gd name="connsiteY3" fmla="*/ 25165 h 713888"/>
                <a:gd name="connsiteX4" fmla="*/ 305068 w 396039"/>
                <a:gd name="connsiteY4" fmla="*/ 308904 h 713888"/>
                <a:gd name="connsiteX5" fmla="*/ 250006 w 396039"/>
                <a:gd name="connsiteY5" fmla="*/ 193714 h 713888"/>
                <a:gd name="connsiteX6" fmla="*/ 396039 w 396039"/>
                <a:gd name="connsiteY6" fmla="*/ 552859 h 713888"/>
                <a:gd name="connsiteX7" fmla="*/ 254811 w 396039"/>
                <a:gd name="connsiteY7" fmla="*/ 713888 h 713888"/>
                <a:gd name="connsiteX0" fmla="*/ 254811 w 396039"/>
                <a:gd name="connsiteY0" fmla="*/ 713888 h 713888"/>
                <a:gd name="connsiteX1" fmla="*/ 181310 w 396039"/>
                <a:gd name="connsiteY1" fmla="*/ 85087 h 713888"/>
                <a:gd name="connsiteX2" fmla="*/ 79759 w 396039"/>
                <a:gd name="connsiteY2" fmla="*/ 0 h 713888"/>
                <a:gd name="connsiteX3" fmla="*/ 392548 w 396039"/>
                <a:gd name="connsiteY3" fmla="*/ 25165 h 713888"/>
                <a:gd name="connsiteX4" fmla="*/ 305068 w 396039"/>
                <a:gd name="connsiteY4" fmla="*/ 308904 h 713888"/>
                <a:gd name="connsiteX5" fmla="*/ 259531 w 396039"/>
                <a:gd name="connsiteY5" fmla="*/ 217526 h 713888"/>
                <a:gd name="connsiteX6" fmla="*/ 396039 w 396039"/>
                <a:gd name="connsiteY6" fmla="*/ 552859 h 713888"/>
                <a:gd name="connsiteX7" fmla="*/ 254811 w 396039"/>
                <a:gd name="connsiteY7" fmla="*/ 713888 h 713888"/>
                <a:gd name="connsiteX0" fmla="*/ 254811 w 411598"/>
                <a:gd name="connsiteY0" fmla="*/ 713888 h 713888"/>
                <a:gd name="connsiteX1" fmla="*/ 181310 w 411598"/>
                <a:gd name="connsiteY1" fmla="*/ 85087 h 713888"/>
                <a:gd name="connsiteX2" fmla="*/ 79759 w 411598"/>
                <a:gd name="connsiteY2" fmla="*/ 0 h 713888"/>
                <a:gd name="connsiteX3" fmla="*/ 411598 w 411598"/>
                <a:gd name="connsiteY3" fmla="*/ 44215 h 713888"/>
                <a:gd name="connsiteX4" fmla="*/ 305068 w 411598"/>
                <a:gd name="connsiteY4" fmla="*/ 308904 h 713888"/>
                <a:gd name="connsiteX5" fmla="*/ 259531 w 411598"/>
                <a:gd name="connsiteY5" fmla="*/ 217526 h 713888"/>
                <a:gd name="connsiteX6" fmla="*/ 396039 w 411598"/>
                <a:gd name="connsiteY6" fmla="*/ 552859 h 713888"/>
                <a:gd name="connsiteX7" fmla="*/ 254811 w 411598"/>
                <a:gd name="connsiteY7" fmla="*/ 713888 h 713888"/>
                <a:gd name="connsiteX0" fmla="*/ 254811 w 411598"/>
                <a:gd name="connsiteY0" fmla="*/ 713888 h 713888"/>
                <a:gd name="connsiteX1" fmla="*/ 181310 w 411598"/>
                <a:gd name="connsiteY1" fmla="*/ 85087 h 713888"/>
                <a:gd name="connsiteX2" fmla="*/ 79759 w 411598"/>
                <a:gd name="connsiteY2" fmla="*/ 0 h 713888"/>
                <a:gd name="connsiteX3" fmla="*/ 411598 w 411598"/>
                <a:gd name="connsiteY3" fmla="*/ 44215 h 713888"/>
                <a:gd name="connsiteX4" fmla="*/ 328880 w 411598"/>
                <a:gd name="connsiteY4" fmla="*/ 351767 h 713888"/>
                <a:gd name="connsiteX5" fmla="*/ 259531 w 411598"/>
                <a:gd name="connsiteY5" fmla="*/ 217526 h 713888"/>
                <a:gd name="connsiteX6" fmla="*/ 396039 w 411598"/>
                <a:gd name="connsiteY6" fmla="*/ 552859 h 713888"/>
                <a:gd name="connsiteX7" fmla="*/ 254811 w 411598"/>
                <a:gd name="connsiteY7" fmla="*/ 713888 h 713888"/>
                <a:gd name="connsiteX0" fmla="*/ 254811 w 411598"/>
                <a:gd name="connsiteY0" fmla="*/ 713888 h 713888"/>
                <a:gd name="connsiteX1" fmla="*/ 181310 w 411598"/>
                <a:gd name="connsiteY1" fmla="*/ 85087 h 713888"/>
                <a:gd name="connsiteX2" fmla="*/ 79759 w 411598"/>
                <a:gd name="connsiteY2" fmla="*/ 0 h 713888"/>
                <a:gd name="connsiteX3" fmla="*/ 411598 w 411598"/>
                <a:gd name="connsiteY3" fmla="*/ 44215 h 713888"/>
                <a:gd name="connsiteX4" fmla="*/ 328880 w 411598"/>
                <a:gd name="connsiteY4" fmla="*/ 351767 h 713888"/>
                <a:gd name="connsiteX5" fmla="*/ 288106 w 411598"/>
                <a:gd name="connsiteY5" fmla="*/ 236576 h 713888"/>
                <a:gd name="connsiteX6" fmla="*/ 396039 w 411598"/>
                <a:gd name="connsiteY6" fmla="*/ 552859 h 713888"/>
                <a:gd name="connsiteX7" fmla="*/ 254811 w 411598"/>
                <a:gd name="connsiteY7" fmla="*/ 713888 h 713888"/>
                <a:gd name="connsiteX0" fmla="*/ 254811 w 411598"/>
                <a:gd name="connsiteY0" fmla="*/ 713888 h 713888"/>
                <a:gd name="connsiteX1" fmla="*/ 181310 w 411598"/>
                <a:gd name="connsiteY1" fmla="*/ 85087 h 713888"/>
                <a:gd name="connsiteX2" fmla="*/ 79759 w 411598"/>
                <a:gd name="connsiteY2" fmla="*/ 0 h 713888"/>
                <a:gd name="connsiteX3" fmla="*/ 411598 w 411598"/>
                <a:gd name="connsiteY3" fmla="*/ 44215 h 713888"/>
                <a:gd name="connsiteX4" fmla="*/ 352693 w 411598"/>
                <a:gd name="connsiteY4" fmla="*/ 399393 h 713888"/>
                <a:gd name="connsiteX5" fmla="*/ 288106 w 411598"/>
                <a:gd name="connsiteY5" fmla="*/ 236576 h 713888"/>
                <a:gd name="connsiteX6" fmla="*/ 396039 w 411598"/>
                <a:gd name="connsiteY6" fmla="*/ 552859 h 713888"/>
                <a:gd name="connsiteX7" fmla="*/ 254811 w 411598"/>
                <a:gd name="connsiteY7" fmla="*/ 713888 h 713888"/>
                <a:gd name="connsiteX0" fmla="*/ 254811 w 411598"/>
                <a:gd name="connsiteY0" fmla="*/ 713888 h 713888"/>
                <a:gd name="connsiteX1" fmla="*/ 181310 w 411598"/>
                <a:gd name="connsiteY1" fmla="*/ 85087 h 713888"/>
                <a:gd name="connsiteX2" fmla="*/ 79759 w 411598"/>
                <a:gd name="connsiteY2" fmla="*/ 0 h 713888"/>
                <a:gd name="connsiteX3" fmla="*/ 411598 w 411598"/>
                <a:gd name="connsiteY3" fmla="*/ 44215 h 713888"/>
                <a:gd name="connsiteX4" fmla="*/ 352693 w 411598"/>
                <a:gd name="connsiteY4" fmla="*/ 399393 h 713888"/>
                <a:gd name="connsiteX5" fmla="*/ 288106 w 411598"/>
                <a:gd name="connsiteY5" fmla="*/ 236576 h 713888"/>
                <a:gd name="connsiteX6" fmla="*/ 396039 w 411598"/>
                <a:gd name="connsiteY6" fmla="*/ 552859 h 713888"/>
                <a:gd name="connsiteX7" fmla="*/ 254811 w 411598"/>
                <a:gd name="connsiteY7" fmla="*/ 713888 h 713888"/>
                <a:gd name="connsiteX0" fmla="*/ 254811 w 411598"/>
                <a:gd name="connsiteY0" fmla="*/ 713888 h 713888"/>
                <a:gd name="connsiteX1" fmla="*/ 181310 w 411598"/>
                <a:gd name="connsiteY1" fmla="*/ 85087 h 713888"/>
                <a:gd name="connsiteX2" fmla="*/ 79759 w 411598"/>
                <a:gd name="connsiteY2" fmla="*/ 0 h 713888"/>
                <a:gd name="connsiteX3" fmla="*/ 411598 w 411598"/>
                <a:gd name="connsiteY3" fmla="*/ 44215 h 713888"/>
                <a:gd name="connsiteX4" fmla="*/ 352693 w 411598"/>
                <a:gd name="connsiteY4" fmla="*/ 399393 h 713888"/>
                <a:gd name="connsiteX5" fmla="*/ 288106 w 411598"/>
                <a:gd name="connsiteY5" fmla="*/ 236576 h 713888"/>
                <a:gd name="connsiteX6" fmla="*/ 396039 w 411598"/>
                <a:gd name="connsiteY6" fmla="*/ 552859 h 713888"/>
                <a:gd name="connsiteX7" fmla="*/ 254811 w 411598"/>
                <a:gd name="connsiteY7" fmla="*/ 713888 h 713888"/>
                <a:gd name="connsiteX0" fmla="*/ 254811 w 411598"/>
                <a:gd name="connsiteY0" fmla="*/ 713888 h 713888"/>
                <a:gd name="connsiteX1" fmla="*/ 181310 w 411598"/>
                <a:gd name="connsiteY1" fmla="*/ 85087 h 713888"/>
                <a:gd name="connsiteX2" fmla="*/ 79759 w 411598"/>
                <a:gd name="connsiteY2" fmla="*/ 0 h 713888"/>
                <a:gd name="connsiteX3" fmla="*/ 411598 w 411598"/>
                <a:gd name="connsiteY3" fmla="*/ 44215 h 713888"/>
                <a:gd name="connsiteX4" fmla="*/ 352693 w 411598"/>
                <a:gd name="connsiteY4" fmla="*/ 399393 h 713888"/>
                <a:gd name="connsiteX5" fmla="*/ 288106 w 411598"/>
                <a:gd name="connsiteY5" fmla="*/ 236576 h 713888"/>
                <a:gd name="connsiteX6" fmla="*/ 396039 w 411598"/>
                <a:gd name="connsiteY6" fmla="*/ 552859 h 713888"/>
                <a:gd name="connsiteX7" fmla="*/ 254811 w 411598"/>
                <a:gd name="connsiteY7" fmla="*/ 713888 h 713888"/>
                <a:gd name="connsiteX0" fmla="*/ 254811 w 415089"/>
                <a:gd name="connsiteY0" fmla="*/ 713888 h 713888"/>
                <a:gd name="connsiteX1" fmla="*/ 181310 w 415089"/>
                <a:gd name="connsiteY1" fmla="*/ 85087 h 713888"/>
                <a:gd name="connsiteX2" fmla="*/ 79759 w 415089"/>
                <a:gd name="connsiteY2" fmla="*/ 0 h 713888"/>
                <a:gd name="connsiteX3" fmla="*/ 411598 w 415089"/>
                <a:gd name="connsiteY3" fmla="*/ 44215 h 713888"/>
                <a:gd name="connsiteX4" fmla="*/ 352693 w 415089"/>
                <a:gd name="connsiteY4" fmla="*/ 399393 h 713888"/>
                <a:gd name="connsiteX5" fmla="*/ 288106 w 415089"/>
                <a:gd name="connsiteY5" fmla="*/ 236576 h 713888"/>
                <a:gd name="connsiteX6" fmla="*/ 415089 w 415089"/>
                <a:gd name="connsiteY6" fmla="*/ 538573 h 713888"/>
                <a:gd name="connsiteX7" fmla="*/ 254811 w 415089"/>
                <a:gd name="connsiteY7" fmla="*/ 713888 h 71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5089" h="713888">
                  <a:moveTo>
                    <a:pt x="254811" y="713888"/>
                  </a:moveTo>
                  <a:cubicBezTo>
                    <a:pt x="-30150" y="550371"/>
                    <a:pt x="-105633" y="300964"/>
                    <a:pt x="181310" y="85087"/>
                  </a:cubicBezTo>
                  <a:lnTo>
                    <a:pt x="79759" y="0"/>
                  </a:lnTo>
                  <a:lnTo>
                    <a:pt x="411598" y="44215"/>
                  </a:lnTo>
                  <a:lnTo>
                    <a:pt x="352693" y="399393"/>
                  </a:lnTo>
                  <a:lnTo>
                    <a:pt x="288106" y="236576"/>
                  </a:lnTo>
                  <a:cubicBezTo>
                    <a:pt x="173700" y="372879"/>
                    <a:pt x="296830" y="457613"/>
                    <a:pt x="415089" y="538573"/>
                  </a:cubicBezTo>
                  <a:cubicBezTo>
                    <a:pt x="371188" y="597013"/>
                    <a:pt x="298712" y="655448"/>
                    <a:pt x="254811" y="713888"/>
                  </a:cubicBezTo>
                  <a:close/>
                </a:path>
              </a:pathLst>
            </a:custGeom>
            <a:solidFill>
              <a:srgbClr val="EFC16D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32DD4D-4AAF-8148-9E6A-2EBF915A970D}"/>
                </a:ext>
              </a:extLst>
            </p:cNvPr>
            <p:cNvSpPr/>
            <p:nvPr/>
          </p:nvSpPr>
          <p:spPr>
            <a:xfrm rot="18540231">
              <a:off x="5744394" y="3672452"/>
              <a:ext cx="567712" cy="914661"/>
            </a:xfrm>
            <a:prstGeom prst="rect">
              <a:avLst/>
            </a:prstGeom>
            <a:solidFill>
              <a:srgbClr val="EFC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41B5BB2D-F03C-ED42-B1E3-5DD90447DBFE}"/>
              </a:ext>
            </a:extLst>
          </p:cNvPr>
          <p:cNvGrpSpPr>
            <a:grpSpLocks/>
          </p:cNvGrpSpPr>
          <p:nvPr/>
        </p:nvGrpSpPr>
        <p:grpSpPr bwMode="auto">
          <a:xfrm rot="632015">
            <a:off x="7940676" y="2133600"/>
            <a:ext cx="815975" cy="1733550"/>
            <a:chOff x="7188403" y="1235912"/>
            <a:chExt cx="816301" cy="2079466"/>
          </a:xfrm>
        </p:grpSpPr>
        <p:sp>
          <p:nvSpPr>
            <p:cNvPr id="19" name="Down Arrow 18">
              <a:extLst>
                <a:ext uri="{FF2B5EF4-FFF2-40B4-BE49-F238E27FC236}">
                  <a16:creationId xmlns:a16="http://schemas.microsoft.com/office/drawing/2014/main" id="{C16B8954-2C81-194A-91D3-4291B9210A76}"/>
                </a:ext>
              </a:extLst>
            </p:cNvPr>
            <p:cNvSpPr/>
            <p:nvPr/>
          </p:nvSpPr>
          <p:spPr>
            <a:xfrm rot="20283720">
              <a:off x="7691995" y="2643943"/>
              <a:ext cx="309686" cy="668400"/>
            </a:xfrm>
            <a:prstGeom prst="downArrow">
              <a:avLst/>
            </a:prstGeom>
            <a:solidFill>
              <a:srgbClr val="EFC16D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0A900729-691D-354B-A9EA-A42374BFF582}"/>
                </a:ext>
              </a:extLst>
            </p:cNvPr>
            <p:cNvSpPr/>
            <p:nvPr/>
          </p:nvSpPr>
          <p:spPr>
            <a:xfrm rot="9483720">
              <a:off x="7187723" y="1235899"/>
              <a:ext cx="309687" cy="668399"/>
            </a:xfrm>
            <a:prstGeom prst="downArrow">
              <a:avLst/>
            </a:prstGeom>
            <a:solidFill>
              <a:srgbClr val="EFC16D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75BEDDE-E5BA-2D45-8DC2-9F405FEB6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3475" y="2679701"/>
            <a:ext cx="1600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radiation by atmosphere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25203-F2CC-1C2D-AC2C-09336EDC3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1981200"/>
            <a:ext cx="46185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Atmosphere warms and radiates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2535CD-8813-3061-1109-6A57C7713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758" y="2438400"/>
            <a:ext cx="55098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33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33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33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Some radiation re-absorbed by surface</a:t>
            </a:r>
          </a:p>
        </p:txBody>
      </p:sp>
    </p:spTree>
    <p:extLst>
      <p:ext uri="{BB962C8B-B14F-4D97-AF65-F5344CB8AC3E}">
        <p14:creationId xmlns:p14="http://schemas.microsoft.com/office/powerpoint/2010/main" val="249830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  <p:bldP spid="24584" grpId="0"/>
      <p:bldP spid="14" grpId="0"/>
      <p:bldP spid="21" grpId="0"/>
      <p:bldP spid="8" grpId="0" build="p"/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A0139-8E6E-224E-821A-3DC9056C12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Earth’s Magnetic Field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259AB-72B0-FA49-9564-6B43205CD6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17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3D6EC-9439-3949-8375-A729C74E0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Earth’s Magnetic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027BD-DF07-2243-9F3E-375A12790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Strongest magnetic field of the rocky planets</a:t>
            </a:r>
          </a:p>
          <a:p>
            <a:r>
              <a:rPr lang="en-US" dirty="0"/>
              <a:t>Largely a simple dipole</a:t>
            </a:r>
          </a:p>
          <a:p>
            <a:r>
              <a:rPr lang="en-US" dirty="0"/>
              <a:t>Slightly tilted from geographic axis</a:t>
            </a:r>
          </a:p>
          <a:p>
            <a:r>
              <a:rPr lang="en-US" dirty="0"/>
              <a:t>Axis wanders</a:t>
            </a:r>
          </a:p>
          <a:p>
            <a:r>
              <a:rPr lang="en-US" dirty="0"/>
              <a:t>Polarity flips chaotically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8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544B-89AD-1C40-8EAD-0395B350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" y="0"/>
            <a:ext cx="3733800" cy="1401762"/>
          </a:xfrm>
        </p:spPr>
        <p:txBody>
          <a:bodyPr/>
          <a:lstStyle/>
          <a:p>
            <a:r>
              <a:rPr lang="en-US" dirty="0" err="1"/>
              <a:t>Geodynamo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A0496-9D8E-914C-AE01-E31063105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29720"/>
            <a:ext cx="5418138" cy="5418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340654-7932-AE4F-AEFD-4FA4D77AC13E}"/>
              </a:ext>
            </a:extLst>
          </p:cNvPr>
          <p:cNvSpPr txBox="1"/>
          <p:nvPr/>
        </p:nvSpPr>
        <p:spPr>
          <a:xfrm>
            <a:off x="3837214" y="6316306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NASA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48A940-D3A1-D74B-A6FB-BEA02DAD79E5}"/>
              </a:ext>
            </a:extLst>
          </p:cNvPr>
          <p:cNvSpPr txBox="1"/>
          <p:nvPr/>
        </p:nvSpPr>
        <p:spPr>
          <a:xfrm>
            <a:off x="304800" y="3515242"/>
            <a:ext cx="38438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Poorly understood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Target of active research</a:t>
            </a:r>
          </a:p>
        </p:txBody>
      </p:sp>
    </p:spTree>
    <p:extLst>
      <p:ext uri="{BB962C8B-B14F-4D97-AF65-F5344CB8AC3E}">
        <p14:creationId xmlns:p14="http://schemas.microsoft.com/office/powerpoint/2010/main" val="410362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02A6-7145-584A-A873-46B91E26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Ions and Magnets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6F63D-09A6-4845-95E6-CC75CA0CB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en-US" dirty="0"/>
              <a:t>Magnetic fields act on electric charges</a:t>
            </a:r>
          </a:p>
          <a:p>
            <a:pPr>
              <a:buClr>
                <a:schemeClr val="tx2"/>
              </a:buClr>
            </a:pPr>
            <a:r>
              <a:rPr lang="en-US" dirty="0"/>
              <a:t>Ion paths are deflected if motion is across field lines</a:t>
            </a:r>
          </a:p>
          <a:p>
            <a:pPr>
              <a:buClr>
                <a:schemeClr val="tx2"/>
              </a:buClr>
            </a:pPr>
            <a:r>
              <a:rPr lang="en-US" dirty="0"/>
              <a:t>Ions move freely along field lines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4"/>
                </a:solidFill>
              </a:rPr>
              <a:t>Ions trapped in toroidal (van Allen) belts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4"/>
                </a:solidFill>
              </a:rPr>
              <a:t>Strike upper atmosphere near poles (Auroras)</a:t>
            </a:r>
          </a:p>
        </p:txBody>
      </p:sp>
    </p:spTree>
    <p:extLst>
      <p:ext uri="{BB962C8B-B14F-4D97-AF65-F5344CB8AC3E}">
        <p14:creationId xmlns:p14="http://schemas.microsoft.com/office/powerpoint/2010/main" val="132732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B229F-193A-8E4E-8DEC-73A3C2D1A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Van Allen Belts</a:t>
            </a:r>
          </a:p>
        </p:txBody>
      </p:sp>
      <p:pic>
        <p:nvPicPr>
          <p:cNvPr id="3" name="187_Van_Allen_Belts.ogv.480p.vp9_.m4v">
            <a:hlinkClick r:id="" action="ppaction://media"/>
            <a:extLst>
              <a:ext uri="{FF2B5EF4-FFF2-40B4-BE49-F238E27FC236}">
                <a16:creationId xmlns:a16="http://schemas.microsoft.com/office/drawing/2014/main" id="{69CE4442-C74F-7F45-A4A9-E98B54534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09663"/>
            <a:ext cx="9144000" cy="5138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770C25-C734-0A48-A006-8CF6500459D3}"/>
              </a:ext>
            </a:extLst>
          </p:cNvPr>
          <p:cNvSpPr txBox="1"/>
          <p:nvPr/>
        </p:nvSpPr>
        <p:spPr>
          <a:xfrm>
            <a:off x="7471747" y="62484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5"/>
              </a:rPr>
              <a:t>NASA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FF333-EF46-A946-9042-25576129D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Aurora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21593-5AE2-0B4B-9C35-F68AACA30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85900"/>
            <a:ext cx="7162800" cy="5372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0554D8-86B6-CB4F-AADD-FB95E61CADB6}"/>
              </a:ext>
            </a:extLst>
          </p:cNvPr>
          <p:cNvSpPr txBox="1"/>
          <p:nvPr/>
        </p:nvSpPr>
        <p:spPr>
          <a:xfrm>
            <a:off x="0" y="1077614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Sebastian </a:t>
            </a:r>
            <a:r>
              <a:rPr lang="en-US" dirty="0" err="1"/>
              <a:t>Saarloos</a:t>
            </a:r>
            <a:r>
              <a:rPr lang="en-US" dirty="0"/>
              <a:t>, via </a:t>
            </a:r>
            <a:r>
              <a:rPr lang="en-US" dirty="0">
                <a:hlinkClick r:id="rId3"/>
              </a:rPr>
              <a:t>NASA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4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618151BD-8573-764B-A959-854F5E3F90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Inside the Earth</a:t>
            </a:r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6EE511BF-C662-FF4B-A0DA-3ED9B8803F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mysterious and inaccessible</a:t>
            </a:r>
          </a:p>
        </p:txBody>
      </p:sp>
    </p:spTree>
    <p:extLst>
      <p:ext uri="{BB962C8B-B14F-4D97-AF65-F5344CB8AC3E}">
        <p14:creationId xmlns:p14="http://schemas.microsoft.com/office/powerpoint/2010/main" val="2460758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926D914C-542F-A04E-8C0A-048159ED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Sources of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D34B1-1E10-8E45-9F48-25AABA2FC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Earthquakes</a:t>
            </a:r>
          </a:p>
          <a:p>
            <a:r>
              <a:rPr lang="en-US" altLang="en-US"/>
              <a:t>Magnetism</a:t>
            </a:r>
          </a:p>
          <a:p>
            <a:r>
              <a:rPr lang="en-US" altLang="en-US"/>
              <a:t>Gravity</a:t>
            </a:r>
          </a:p>
          <a:p>
            <a:r>
              <a:rPr lang="en-US" altLang="en-US"/>
              <a:t>Some rocks</a:t>
            </a:r>
          </a:p>
          <a:p>
            <a:r>
              <a:rPr lang="en-US" altLang="en-US"/>
              <a:t>Meteorites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0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FB40F05-5175-DE4C-8E7D-32A6D68FB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Seismic Wave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9F6D-3BCD-2B4E-B965-F2741146B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Speed increases with depth</a:t>
            </a:r>
          </a:p>
          <a:p>
            <a:r>
              <a:rPr lang="en-US" altLang="en-US"/>
              <a:t>Definite layers</a:t>
            </a:r>
          </a:p>
          <a:p>
            <a:r>
              <a:rPr lang="en-US" altLang="en-US"/>
              <a:t>Liquid outer core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41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FACA14E9-0BB6-EE4B-B96C-0A5F2473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Magnetism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F9B77-0288-894C-8CC5-AD7B89269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Earth has a magnetic field</a:t>
            </a:r>
          </a:p>
          <a:p>
            <a:r>
              <a:rPr lang="en-US" altLang="en-US"/>
              <a:t>Interior too hot to be solid iron</a:t>
            </a:r>
          </a:p>
          <a:p>
            <a:r>
              <a:rPr lang="en-US" altLang="en-US"/>
              <a:t>So: electric currents in </a:t>
            </a:r>
            <a:r>
              <a:rPr lang="en-US" altLang="en-US">
                <a:solidFill>
                  <a:schemeClr val="accent2"/>
                </a:solidFill>
              </a:rPr>
              <a:t>liquid metal core</a:t>
            </a:r>
          </a:p>
        </p:txBody>
      </p:sp>
    </p:spTree>
    <p:extLst>
      <p:ext uri="{BB962C8B-B14F-4D97-AF65-F5344CB8AC3E}">
        <p14:creationId xmlns:p14="http://schemas.microsoft.com/office/powerpoint/2010/main" val="256271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284CC51C-ACCB-E941-BEBA-86E8D7BBF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E75B3-DF05-5044-A8DB-92AA0B7D1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Earth has high density</a:t>
            </a:r>
          </a:p>
          <a:p>
            <a:pPr lvl="1"/>
            <a:r>
              <a:rPr lang="en-US" altLang="en-US" dirty="0"/>
              <a:t>Much higher than rocks</a:t>
            </a:r>
          </a:p>
          <a:p>
            <a:pPr lvl="1"/>
            <a:r>
              <a:rPr lang="en-US" altLang="en-US" dirty="0"/>
              <a:t>Deeper rocks are denser</a:t>
            </a:r>
          </a:p>
          <a:p>
            <a:pPr lvl="1"/>
            <a:r>
              <a:rPr lang="en-US" altLang="en-US" dirty="0"/>
              <a:t>Deepest rocks are largely olivine</a:t>
            </a:r>
          </a:p>
          <a:p>
            <a:r>
              <a:rPr lang="en-US" altLang="en-US" dirty="0"/>
              <a:t>Gravity increases with depth in mines</a:t>
            </a:r>
          </a:p>
          <a:p>
            <a:r>
              <a:rPr lang="en-US" altLang="en-US" dirty="0"/>
              <a:t>So: </a:t>
            </a:r>
            <a:r>
              <a:rPr lang="en-US" altLang="en-US" dirty="0">
                <a:solidFill>
                  <a:schemeClr val="accent2"/>
                </a:solidFill>
              </a:rPr>
              <a:t>interior must be denser than exterior</a:t>
            </a:r>
          </a:p>
        </p:txBody>
      </p:sp>
    </p:spTree>
    <p:extLst>
      <p:ext uri="{BB962C8B-B14F-4D97-AF65-F5344CB8AC3E}">
        <p14:creationId xmlns:p14="http://schemas.microsoft.com/office/powerpoint/2010/main" val="145294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1EC5581F-FCC8-BB45-ABB0-5C1BFD5D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Meteorites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99B7CFDF-9D59-AC48-9656-03F616706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Types: stony, stony/iron, iron/nickel</a:t>
            </a:r>
          </a:p>
          <a:p>
            <a:r>
              <a:rPr lang="en-US" altLang="en-US" dirty="0"/>
              <a:t>Protoplanetary solar system bodies differentiated, then collided and fragmented</a:t>
            </a:r>
          </a:p>
          <a:p>
            <a:r>
              <a:rPr lang="en-US" altLang="en-US" dirty="0"/>
              <a:t>So: </a:t>
            </a:r>
            <a:r>
              <a:rPr lang="en-US" altLang="en-US" dirty="0">
                <a:solidFill>
                  <a:schemeClr val="accent2"/>
                </a:solidFill>
              </a:rPr>
              <a:t>earth probably contains similar zones</a:t>
            </a:r>
          </a:p>
        </p:txBody>
      </p:sp>
    </p:spTree>
    <p:extLst>
      <p:ext uri="{BB962C8B-B14F-4D97-AF65-F5344CB8AC3E}">
        <p14:creationId xmlns:p14="http://schemas.microsoft.com/office/powerpoint/2010/main" val="383151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ECAA20C-4387-3546-8FD0-38D66E48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509F7-B9A3-1C41-8B56-3FDD5ED40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chemeClr val="accent2"/>
                </a:solidFill>
              </a:rPr>
              <a:t>Inner core</a:t>
            </a:r>
            <a:r>
              <a:rPr lang="en-US" altLang="en-US" dirty="0"/>
              <a:t>: Dense solid. High pressure and temperature. Fe/Ni/S.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chemeClr val="accent2"/>
                </a:solidFill>
              </a:rPr>
              <a:t>Outer core</a:t>
            </a:r>
            <a:r>
              <a:rPr lang="en-US" altLang="en-US" dirty="0"/>
              <a:t>: Liquid Fe/Ni/S.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chemeClr val="accent2"/>
                </a:solidFill>
              </a:rPr>
              <a:t>Mantle</a:t>
            </a:r>
            <a:r>
              <a:rPr lang="en-US" altLang="en-US" dirty="0"/>
              <a:t>: Several layers. Plastic solid. Mafic minerals (</a:t>
            </a:r>
            <a:r>
              <a:rPr lang="en-US" altLang="en-US" dirty="0" err="1"/>
              <a:t>olivines</a:t>
            </a:r>
            <a:r>
              <a:rPr lang="en-US" altLang="en-US" dirty="0"/>
              <a:t>).</a:t>
            </a:r>
          </a:p>
          <a:p>
            <a:pPr>
              <a:buClr>
                <a:schemeClr val="tx1"/>
              </a:buClr>
            </a:pPr>
            <a:r>
              <a:rPr lang="en-US" altLang="en-US" dirty="0">
                <a:solidFill>
                  <a:schemeClr val="accent2"/>
                </a:solidFill>
              </a:rPr>
              <a:t>Crust</a:t>
            </a:r>
            <a:r>
              <a:rPr lang="en-US" altLang="en-US" dirty="0"/>
              <a:t>: Thin (5–75 km) low-density solid.</a:t>
            </a:r>
          </a:p>
        </p:txBody>
      </p:sp>
    </p:spTree>
    <p:extLst>
      <p:ext uri="{BB962C8B-B14F-4D97-AF65-F5344CB8AC3E}">
        <p14:creationId xmlns:p14="http://schemas.microsoft.com/office/powerpoint/2010/main" val="38315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Custom 25">
      <a:dk1>
        <a:srgbClr val="000066"/>
      </a:dk1>
      <a:lt1>
        <a:srgbClr val="FFFFFF"/>
      </a:lt1>
      <a:dk2>
        <a:srgbClr val="003366"/>
      </a:dk2>
      <a:lt2>
        <a:srgbClr val="808080"/>
      </a:lt2>
      <a:accent1>
        <a:srgbClr val="BBE0E3"/>
      </a:accent1>
      <a:accent2>
        <a:srgbClr val="0000FF"/>
      </a:accent2>
      <a:accent3>
        <a:srgbClr val="FF0000"/>
      </a:accent3>
      <a:accent4>
        <a:srgbClr val="006600"/>
      </a:accent4>
      <a:accent5>
        <a:srgbClr val="00CC00"/>
      </a:accent5>
      <a:accent6>
        <a:srgbClr val="800000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3366"/>
        </a:dk1>
        <a:lt1>
          <a:srgbClr val="FFFFFF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FF"/>
        </a:accent2>
        <a:accent3>
          <a:srgbClr val="FFFFFF"/>
        </a:accent3>
        <a:accent4>
          <a:srgbClr val="002A56"/>
        </a:accent4>
        <a:accent5>
          <a:srgbClr val="DAEDEF"/>
        </a:accent5>
        <a:accent6>
          <a:srgbClr val="2D2DE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3519</TotalTime>
  <Words>478</Words>
  <Application>Microsoft Macintosh PowerPoint</Application>
  <PresentationFormat>On-screen Show (4:3)</PresentationFormat>
  <Paragraphs>122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ＭＳ Ｐゴシック</vt:lpstr>
      <vt:lpstr>Arial</vt:lpstr>
      <vt:lpstr>Calibri</vt:lpstr>
      <vt:lpstr>Default Design</vt:lpstr>
      <vt:lpstr>Earth</vt:lpstr>
      <vt:lpstr>The Earth</vt:lpstr>
      <vt:lpstr>Inside the Earth</vt:lpstr>
      <vt:lpstr>Sources of Information</vt:lpstr>
      <vt:lpstr>Seismic Wave Findings</vt:lpstr>
      <vt:lpstr>Magnetism</vt:lpstr>
      <vt:lpstr>Gravity</vt:lpstr>
      <vt:lpstr>Meteorites</vt:lpstr>
      <vt:lpstr>Conclusions</vt:lpstr>
      <vt:lpstr>Interior </vt:lpstr>
      <vt:lpstr>Plate Processes</vt:lpstr>
      <vt:lpstr>Continental Collision</vt:lpstr>
      <vt:lpstr>Subduction</vt:lpstr>
      <vt:lpstr>Plate rifting</vt:lpstr>
      <vt:lpstr>Hot Spot Volcanoes</vt:lpstr>
      <vt:lpstr>Earth’s Atmosphere</vt:lpstr>
      <vt:lpstr>Third atmosphere</vt:lpstr>
      <vt:lpstr>Primordial Nebula</vt:lpstr>
      <vt:lpstr>Heavier Gases</vt:lpstr>
      <vt:lpstr>Current Atmosphere</vt:lpstr>
      <vt:lpstr>Atmospheric Greenhouse</vt:lpstr>
      <vt:lpstr>Planet with No Atmosphere</vt:lpstr>
      <vt:lpstr>With an Atmosphere</vt:lpstr>
      <vt:lpstr>Earth’s Magnetic Field</vt:lpstr>
      <vt:lpstr>Earth’s Magnetic Field</vt:lpstr>
      <vt:lpstr>Geodynamo</vt:lpstr>
      <vt:lpstr>Ions and Magnets</vt:lpstr>
      <vt:lpstr>Van Allen Belts</vt:lpstr>
      <vt:lpstr>Aurora</vt:lpstr>
    </vt:vector>
  </TitlesOfParts>
  <Company>John Carroll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Balloon Animals</dc:title>
  <dc:creator>joe</dc:creator>
  <cp:lastModifiedBy>Richard Barrans</cp:lastModifiedBy>
  <cp:revision>241</cp:revision>
  <cp:lastPrinted>2025-02-26T05:10:52Z</cp:lastPrinted>
  <dcterms:created xsi:type="dcterms:W3CDTF">2003-08-04T19:23:16Z</dcterms:created>
  <dcterms:modified xsi:type="dcterms:W3CDTF">2026-02-25T13:08:44Z</dcterms:modified>
</cp:coreProperties>
</file>