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63" r:id="rId3"/>
    <p:sldId id="274" r:id="rId4"/>
    <p:sldId id="275" r:id="rId5"/>
    <p:sldId id="258" r:id="rId6"/>
    <p:sldId id="259" r:id="rId7"/>
    <p:sldId id="260" r:id="rId8"/>
    <p:sldId id="261" r:id="rId9"/>
    <p:sldId id="262" r:id="rId10"/>
    <p:sldId id="273" r:id="rId11"/>
    <p:sldId id="264" r:id="rId12"/>
    <p:sldId id="265" r:id="rId13"/>
    <p:sldId id="266" r:id="rId14"/>
    <p:sldId id="267" r:id="rId15"/>
    <p:sldId id="268" r:id="rId16"/>
    <p:sldId id="269" r:id="rId17"/>
    <p:sldId id="270" r:id="rId18"/>
    <p:sldId id="271" r:id="rId19"/>
    <p:sldId id="272" r:id="rId20"/>
    <p:sldId id="276" r:id="rId21"/>
  </p:sldIdLst>
  <p:sldSz cx="9144000" cy="6858000" type="screen4x3"/>
  <p:notesSz cx="9312275" cy="70262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2">
          <p15:clr>
            <a:srgbClr val="A4A3A4"/>
          </p15:clr>
        </p15:guide>
        <p15:guide id="2" pos="29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46"/>
    <p:restoredTop sz="93913" autoAdjust="0"/>
  </p:normalViewPr>
  <p:slideViewPr>
    <p:cSldViewPr>
      <p:cViewPr varScale="1">
        <p:scale>
          <a:sx n="56" d="100"/>
          <a:sy n="56" d="100"/>
        </p:scale>
        <p:origin x="200" y="8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248"/>
    </p:cViewPr>
  </p:sorterViewPr>
  <p:notesViewPr>
    <p:cSldViewPr>
      <p:cViewPr varScale="1">
        <p:scale>
          <a:sx n="97" d="100"/>
          <a:sy n="97" d="100"/>
        </p:scale>
        <p:origin x="2312" y="200"/>
      </p:cViewPr>
      <p:guideLst>
        <p:guide orient="horz" pos="2212"/>
        <p:guide pos="29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A6A1A80-3C88-F94D-B758-F0F7058AF00E}"/>
              </a:ext>
            </a:extLst>
          </p:cNvPr>
          <p:cNvSpPr>
            <a:spLocks noGrp="1" noChangeArrowheads="1"/>
          </p:cNvSpPr>
          <p:nvPr>
            <p:ph type="hdr" sz="quarter"/>
          </p:nvPr>
        </p:nvSpPr>
        <p:spPr bwMode="auto">
          <a:xfrm>
            <a:off x="0" y="312738"/>
            <a:ext cx="4033838" cy="352425"/>
          </a:xfrm>
          <a:prstGeom prst="rect">
            <a:avLst/>
          </a:prstGeom>
          <a:noFill/>
          <a:ln w="9525">
            <a:noFill/>
            <a:miter lim="800000"/>
            <a:headEnd/>
            <a:tailEnd/>
          </a:ln>
          <a:effectLst/>
        </p:spPr>
        <p:txBody>
          <a:bodyPr vert="horz" wrap="square" lIns="93038" tIns="46519" rIns="93038" bIns="46519" numCol="1" anchor="t" anchorCtr="0" compatLnSpc="1">
            <a:prstTxWarp prst="textNoShape">
              <a:avLst/>
            </a:prstTxWarp>
          </a:bodyPr>
          <a:lstStyle>
            <a:lvl1pPr defTabSz="929865" eaLnBrk="1" hangingPunct="1">
              <a:defRPr sz="1200">
                <a:latin typeface="Arial" charset="0"/>
                <a:ea typeface="+mn-ea"/>
              </a:defRPr>
            </a:lvl1pPr>
          </a:lstStyle>
          <a:p>
            <a:pPr>
              <a:defRPr/>
            </a:pPr>
            <a:r>
              <a:rPr lang="en-US"/>
              <a:t>ASTR 1000 L12 SS Overview</a:t>
            </a:r>
            <a:endParaRPr lang="en-US" dirty="0"/>
          </a:p>
        </p:txBody>
      </p:sp>
      <p:sp>
        <p:nvSpPr>
          <p:cNvPr id="109571" name="Rectangle 3">
            <a:extLst>
              <a:ext uri="{FF2B5EF4-FFF2-40B4-BE49-F238E27FC236}">
                <a16:creationId xmlns:a16="http://schemas.microsoft.com/office/drawing/2014/main" id="{DAF7FD79-07EF-904F-82E1-5213733CC51C}"/>
              </a:ext>
            </a:extLst>
          </p:cNvPr>
          <p:cNvSpPr>
            <a:spLocks noGrp="1" noChangeArrowheads="1"/>
          </p:cNvSpPr>
          <p:nvPr>
            <p:ph type="dt" sz="quarter" idx="1"/>
          </p:nvPr>
        </p:nvSpPr>
        <p:spPr bwMode="auto">
          <a:xfrm>
            <a:off x="5275263" y="0"/>
            <a:ext cx="4035425" cy="352425"/>
          </a:xfrm>
          <a:prstGeom prst="rect">
            <a:avLst/>
          </a:prstGeom>
          <a:noFill/>
          <a:ln w="9525">
            <a:noFill/>
            <a:miter lim="800000"/>
            <a:headEnd/>
            <a:tailEnd/>
          </a:ln>
          <a:effectLst/>
        </p:spPr>
        <p:txBody>
          <a:bodyPr vert="horz" wrap="square" lIns="93038" tIns="46519" rIns="93038" bIns="46519" numCol="1" anchor="t" anchorCtr="0" compatLnSpc="1">
            <a:prstTxWarp prst="textNoShape">
              <a:avLst/>
            </a:prstTxWarp>
          </a:bodyPr>
          <a:lstStyle>
            <a:lvl1pPr algn="r" defTabSz="929865" eaLnBrk="1" hangingPunct="1">
              <a:defRPr sz="1200">
                <a:latin typeface="Arial" charset="0"/>
                <a:ea typeface="+mn-ea"/>
              </a:defRPr>
            </a:lvl1pPr>
          </a:lstStyle>
          <a:p>
            <a:pPr>
              <a:defRPr/>
            </a:pPr>
            <a:endParaRPr lang="en-US"/>
          </a:p>
        </p:txBody>
      </p:sp>
      <p:sp>
        <p:nvSpPr>
          <p:cNvPr id="109572" name="Rectangle 4">
            <a:extLst>
              <a:ext uri="{FF2B5EF4-FFF2-40B4-BE49-F238E27FC236}">
                <a16:creationId xmlns:a16="http://schemas.microsoft.com/office/drawing/2014/main" id="{92CAED58-3117-FC4C-AD7C-0DB9B8225DFB}"/>
              </a:ext>
            </a:extLst>
          </p:cNvPr>
          <p:cNvSpPr>
            <a:spLocks noGrp="1" noChangeArrowheads="1"/>
          </p:cNvSpPr>
          <p:nvPr>
            <p:ph type="ftr" sz="quarter" idx="2"/>
          </p:nvPr>
        </p:nvSpPr>
        <p:spPr bwMode="auto">
          <a:xfrm>
            <a:off x="0" y="6672263"/>
            <a:ext cx="4033838" cy="352425"/>
          </a:xfrm>
          <a:prstGeom prst="rect">
            <a:avLst/>
          </a:prstGeom>
          <a:noFill/>
          <a:ln w="9525">
            <a:noFill/>
            <a:miter lim="800000"/>
            <a:headEnd/>
            <a:tailEnd/>
          </a:ln>
          <a:effectLst/>
        </p:spPr>
        <p:txBody>
          <a:bodyPr vert="horz" wrap="square" lIns="93038" tIns="46519" rIns="93038" bIns="46519" numCol="1" anchor="b" anchorCtr="0" compatLnSpc="1">
            <a:prstTxWarp prst="textNoShape">
              <a:avLst/>
            </a:prstTxWarp>
          </a:bodyPr>
          <a:lstStyle>
            <a:lvl1pPr defTabSz="929865" eaLnBrk="1" hangingPunct="1">
              <a:defRPr sz="1200">
                <a:latin typeface="Arial" charset="0"/>
                <a:ea typeface="+mn-ea"/>
              </a:defRPr>
            </a:lvl1pPr>
          </a:lstStyle>
          <a:p>
            <a:pPr>
              <a:defRPr/>
            </a:pPr>
            <a:endParaRPr lang="en-US"/>
          </a:p>
        </p:txBody>
      </p:sp>
      <p:sp>
        <p:nvSpPr>
          <p:cNvPr id="109573" name="Rectangle 5">
            <a:extLst>
              <a:ext uri="{FF2B5EF4-FFF2-40B4-BE49-F238E27FC236}">
                <a16:creationId xmlns:a16="http://schemas.microsoft.com/office/drawing/2014/main" id="{146EB007-85F2-5B46-A71C-6AA8A5E38614}"/>
              </a:ext>
            </a:extLst>
          </p:cNvPr>
          <p:cNvSpPr>
            <a:spLocks noGrp="1" noChangeArrowheads="1"/>
          </p:cNvSpPr>
          <p:nvPr>
            <p:ph type="sldNum" sz="quarter" idx="3"/>
          </p:nvPr>
        </p:nvSpPr>
        <p:spPr bwMode="auto">
          <a:xfrm>
            <a:off x="5275264" y="6561137"/>
            <a:ext cx="3876674" cy="352425"/>
          </a:xfrm>
          <a:prstGeom prst="rect">
            <a:avLst/>
          </a:prstGeom>
          <a:noFill/>
          <a:ln w="9525">
            <a:noFill/>
            <a:miter lim="800000"/>
            <a:headEnd/>
            <a:tailEnd/>
          </a:ln>
          <a:effectLst/>
        </p:spPr>
        <p:txBody>
          <a:bodyPr vert="horz" wrap="square" lIns="93038" tIns="46519" rIns="93038" bIns="46519" numCol="1" anchor="b" anchorCtr="0" compatLnSpc="1">
            <a:prstTxWarp prst="textNoShape">
              <a:avLst/>
            </a:prstTxWarp>
          </a:bodyPr>
          <a:lstStyle>
            <a:lvl1pPr algn="r" defTabSz="928688" eaLnBrk="1" hangingPunct="1">
              <a:defRPr sz="1200"/>
            </a:lvl1pPr>
          </a:lstStyle>
          <a:p>
            <a:pPr>
              <a:defRPr/>
            </a:pPr>
            <a:fld id="{99E198E8-1274-AE4E-83C7-C0FE8EEEC5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495963-331D-D744-B2D3-EA8AE071E65D}"/>
              </a:ext>
            </a:extLst>
          </p:cNvPr>
          <p:cNvSpPr>
            <a:spLocks noGrp="1"/>
          </p:cNvSpPr>
          <p:nvPr>
            <p:ph type="hdr" sz="quarter"/>
          </p:nvPr>
        </p:nvSpPr>
        <p:spPr>
          <a:xfrm>
            <a:off x="0" y="188912"/>
            <a:ext cx="4035425" cy="352425"/>
          </a:xfrm>
          <a:prstGeom prst="rect">
            <a:avLst/>
          </a:prstGeom>
        </p:spPr>
        <p:txBody>
          <a:bodyPr vert="horz" lIns="92345" tIns="46173" rIns="92345" bIns="46173" rtlCol="0"/>
          <a:lstStyle>
            <a:lvl1pPr algn="l" eaLnBrk="1" hangingPunct="1">
              <a:defRPr sz="1200">
                <a:latin typeface="Arial" charset="0"/>
                <a:ea typeface="+mn-ea"/>
              </a:defRPr>
            </a:lvl1pPr>
          </a:lstStyle>
          <a:p>
            <a:pPr>
              <a:defRPr/>
            </a:pPr>
            <a:r>
              <a:rPr lang="en-US"/>
              <a:t>ASTR 1000 L12 SS Overview</a:t>
            </a:r>
            <a:endParaRPr lang="en-US" dirty="0"/>
          </a:p>
        </p:txBody>
      </p:sp>
      <p:sp>
        <p:nvSpPr>
          <p:cNvPr id="3" name="Date Placeholder 2">
            <a:extLst>
              <a:ext uri="{FF2B5EF4-FFF2-40B4-BE49-F238E27FC236}">
                <a16:creationId xmlns:a16="http://schemas.microsoft.com/office/drawing/2014/main" id="{173DF97D-D50F-FA41-B4C7-64519922F4B3}"/>
              </a:ext>
            </a:extLst>
          </p:cNvPr>
          <p:cNvSpPr>
            <a:spLocks noGrp="1"/>
          </p:cNvSpPr>
          <p:nvPr>
            <p:ph type="dt" idx="1"/>
          </p:nvPr>
        </p:nvSpPr>
        <p:spPr>
          <a:xfrm>
            <a:off x="5275263" y="0"/>
            <a:ext cx="4035425" cy="352425"/>
          </a:xfrm>
          <a:prstGeom prst="rect">
            <a:avLst/>
          </a:prstGeom>
        </p:spPr>
        <p:txBody>
          <a:bodyPr vert="horz" wrap="square" lIns="92345" tIns="46173" rIns="92345" bIns="46173" numCol="1" anchor="t" anchorCtr="0" compatLnSpc="1">
            <a:prstTxWarp prst="textNoShape">
              <a:avLst/>
            </a:prstTxWarp>
          </a:bodyPr>
          <a:lstStyle>
            <a:lvl1pPr algn="r" eaLnBrk="1" hangingPunct="1">
              <a:defRPr sz="1200">
                <a:latin typeface="Arial" pitchFamily="34" charset="0"/>
              </a:defRPr>
            </a:lvl1pPr>
          </a:lstStyle>
          <a:p>
            <a:pPr>
              <a:defRPr/>
            </a:pPr>
            <a:fld id="{EA47F029-E024-AE4D-B9C1-272849DADF5B}" type="datetimeFigureOut">
              <a:rPr lang="en-US" altLang="en-US"/>
              <a:pPr>
                <a:defRPr/>
              </a:pPr>
              <a:t>2/25/26</a:t>
            </a:fld>
            <a:endParaRPr lang="en-US" altLang="en-US"/>
          </a:p>
        </p:txBody>
      </p:sp>
      <p:sp>
        <p:nvSpPr>
          <p:cNvPr id="4" name="Slide Image Placeholder 3">
            <a:extLst>
              <a:ext uri="{FF2B5EF4-FFF2-40B4-BE49-F238E27FC236}">
                <a16:creationId xmlns:a16="http://schemas.microsoft.com/office/drawing/2014/main" id="{98F1795D-4FE4-0C40-9273-9D3840C3921D}"/>
              </a:ext>
            </a:extLst>
          </p:cNvPr>
          <p:cNvSpPr>
            <a:spLocks noGrp="1" noRot="1" noChangeAspect="1"/>
          </p:cNvSpPr>
          <p:nvPr>
            <p:ph type="sldImg" idx="2"/>
          </p:nvPr>
        </p:nvSpPr>
        <p:spPr>
          <a:xfrm>
            <a:off x="2900363" y="527050"/>
            <a:ext cx="3511550" cy="2635250"/>
          </a:xfrm>
          <a:prstGeom prst="rect">
            <a:avLst/>
          </a:prstGeom>
          <a:noFill/>
          <a:ln w="12700">
            <a:solidFill>
              <a:prstClr val="black"/>
            </a:solidFill>
          </a:ln>
        </p:spPr>
        <p:txBody>
          <a:bodyPr vert="horz" lIns="92345" tIns="46173" rIns="92345" bIns="46173" rtlCol="0" anchor="ctr"/>
          <a:lstStyle/>
          <a:p>
            <a:pPr lvl="0"/>
            <a:endParaRPr lang="en-US" noProof="0"/>
          </a:p>
        </p:txBody>
      </p:sp>
      <p:sp>
        <p:nvSpPr>
          <p:cNvPr id="5" name="Notes Placeholder 4">
            <a:extLst>
              <a:ext uri="{FF2B5EF4-FFF2-40B4-BE49-F238E27FC236}">
                <a16:creationId xmlns:a16="http://schemas.microsoft.com/office/drawing/2014/main" id="{2479BC8C-F26A-2547-B4A5-5B62490A7803}"/>
              </a:ext>
            </a:extLst>
          </p:cNvPr>
          <p:cNvSpPr>
            <a:spLocks noGrp="1"/>
          </p:cNvSpPr>
          <p:nvPr>
            <p:ph type="body" sz="quarter" idx="3"/>
          </p:nvPr>
        </p:nvSpPr>
        <p:spPr>
          <a:xfrm>
            <a:off x="931863" y="3336925"/>
            <a:ext cx="7448550" cy="3162300"/>
          </a:xfrm>
          <a:prstGeom prst="rect">
            <a:avLst/>
          </a:prstGeom>
        </p:spPr>
        <p:txBody>
          <a:bodyPr vert="horz" lIns="92345" tIns="46173" rIns="92345" bIns="4617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0C4E016-16E8-424F-B0BB-B25FB2B24CED}"/>
              </a:ext>
            </a:extLst>
          </p:cNvPr>
          <p:cNvSpPr>
            <a:spLocks noGrp="1"/>
          </p:cNvSpPr>
          <p:nvPr>
            <p:ph type="ftr" sz="quarter" idx="4"/>
          </p:nvPr>
        </p:nvSpPr>
        <p:spPr>
          <a:xfrm>
            <a:off x="0" y="6672263"/>
            <a:ext cx="4035425" cy="352425"/>
          </a:xfrm>
          <a:prstGeom prst="rect">
            <a:avLst/>
          </a:prstGeom>
        </p:spPr>
        <p:txBody>
          <a:bodyPr vert="horz" lIns="92345" tIns="46173" rIns="92345" bIns="46173" rtlCol="0" anchor="b"/>
          <a:lstStyle>
            <a:lvl1pPr algn="l" eaLnBrk="1" hangingPunct="1">
              <a:defRPr sz="1200">
                <a:latin typeface="Arial"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B93896DB-3EBE-8848-8D76-002CB33C43A4}"/>
              </a:ext>
            </a:extLst>
          </p:cNvPr>
          <p:cNvSpPr>
            <a:spLocks noGrp="1"/>
          </p:cNvSpPr>
          <p:nvPr>
            <p:ph type="sldNum" sz="quarter" idx="5"/>
          </p:nvPr>
        </p:nvSpPr>
        <p:spPr>
          <a:xfrm>
            <a:off x="5275263" y="6672263"/>
            <a:ext cx="4035425" cy="352425"/>
          </a:xfrm>
          <a:prstGeom prst="rect">
            <a:avLst/>
          </a:prstGeom>
        </p:spPr>
        <p:txBody>
          <a:bodyPr vert="horz" wrap="square" lIns="92345" tIns="46173" rIns="92345" bIns="46173" numCol="1" anchor="b" anchorCtr="0" compatLnSpc="1">
            <a:prstTxWarp prst="textNoShape">
              <a:avLst/>
            </a:prstTxWarp>
          </a:bodyPr>
          <a:lstStyle>
            <a:lvl1pPr algn="r" eaLnBrk="1" hangingPunct="1">
              <a:defRPr sz="1200"/>
            </a:lvl1pPr>
          </a:lstStyle>
          <a:p>
            <a:pPr>
              <a:defRPr/>
            </a:pPr>
            <a:fld id="{41CD55FC-F6E9-AD46-90CF-9254EF4A6F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a:xfrm>
            <a:off x="0" y="112712"/>
            <a:ext cx="4035425" cy="352425"/>
          </a:xfrm>
        </p:spPr>
        <p:txBody>
          <a:bodyPr/>
          <a:lstStyle/>
          <a:p>
            <a:pPr>
              <a:defRPr/>
            </a:pPr>
            <a:r>
              <a:rPr lang="en-US"/>
              <a:t>ASTR 1000 L12 SS Overview</a:t>
            </a:r>
            <a:endParaRPr lang="en-US" dirty="0"/>
          </a:p>
        </p:txBody>
      </p:sp>
      <p:sp>
        <p:nvSpPr>
          <p:cNvPr id="5" name="Slide Number Placeholder 4"/>
          <p:cNvSpPr>
            <a:spLocks noGrp="1"/>
          </p:cNvSpPr>
          <p:nvPr>
            <p:ph type="sldNum" sz="quarter" idx="5"/>
          </p:nvPr>
        </p:nvSpPr>
        <p:spPr/>
        <p:txBody>
          <a:bodyPr/>
          <a:lstStyle/>
          <a:p>
            <a:pPr>
              <a:defRPr/>
            </a:pPr>
            <a:fld id="{41CD55FC-F6E9-AD46-90CF-9254EF4A6FCC}" type="slidenum">
              <a:rPr lang="en-US" altLang="en-US" smtClean="0"/>
              <a:pPr>
                <a:defRPr/>
              </a:pPr>
              <a:t>1</a:t>
            </a:fld>
            <a:endParaRPr lang="en-US" altLang="en-US"/>
          </a:p>
        </p:txBody>
      </p:sp>
    </p:spTree>
    <p:extLst>
      <p:ext uri="{BB962C8B-B14F-4D97-AF65-F5344CB8AC3E}">
        <p14:creationId xmlns:p14="http://schemas.microsoft.com/office/powerpoint/2010/main" val="356643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29BD79B-892D-F549-B370-3228401955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0C823E-652C-BB4C-958D-D5E42335AA3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C748DE56-8F57-0F4C-B2B6-8E31AD6F0D11}"/>
              </a:ext>
            </a:extLst>
          </p:cNvPr>
          <p:cNvSpPr>
            <a:spLocks noGrp="1" noChangeArrowheads="1"/>
          </p:cNvSpPr>
          <p:nvPr>
            <p:ph type="sldNum" sz="quarter" idx="12"/>
          </p:nvPr>
        </p:nvSpPr>
        <p:spPr>
          <a:ln/>
        </p:spPr>
        <p:txBody>
          <a:bodyPr/>
          <a:lstStyle>
            <a:lvl1pPr>
              <a:defRPr/>
            </a:lvl1pPr>
          </a:lstStyle>
          <a:p>
            <a:pPr>
              <a:defRPr/>
            </a:pPr>
            <a:fld id="{D76D1562-5D18-534B-9DE0-3F30B6659233}" type="slidenum">
              <a:rPr lang="en-US" altLang="en-US"/>
              <a:pPr>
                <a:defRPr/>
              </a:pPr>
              <a:t>‹#›</a:t>
            </a:fld>
            <a:endParaRPr lang="en-US" altLang="en-US"/>
          </a:p>
        </p:txBody>
      </p:sp>
    </p:spTree>
    <p:extLst>
      <p:ext uri="{BB962C8B-B14F-4D97-AF65-F5344CB8AC3E}">
        <p14:creationId xmlns:p14="http://schemas.microsoft.com/office/powerpoint/2010/main" val="382764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A49F05-F266-584D-AF42-76DEC7083F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56391E-6FF9-0840-9B7D-BFA1EAC483B9}"/>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4C1E94B0-3CA9-904D-B520-29DD6974E974}"/>
              </a:ext>
            </a:extLst>
          </p:cNvPr>
          <p:cNvSpPr>
            <a:spLocks noGrp="1" noChangeArrowheads="1"/>
          </p:cNvSpPr>
          <p:nvPr>
            <p:ph type="sldNum" sz="quarter" idx="12"/>
          </p:nvPr>
        </p:nvSpPr>
        <p:spPr>
          <a:ln/>
        </p:spPr>
        <p:txBody>
          <a:bodyPr/>
          <a:lstStyle>
            <a:lvl1pPr>
              <a:defRPr/>
            </a:lvl1pPr>
          </a:lstStyle>
          <a:p>
            <a:pPr>
              <a:defRPr/>
            </a:pPr>
            <a:fld id="{D1A4CC83-E323-A14E-B144-841E08185A3E}" type="slidenum">
              <a:rPr lang="en-US" altLang="en-US"/>
              <a:pPr>
                <a:defRPr/>
              </a:pPr>
              <a:t>‹#›</a:t>
            </a:fld>
            <a:endParaRPr lang="en-US" altLang="en-US"/>
          </a:p>
        </p:txBody>
      </p:sp>
    </p:spTree>
    <p:extLst>
      <p:ext uri="{BB962C8B-B14F-4D97-AF65-F5344CB8AC3E}">
        <p14:creationId xmlns:p14="http://schemas.microsoft.com/office/powerpoint/2010/main" val="329058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74CD5D-0D93-0F44-B6C8-FBF5A1D081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0A5865-103A-1743-A364-F91C4CB5D88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B2C3489A-A6A7-EE4C-AD6E-F8DB95DEBA85}"/>
              </a:ext>
            </a:extLst>
          </p:cNvPr>
          <p:cNvSpPr>
            <a:spLocks noGrp="1" noChangeArrowheads="1"/>
          </p:cNvSpPr>
          <p:nvPr>
            <p:ph type="sldNum" sz="quarter" idx="12"/>
          </p:nvPr>
        </p:nvSpPr>
        <p:spPr>
          <a:ln/>
        </p:spPr>
        <p:txBody>
          <a:bodyPr/>
          <a:lstStyle>
            <a:lvl1pPr>
              <a:defRPr/>
            </a:lvl1pPr>
          </a:lstStyle>
          <a:p>
            <a:pPr>
              <a:defRPr/>
            </a:pPr>
            <a:fld id="{22ED5CAF-801F-F741-98C0-716767C03827}" type="slidenum">
              <a:rPr lang="en-US" altLang="en-US"/>
              <a:pPr>
                <a:defRPr/>
              </a:pPr>
              <a:t>‹#›</a:t>
            </a:fld>
            <a:endParaRPr lang="en-US" altLang="en-US"/>
          </a:p>
        </p:txBody>
      </p:sp>
    </p:spTree>
    <p:extLst>
      <p:ext uri="{BB962C8B-B14F-4D97-AF65-F5344CB8AC3E}">
        <p14:creationId xmlns:p14="http://schemas.microsoft.com/office/powerpoint/2010/main" val="310474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1E7734-EB3F-804B-94FD-15C66877E1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ACD44F-A22B-B141-A718-8EBA46414E28}"/>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2AB52C3A-1738-6144-876D-53495290F7DD}"/>
              </a:ext>
            </a:extLst>
          </p:cNvPr>
          <p:cNvSpPr>
            <a:spLocks noGrp="1" noChangeArrowheads="1"/>
          </p:cNvSpPr>
          <p:nvPr>
            <p:ph type="sldNum" sz="quarter" idx="12"/>
          </p:nvPr>
        </p:nvSpPr>
        <p:spPr>
          <a:ln/>
        </p:spPr>
        <p:txBody>
          <a:bodyPr/>
          <a:lstStyle>
            <a:lvl1pPr>
              <a:defRPr/>
            </a:lvl1pPr>
          </a:lstStyle>
          <a:p>
            <a:pPr>
              <a:defRPr/>
            </a:pPr>
            <a:fld id="{C46B82C4-3119-4142-8EB1-0D4CE7B51E98}" type="slidenum">
              <a:rPr lang="en-US" altLang="en-US"/>
              <a:pPr>
                <a:defRPr/>
              </a:pPr>
              <a:t>‹#›</a:t>
            </a:fld>
            <a:endParaRPr lang="en-US" altLang="en-US"/>
          </a:p>
        </p:txBody>
      </p:sp>
    </p:spTree>
    <p:extLst>
      <p:ext uri="{BB962C8B-B14F-4D97-AF65-F5344CB8AC3E}">
        <p14:creationId xmlns:p14="http://schemas.microsoft.com/office/powerpoint/2010/main" val="127421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541574E-C3F4-564F-97E5-09A5971D47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4ED3A8-16F2-F84E-A5F3-767A9D6D65B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32C67A15-A463-024F-AB35-883CD588A81A}"/>
              </a:ext>
            </a:extLst>
          </p:cNvPr>
          <p:cNvSpPr>
            <a:spLocks noGrp="1" noChangeArrowheads="1"/>
          </p:cNvSpPr>
          <p:nvPr>
            <p:ph type="sldNum" sz="quarter" idx="12"/>
          </p:nvPr>
        </p:nvSpPr>
        <p:spPr>
          <a:ln/>
        </p:spPr>
        <p:txBody>
          <a:bodyPr/>
          <a:lstStyle>
            <a:lvl1pPr>
              <a:defRPr/>
            </a:lvl1pPr>
          </a:lstStyle>
          <a:p>
            <a:pPr>
              <a:defRPr/>
            </a:pPr>
            <a:fld id="{2A8C8A60-5EC2-4E4A-BBEE-B1906DA46A49}" type="slidenum">
              <a:rPr lang="en-US" altLang="en-US"/>
              <a:pPr>
                <a:defRPr/>
              </a:pPr>
              <a:t>‹#›</a:t>
            </a:fld>
            <a:endParaRPr lang="en-US" altLang="en-US"/>
          </a:p>
        </p:txBody>
      </p:sp>
    </p:spTree>
    <p:extLst>
      <p:ext uri="{BB962C8B-B14F-4D97-AF65-F5344CB8AC3E}">
        <p14:creationId xmlns:p14="http://schemas.microsoft.com/office/powerpoint/2010/main" val="10712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8F782A-C152-4549-A26F-DC820ABC66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E4AE73-39B9-E840-BA5F-1D8261596AC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DCC06635-5146-DA43-A891-D6BA5BD2A255}"/>
              </a:ext>
            </a:extLst>
          </p:cNvPr>
          <p:cNvSpPr>
            <a:spLocks noGrp="1" noChangeArrowheads="1"/>
          </p:cNvSpPr>
          <p:nvPr>
            <p:ph type="sldNum" sz="quarter" idx="12"/>
          </p:nvPr>
        </p:nvSpPr>
        <p:spPr>
          <a:ln/>
        </p:spPr>
        <p:txBody>
          <a:bodyPr/>
          <a:lstStyle>
            <a:lvl1pPr>
              <a:defRPr/>
            </a:lvl1pPr>
          </a:lstStyle>
          <a:p>
            <a:pPr>
              <a:defRPr/>
            </a:pPr>
            <a:fld id="{6698C345-A619-9E4E-B57A-7B2B03A28AE4}" type="slidenum">
              <a:rPr lang="en-US" altLang="en-US"/>
              <a:pPr>
                <a:defRPr/>
              </a:pPr>
              <a:t>‹#›</a:t>
            </a:fld>
            <a:endParaRPr lang="en-US" altLang="en-US"/>
          </a:p>
        </p:txBody>
      </p:sp>
    </p:spTree>
    <p:extLst>
      <p:ext uri="{BB962C8B-B14F-4D97-AF65-F5344CB8AC3E}">
        <p14:creationId xmlns:p14="http://schemas.microsoft.com/office/powerpoint/2010/main" val="1346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A39DC2-7935-D646-9F83-4156AEEB229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C221EF0-7819-9345-BE24-395200119AA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9" name="Rectangle 6">
            <a:extLst>
              <a:ext uri="{FF2B5EF4-FFF2-40B4-BE49-F238E27FC236}">
                <a16:creationId xmlns:a16="http://schemas.microsoft.com/office/drawing/2014/main" id="{7A989A0C-CA98-734F-9D66-8AE47018A91F}"/>
              </a:ext>
            </a:extLst>
          </p:cNvPr>
          <p:cNvSpPr>
            <a:spLocks noGrp="1" noChangeArrowheads="1"/>
          </p:cNvSpPr>
          <p:nvPr>
            <p:ph type="sldNum" sz="quarter" idx="12"/>
          </p:nvPr>
        </p:nvSpPr>
        <p:spPr>
          <a:ln/>
        </p:spPr>
        <p:txBody>
          <a:bodyPr/>
          <a:lstStyle>
            <a:lvl1pPr>
              <a:defRPr/>
            </a:lvl1pPr>
          </a:lstStyle>
          <a:p>
            <a:pPr>
              <a:defRPr/>
            </a:pPr>
            <a:fld id="{538E3EB1-E203-4841-A1E9-20CF8562B79E}" type="slidenum">
              <a:rPr lang="en-US" altLang="en-US"/>
              <a:pPr>
                <a:defRPr/>
              </a:pPr>
              <a:t>‹#›</a:t>
            </a:fld>
            <a:endParaRPr lang="en-US" altLang="en-US"/>
          </a:p>
        </p:txBody>
      </p:sp>
    </p:spTree>
    <p:extLst>
      <p:ext uri="{BB962C8B-B14F-4D97-AF65-F5344CB8AC3E}">
        <p14:creationId xmlns:p14="http://schemas.microsoft.com/office/powerpoint/2010/main" val="12097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D642338-7D0D-584E-863C-982894F2BF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428FEC-714D-CA4F-A928-89AD5CF89B45}"/>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5" name="Rectangle 6">
            <a:extLst>
              <a:ext uri="{FF2B5EF4-FFF2-40B4-BE49-F238E27FC236}">
                <a16:creationId xmlns:a16="http://schemas.microsoft.com/office/drawing/2014/main" id="{46E07901-93A1-614C-AD13-0AE9A0A7C761}"/>
              </a:ext>
            </a:extLst>
          </p:cNvPr>
          <p:cNvSpPr>
            <a:spLocks noGrp="1" noChangeArrowheads="1"/>
          </p:cNvSpPr>
          <p:nvPr>
            <p:ph type="sldNum" sz="quarter" idx="12"/>
          </p:nvPr>
        </p:nvSpPr>
        <p:spPr>
          <a:ln/>
        </p:spPr>
        <p:txBody>
          <a:bodyPr/>
          <a:lstStyle>
            <a:lvl1pPr>
              <a:defRPr/>
            </a:lvl1pPr>
          </a:lstStyle>
          <a:p>
            <a:pPr>
              <a:defRPr/>
            </a:pPr>
            <a:fld id="{3B3621FA-0C91-E34C-9770-B6C2CF06EC39}" type="slidenum">
              <a:rPr lang="en-US" altLang="en-US"/>
              <a:pPr>
                <a:defRPr/>
              </a:pPr>
              <a:t>‹#›</a:t>
            </a:fld>
            <a:endParaRPr lang="en-US" altLang="en-US"/>
          </a:p>
        </p:txBody>
      </p:sp>
    </p:spTree>
    <p:extLst>
      <p:ext uri="{BB962C8B-B14F-4D97-AF65-F5344CB8AC3E}">
        <p14:creationId xmlns:p14="http://schemas.microsoft.com/office/powerpoint/2010/main" val="203626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106D55-7245-6045-B599-B3CA02E49C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31CBA0B-4567-F84B-B475-8ADDB60C0E43}"/>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4" name="Rectangle 6">
            <a:extLst>
              <a:ext uri="{FF2B5EF4-FFF2-40B4-BE49-F238E27FC236}">
                <a16:creationId xmlns:a16="http://schemas.microsoft.com/office/drawing/2014/main" id="{4BAD8ADB-D263-D847-B7FF-D6102BCC4D3D}"/>
              </a:ext>
            </a:extLst>
          </p:cNvPr>
          <p:cNvSpPr>
            <a:spLocks noGrp="1" noChangeArrowheads="1"/>
          </p:cNvSpPr>
          <p:nvPr>
            <p:ph type="sldNum" sz="quarter" idx="12"/>
          </p:nvPr>
        </p:nvSpPr>
        <p:spPr>
          <a:ln/>
        </p:spPr>
        <p:txBody>
          <a:bodyPr/>
          <a:lstStyle>
            <a:lvl1pPr>
              <a:defRPr/>
            </a:lvl1pPr>
          </a:lstStyle>
          <a:p>
            <a:pPr>
              <a:defRPr/>
            </a:pPr>
            <a:fld id="{D35A2F27-70BA-034A-A44F-4BAF54DB97DB}" type="slidenum">
              <a:rPr lang="en-US" altLang="en-US"/>
              <a:pPr>
                <a:defRPr/>
              </a:pPr>
              <a:t>‹#›</a:t>
            </a:fld>
            <a:endParaRPr lang="en-US" altLang="en-US"/>
          </a:p>
        </p:txBody>
      </p:sp>
    </p:spTree>
    <p:extLst>
      <p:ext uri="{BB962C8B-B14F-4D97-AF65-F5344CB8AC3E}">
        <p14:creationId xmlns:p14="http://schemas.microsoft.com/office/powerpoint/2010/main" val="369504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7E018E-0BA2-A04F-8EDD-7A7399709B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3227D6-7DF1-274C-859B-CE98FE8AE2C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86B716EB-7CDB-A84B-98A4-A71716C8BB84}"/>
              </a:ext>
            </a:extLst>
          </p:cNvPr>
          <p:cNvSpPr>
            <a:spLocks noGrp="1" noChangeArrowheads="1"/>
          </p:cNvSpPr>
          <p:nvPr>
            <p:ph type="sldNum" sz="quarter" idx="12"/>
          </p:nvPr>
        </p:nvSpPr>
        <p:spPr>
          <a:ln/>
        </p:spPr>
        <p:txBody>
          <a:bodyPr/>
          <a:lstStyle>
            <a:lvl1pPr>
              <a:defRPr/>
            </a:lvl1pPr>
          </a:lstStyle>
          <a:p>
            <a:pPr>
              <a:defRPr/>
            </a:pPr>
            <a:fld id="{80CECF39-C873-1144-B949-57502DF85790}" type="slidenum">
              <a:rPr lang="en-US" altLang="en-US"/>
              <a:pPr>
                <a:defRPr/>
              </a:pPr>
              <a:t>‹#›</a:t>
            </a:fld>
            <a:endParaRPr lang="en-US" altLang="en-US"/>
          </a:p>
        </p:txBody>
      </p:sp>
    </p:spTree>
    <p:extLst>
      <p:ext uri="{BB962C8B-B14F-4D97-AF65-F5344CB8AC3E}">
        <p14:creationId xmlns:p14="http://schemas.microsoft.com/office/powerpoint/2010/main" val="64575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DAC38A-8216-654F-865F-514AFD2021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E17832-5374-5A43-99C2-1688BEBA84ED}"/>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2006AF87-8C5E-E044-A0A1-D51C7FBC7016}"/>
              </a:ext>
            </a:extLst>
          </p:cNvPr>
          <p:cNvSpPr>
            <a:spLocks noGrp="1" noChangeArrowheads="1"/>
          </p:cNvSpPr>
          <p:nvPr>
            <p:ph type="sldNum" sz="quarter" idx="12"/>
          </p:nvPr>
        </p:nvSpPr>
        <p:spPr>
          <a:ln/>
        </p:spPr>
        <p:txBody>
          <a:bodyPr/>
          <a:lstStyle>
            <a:lvl1pPr>
              <a:defRPr/>
            </a:lvl1pPr>
          </a:lstStyle>
          <a:p>
            <a:pPr>
              <a:defRPr/>
            </a:pPr>
            <a:fld id="{1CDFF320-41B9-4045-834F-112F72C931A5}" type="slidenum">
              <a:rPr lang="en-US" altLang="en-US"/>
              <a:pPr>
                <a:defRPr/>
              </a:pPr>
              <a:t>‹#›</a:t>
            </a:fld>
            <a:endParaRPr lang="en-US" altLang="en-US"/>
          </a:p>
        </p:txBody>
      </p:sp>
    </p:spTree>
    <p:extLst>
      <p:ext uri="{BB962C8B-B14F-4D97-AF65-F5344CB8AC3E}">
        <p14:creationId xmlns:p14="http://schemas.microsoft.com/office/powerpoint/2010/main" val="326012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5CE3D"/>
            </a:gs>
            <a:gs pos="100000">
              <a:srgbClr val="E88018"/>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CC0711-F14E-D549-BEA5-3A2800E9F3B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8D1EFC7-E228-AE44-B989-431DF01C1F0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8178663-978B-B843-8DB3-80843A8CD64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id="{7817704E-0A8D-114C-BE4C-9B49D4C66A7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r>
              <a:rPr lang="en-US"/>
              <a:t>General Physics L14_capacitance</a:t>
            </a:r>
          </a:p>
        </p:txBody>
      </p:sp>
      <p:sp>
        <p:nvSpPr>
          <p:cNvPr id="1030" name="Rectangle 6">
            <a:extLst>
              <a:ext uri="{FF2B5EF4-FFF2-40B4-BE49-F238E27FC236}">
                <a16:creationId xmlns:a16="http://schemas.microsoft.com/office/drawing/2014/main" id="{1FAF019B-DA59-9942-B87B-CDA02FC3223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0594FB9-0124-314D-8216-C86DC39543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rgbClr val="003366"/>
          </a:solidFill>
          <a:latin typeface="+mj-lt"/>
          <a:ea typeface="ＭＳ Ｐゴシック" charset="0"/>
          <a:cs typeface="+mj-cs"/>
        </a:defRPr>
      </a:lvl1pPr>
      <a:lvl2pPr algn="ctr" rtl="0" eaLnBrk="0" fontAlgn="base" hangingPunct="0">
        <a:spcBef>
          <a:spcPct val="0"/>
        </a:spcBef>
        <a:spcAft>
          <a:spcPct val="0"/>
        </a:spcAft>
        <a:defRPr sz="4400">
          <a:solidFill>
            <a:srgbClr val="003366"/>
          </a:solidFill>
          <a:latin typeface="Arial" charset="0"/>
          <a:ea typeface="ＭＳ Ｐゴシック" charset="0"/>
        </a:defRPr>
      </a:lvl2pPr>
      <a:lvl3pPr algn="ctr" rtl="0" eaLnBrk="0" fontAlgn="base" hangingPunct="0">
        <a:spcBef>
          <a:spcPct val="0"/>
        </a:spcBef>
        <a:spcAft>
          <a:spcPct val="0"/>
        </a:spcAft>
        <a:defRPr sz="4400">
          <a:solidFill>
            <a:srgbClr val="003366"/>
          </a:solidFill>
          <a:latin typeface="Arial" charset="0"/>
          <a:ea typeface="ＭＳ Ｐゴシック" charset="0"/>
        </a:defRPr>
      </a:lvl3pPr>
      <a:lvl4pPr algn="ctr" rtl="0" eaLnBrk="0" fontAlgn="base" hangingPunct="0">
        <a:spcBef>
          <a:spcPct val="0"/>
        </a:spcBef>
        <a:spcAft>
          <a:spcPct val="0"/>
        </a:spcAft>
        <a:defRPr sz="4400">
          <a:solidFill>
            <a:srgbClr val="003366"/>
          </a:solidFill>
          <a:latin typeface="Arial" charset="0"/>
          <a:ea typeface="ＭＳ Ｐゴシック" charset="0"/>
        </a:defRPr>
      </a:lvl4pPr>
      <a:lvl5pPr algn="ctr" rtl="0" eaLnBrk="0" fontAlgn="base" hangingPunct="0">
        <a:spcBef>
          <a:spcPct val="0"/>
        </a:spcBef>
        <a:spcAft>
          <a:spcPct val="0"/>
        </a:spcAft>
        <a:defRPr sz="4400">
          <a:solidFill>
            <a:srgbClr val="003366"/>
          </a:solidFill>
          <a:latin typeface="Arial" charset="0"/>
          <a:ea typeface="ＭＳ Ｐゴシック"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3366"/>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366"/>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366"/>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366"/>
          </a:solidFill>
          <a:latin typeface="+mn-lt"/>
          <a:ea typeface="ＭＳ Ｐゴシック" charset="0"/>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ommons.wikimedia.org/wiki/File:Solar_System_graphic_by_NASA_(wide).p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cience.nasa.gov/mission/new-horizons/" TargetMode="External"/><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121423-C86D-8145-B6D2-2554FB8207BD}"/>
              </a:ext>
            </a:extLst>
          </p:cNvPr>
          <p:cNvPicPr>
            <a:picLocks noChangeAspect="1"/>
          </p:cNvPicPr>
          <p:nvPr/>
        </p:nvPicPr>
        <p:blipFill>
          <a:blip r:embed="rId3"/>
          <a:stretch>
            <a:fillRect/>
          </a:stretch>
        </p:blipFill>
        <p:spPr>
          <a:xfrm>
            <a:off x="0" y="1041899"/>
            <a:ext cx="9144000" cy="4765040"/>
          </a:xfrm>
          <a:prstGeom prst="rect">
            <a:avLst/>
          </a:prstGeom>
        </p:spPr>
      </p:pic>
      <p:sp>
        <p:nvSpPr>
          <p:cNvPr id="15361" name="Title 1">
            <a:extLst>
              <a:ext uri="{FF2B5EF4-FFF2-40B4-BE49-F238E27FC236}">
                <a16:creationId xmlns:a16="http://schemas.microsoft.com/office/drawing/2014/main" id="{82483371-E724-B849-92D7-46B364CDD97D}"/>
              </a:ext>
            </a:extLst>
          </p:cNvPr>
          <p:cNvSpPr>
            <a:spLocks noGrp="1" noChangeArrowheads="1"/>
          </p:cNvSpPr>
          <p:nvPr>
            <p:ph type="ctrTitle"/>
          </p:nvPr>
        </p:nvSpPr>
        <p:spPr>
          <a:xfrm>
            <a:off x="685800" y="152400"/>
            <a:ext cx="7772400" cy="917575"/>
          </a:xfrm>
        </p:spPr>
        <p:txBody>
          <a:bodyPr/>
          <a:lstStyle/>
          <a:p>
            <a:r>
              <a:rPr lang="en-US" altLang="en-US" dirty="0">
                <a:ea typeface="ＭＳ Ｐゴシック" panose="020B0600070205080204" pitchFamily="34" charset="-128"/>
              </a:rPr>
              <a:t>How We</a:t>
            </a:r>
            <a:r>
              <a:rPr lang="en-US" altLang="en-US" baseline="30000" dirty="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en-US" dirty="0">
                <a:ea typeface="ＭＳ Ｐゴシック" panose="020B0600070205080204" pitchFamily="34" charset="-128"/>
              </a:rPr>
              <a:t> Got Here</a:t>
            </a:r>
          </a:p>
        </p:txBody>
      </p:sp>
      <p:sp>
        <p:nvSpPr>
          <p:cNvPr id="15362" name="Subtitle 2">
            <a:extLst>
              <a:ext uri="{FF2B5EF4-FFF2-40B4-BE49-F238E27FC236}">
                <a16:creationId xmlns:a16="http://schemas.microsoft.com/office/drawing/2014/main" id="{ED7BC2D4-7A49-7E4A-AC7F-6409855C30C8}"/>
              </a:ext>
            </a:extLst>
          </p:cNvPr>
          <p:cNvSpPr>
            <a:spLocks noGrp="1" noChangeArrowheads="1"/>
          </p:cNvSpPr>
          <p:nvPr>
            <p:ph type="subTitle" idx="1"/>
          </p:nvPr>
        </p:nvSpPr>
        <p:spPr>
          <a:xfrm>
            <a:off x="0" y="5806939"/>
            <a:ext cx="9144000" cy="1752600"/>
          </a:xfrm>
        </p:spPr>
        <p:txBody>
          <a:bodyPr/>
          <a:lstStyle/>
          <a:p>
            <a:r>
              <a:rPr lang="en-US" altLang="en-US" baseline="30000" dirty="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en-US" dirty="0">
                <a:ea typeface="ＭＳ Ｐゴシック" panose="020B0600070205080204" pitchFamily="34" charset="-128"/>
              </a:rPr>
              <a:t>Mercury, Venus, Earth, Mars, Asteroids, Jupiter, Saturn, Uranus, Neptune, KBO’s</a:t>
            </a:r>
          </a:p>
        </p:txBody>
      </p:sp>
      <p:sp>
        <p:nvSpPr>
          <p:cNvPr id="3" name="TextBox 2">
            <a:extLst>
              <a:ext uri="{FF2B5EF4-FFF2-40B4-BE49-F238E27FC236}">
                <a16:creationId xmlns:a16="http://schemas.microsoft.com/office/drawing/2014/main" id="{1D617223-074A-9A4F-9972-6AD1AA46B679}"/>
              </a:ext>
            </a:extLst>
          </p:cNvPr>
          <p:cNvSpPr txBox="1"/>
          <p:nvPr/>
        </p:nvSpPr>
        <p:spPr>
          <a:xfrm>
            <a:off x="4739313" y="5410200"/>
            <a:ext cx="3134191" cy="369332"/>
          </a:xfrm>
          <a:prstGeom prst="rect">
            <a:avLst/>
          </a:prstGeom>
          <a:noFill/>
        </p:spPr>
        <p:txBody>
          <a:bodyPr wrap="none" rtlCol="0">
            <a:spAutoFit/>
          </a:bodyPr>
          <a:lstStyle/>
          <a:p>
            <a:r>
              <a:rPr lang="en-US" dirty="0">
                <a:solidFill>
                  <a:srgbClr val="FFFF00"/>
                </a:solidFill>
              </a:rPr>
              <a:t>Image: NASA, via </a:t>
            </a:r>
            <a:r>
              <a:rPr lang="en-US" dirty="0">
                <a:solidFill>
                  <a:srgbClr val="FFFF00"/>
                </a:solidFill>
                <a:hlinkClick r:id="rId4"/>
              </a:rPr>
              <a:t>Wikimedia</a:t>
            </a:r>
            <a:endParaRPr lang="en-US"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DEB6-591D-874E-B41C-9FF1CE88EFAC}"/>
              </a:ext>
            </a:extLst>
          </p:cNvPr>
          <p:cNvSpPr>
            <a:spLocks noGrp="1"/>
          </p:cNvSpPr>
          <p:nvPr>
            <p:ph type="title"/>
          </p:nvPr>
        </p:nvSpPr>
        <p:spPr/>
        <p:txBody>
          <a:bodyPr/>
          <a:lstStyle/>
          <a:p>
            <a:r>
              <a:rPr lang="en-US" dirty="0"/>
              <a:t>Asteroids and Comets</a:t>
            </a:r>
          </a:p>
        </p:txBody>
      </p:sp>
      <p:sp>
        <p:nvSpPr>
          <p:cNvPr id="3" name="Content Placeholder 2">
            <a:extLst>
              <a:ext uri="{FF2B5EF4-FFF2-40B4-BE49-F238E27FC236}">
                <a16:creationId xmlns:a16="http://schemas.microsoft.com/office/drawing/2014/main" id="{32E2B4E8-2889-8A43-A718-685428F40436}"/>
              </a:ext>
            </a:extLst>
          </p:cNvPr>
          <p:cNvSpPr>
            <a:spLocks noGrp="1"/>
          </p:cNvSpPr>
          <p:nvPr>
            <p:ph idx="1"/>
          </p:nvPr>
        </p:nvSpPr>
        <p:spPr/>
        <p:txBody>
          <a:bodyPr/>
          <a:lstStyle/>
          <a:p>
            <a:r>
              <a:rPr lang="en-US" dirty="0"/>
              <a:t>Asteroids are mostly rocky</a:t>
            </a:r>
          </a:p>
          <a:p>
            <a:r>
              <a:rPr lang="en-US" dirty="0"/>
              <a:t>Comets about half rock, half ice</a:t>
            </a:r>
          </a:p>
          <a:p>
            <a:r>
              <a:rPr lang="en-US" dirty="0"/>
              <a:t>Asteroids probably condensed inside the </a:t>
            </a:r>
            <a:r>
              <a:rPr lang="en-US" dirty="0">
                <a:solidFill>
                  <a:schemeClr val="accent2"/>
                </a:solidFill>
              </a:rPr>
              <a:t>snow line</a:t>
            </a:r>
            <a:r>
              <a:rPr lang="en-US" dirty="0"/>
              <a:t>, comets outside</a:t>
            </a:r>
          </a:p>
          <a:p>
            <a:pPr>
              <a:buClr>
                <a:schemeClr val="tx2"/>
              </a:buClr>
            </a:pPr>
            <a:r>
              <a:rPr lang="en-US" dirty="0">
                <a:solidFill>
                  <a:schemeClr val="accent4"/>
                </a:solidFill>
              </a:rPr>
              <a:t>Why we think so</a:t>
            </a:r>
            <a:r>
              <a:rPr lang="en-US" dirty="0"/>
              <a:t>: most comets have distant orbits</a:t>
            </a:r>
          </a:p>
        </p:txBody>
      </p:sp>
    </p:spTree>
    <p:extLst>
      <p:ext uri="{BB962C8B-B14F-4D97-AF65-F5344CB8AC3E}">
        <p14:creationId xmlns:p14="http://schemas.microsoft.com/office/powerpoint/2010/main" val="141204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B703-ECD9-9C44-92D0-9B5EC3F0673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681D65D-B040-0D42-A692-91FE8D88B37C}"/>
              </a:ext>
            </a:extLst>
          </p:cNvPr>
          <p:cNvSpPr>
            <a:spLocks noGrp="1"/>
          </p:cNvSpPr>
          <p:nvPr>
            <p:ph idx="1"/>
          </p:nvPr>
        </p:nvSpPr>
        <p:spPr/>
        <p:txBody>
          <a:bodyPr/>
          <a:lstStyle/>
          <a:p>
            <a:r>
              <a:rPr lang="en-US" dirty="0"/>
              <a:t>Are location and composition correlated?</a:t>
            </a:r>
          </a:p>
          <a:p>
            <a:r>
              <a:rPr lang="en-US" dirty="0"/>
              <a:t>How did planets establish their orbits?</a:t>
            </a:r>
          </a:p>
          <a:p>
            <a:r>
              <a:rPr lang="en-US" dirty="0"/>
              <a:t>Why is Mars so small?</a:t>
            </a:r>
          </a:p>
          <a:p>
            <a:r>
              <a:rPr lang="en-US" dirty="0"/>
              <a:t>What’s with the asteroids?</a:t>
            </a:r>
          </a:p>
          <a:p>
            <a:pPr lvl="1"/>
            <a:r>
              <a:rPr lang="en-US" dirty="0"/>
              <a:t>So few</a:t>
            </a:r>
          </a:p>
          <a:p>
            <a:pPr lvl="1"/>
            <a:r>
              <a:rPr lang="en-US" dirty="0"/>
              <a:t>Disparate compositions</a:t>
            </a:r>
          </a:p>
          <a:p>
            <a:pPr lvl="1"/>
            <a:r>
              <a:rPr lang="en-US" dirty="0"/>
              <a:t>Neither consolidated nor cleared</a:t>
            </a:r>
          </a:p>
          <a:p>
            <a:r>
              <a:rPr lang="en-US" dirty="0"/>
              <a:t>Ice giant composition (little H, He)</a:t>
            </a:r>
          </a:p>
        </p:txBody>
      </p:sp>
    </p:spTree>
    <p:extLst>
      <p:ext uri="{BB962C8B-B14F-4D97-AF65-F5344CB8AC3E}">
        <p14:creationId xmlns:p14="http://schemas.microsoft.com/office/powerpoint/2010/main" val="206331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054D-3BDC-F144-AD4D-273F6E39BC1F}"/>
              </a:ext>
            </a:extLst>
          </p:cNvPr>
          <p:cNvSpPr>
            <a:spLocks noGrp="1"/>
          </p:cNvSpPr>
          <p:nvPr>
            <p:ph type="title"/>
          </p:nvPr>
        </p:nvSpPr>
        <p:spPr/>
        <p:txBody>
          <a:bodyPr/>
          <a:lstStyle/>
          <a:p>
            <a:r>
              <a:rPr lang="en-US" dirty="0"/>
              <a:t>Nice Model</a:t>
            </a:r>
          </a:p>
        </p:txBody>
      </p:sp>
      <p:sp>
        <p:nvSpPr>
          <p:cNvPr id="3" name="Content Placeholder 2">
            <a:extLst>
              <a:ext uri="{FF2B5EF4-FFF2-40B4-BE49-F238E27FC236}">
                <a16:creationId xmlns:a16="http://schemas.microsoft.com/office/drawing/2014/main" id="{29518621-EAC0-F442-B1F4-6B58FE7E482C}"/>
              </a:ext>
            </a:extLst>
          </p:cNvPr>
          <p:cNvSpPr>
            <a:spLocks noGrp="1"/>
          </p:cNvSpPr>
          <p:nvPr>
            <p:ph idx="1"/>
          </p:nvPr>
        </p:nvSpPr>
        <p:spPr/>
        <p:txBody>
          <a:bodyPr/>
          <a:lstStyle/>
          <a:p>
            <a:r>
              <a:rPr lang="en-US" dirty="0"/>
              <a:t>Constructed by computational simulations of collapsing nebula</a:t>
            </a:r>
          </a:p>
          <a:p>
            <a:r>
              <a:rPr lang="en-US" dirty="0"/>
              <a:t>Our best guess to date</a:t>
            </a:r>
          </a:p>
          <a:p>
            <a:r>
              <a:rPr lang="en-US" dirty="0"/>
              <a:t>Awaiting further observational and computational confirmation</a:t>
            </a:r>
          </a:p>
        </p:txBody>
      </p:sp>
    </p:spTree>
    <p:extLst>
      <p:ext uri="{BB962C8B-B14F-4D97-AF65-F5344CB8AC3E}">
        <p14:creationId xmlns:p14="http://schemas.microsoft.com/office/powerpoint/2010/main" val="8119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EDB3-DF6D-464D-A39A-1EA9B16D1B17}"/>
              </a:ext>
            </a:extLst>
          </p:cNvPr>
          <p:cNvSpPr>
            <a:spLocks noGrp="1"/>
          </p:cNvSpPr>
          <p:nvPr>
            <p:ph type="title"/>
          </p:nvPr>
        </p:nvSpPr>
        <p:spPr/>
        <p:txBody>
          <a:bodyPr/>
          <a:lstStyle/>
          <a:p>
            <a:r>
              <a:rPr lang="en-US" dirty="0"/>
              <a:t>Nice Model</a:t>
            </a:r>
          </a:p>
        </p:txBody>
      </p:sp>
      <p:sp>
        <p:nvSpPr>
          <p:cNvPr id="3" name="Content Placeholder 2">
            <a:extLst>
              <a:ext uri="{FF2B5EF4-FFF2-40B4-BE49-F238E27FC236}">
                <a16:creationId xmlns:a16="http://schemas.microsoft.com/office/drawing/2014/main" id="{19902D47-875B-904A-99D6-34FC82D54AD6}"/>
              </a:ext>
            </a:extLst>
          </p:cNvPr>
          <p:cNvSpPr>
            <a:spLocks noGrp="1"/>
          </p:cNvSpPr>
          <p:nvPr>
            <p:ph idx="1"/>
          </p:nvPr>
        </p:nvSpPr>
        <p:spPr/>
        <p:txBody>
          <a:bodyPr/>
          <a:lstStyle/>
          <a:p>
            <a:r>
              <a:rPr lang="en-US" dirty="0"/>
              <a:t>Rocky planets formed inside snow line, giant planets outside</a:t>
            </a:r>
          </a:p>
          <a:p>
            <a:pPr lvl="1"/>
            <a:r>
              <a:rPr lang="en-US" dirty="0"/>
              <a:t>more material at greater radii</a:t>
            </a:r>
          </a:p>
          <a:p>
            <a:r>
              <a:rPr lang="en-US" dirty="0"/>
              <a:t>Jupiter formed first</a:t>
            </a:r>
          </a:p>
          <a:p>
            <a:pPr lvl="1"/>
            <a:r>
              <a:rPr lang="en-US" dirty="0"/>
              <a:t>head start</a:t>
            </a:r>
          </a:p>
          <a:p>
            <a:r>
              <a:rPr lang="en-US" dirty="0"/>
              <a:t>Jupiter moved inward as orbit decayed</a:t>
            </a:r>
          </a:p>
          <a:p>
            <a:pPr lvl="1"/>
            <a:r>
              <a:rPr lang="en-US" dirty="0"/>
              <a:t>disrupted Mars’s matter supply</a:t>
            </a:r>
          </a:p>
          <a:p>
            <a:pPr lvl="1"/>
            <a:endParaRPr lang="en-US" dirty="0"/>
          </a:p>
        </p:txBody>
      </p:sp>
    </p:spTree>
    <p:extLst>
      <p:ext uri="{BB962C8B-B14F-4D97-AF65-F5344CB8AC3E}">
        <p14:creationId xmlns:p14="http://schemas.microsoft.com/office/powerpoint/2010/main" val="362559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EDB3-DF6D-464D-A39A-1EA9B16D1B17}"/>
              </a:ext>
            </a:extLst>
          </p:cNvPr>
          <p:cNvSpPr>
            <a:spLocks noGrp="1"/>
          </p:cNvSpPr>
          <p:nvPr>
            <p:ph type="title"/>
          </p:nvPr>
        </p:nvSpPr>
        <p:spPr/>
        <p:txBody>
          <a:bodyPr/>
          <a:lstStyle/>
          <a:p>
            <a:r>
              <a:rPr lang="en-US" dirty="0"/>
              <a:t>Nice Model</a:t>
            </a:r>
          </a:p>
        </p:txBody>
      </p:sp>
      <p:sp>
        <p:nvSpPr>
          <p:cNvPr id="3" name="Content Placeholder 2">
            <a:extLst>
              <a:ext uri="{FF2B5EF4-FFF2-40B4-BE49-F238E27FC236}">
                <a16:creationId xmlns:a16="http://schemas.microsoft.com/office/drawing/2014/main" id="{19902D47-875B-904A-99D6-34FC82D54AD6}"/>
              </a:ext>
            </a:extLst>
          </p:cNvPr>
          <p:cNvSpPr>
            <a:spLocks noGrp="1"/>
          </p:cNvSpPr>
          <p:nvPr>
            <p:ph idx="1"/>
          </p:nvPr>
        </p:nvSpPr>
        <p:spPr/>
        <p:txBody>
          <a:bodyPr/>
          <a:lstStyle/>
          <a:p>
            <a:r>
              <a:rPr lang="en-US" dirty="0"/>
              <a:t>Saturn halted Jupiter’s inward fall</a:t>
            </a:r>
          </a:p>
          <a:p>
            <a:pPr lvl="1"/>
            <a:r>
              <a:rPr lang="en-US" dirty="0"/>
              <a:t>“</a:t>
            </a:r>
            <a:r>
              <a:rPr lang="en-US" dirty="0">
                <a:solidFill>
                  <a:schemeClr val="accent2"/>
                </a:solidFill>
              </a:rPr>
              <a:t>Grand tack</a:t>
            </a:r>
            <a:r>
              <a:rPr lang="en-US" dirty="0"/>
              <a:t>”</a:t>
            </a:r>
          </a:p>
          <a:p>
            <a:r>
              <a:rPr lang="en-US" dirty="0"/>
              <a:t>Disrupted Asteroid belt</a:t>
            </a:r>
          </a:p>
          <a:p>
            <a:pPr lvl="1"/>
            <a:r>
              <a:rPr lang="en-US" dirty="0"/>
              <a:t>ejected many rocky bodies</a:t>
            </a:r>
          </a:p>
          <a:p>
            <a:pPr lvl="1"/>
            <a:r>
              <a:rPr lang="en-US" dirty="0"/>
              <a:t>pulled in icy bodies</a:t>
            </a:r>
          </a:p>
        </p:txBody>
      </p:sp>
    </p:spTree>
    <p:extLst>
      <p:ext uri="{BB962C8B-B14F-4D97-AF65-F5344CB8AC3E}">
        <p14:creationId xmlns:p14="http://schemas.microsoft.com/office/powerpoint/2010/main" val="167962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EDB3-DF6D-464D-A39A-1EA9B16D1B17}"/>
              </a:ext>
            </a:extLst>
          </p:cNvPr>
          <p:cNvSpPr>
            <a:spLocks noGrp="1"/>
          </p:cNvSpPr>
          <p:nvPr>
            <p:ph type="title"/>
          </p:nvPr>
        </p:nvSpPr>
        <p:spPr/>
        <p:txBody>
          <a:bodyPr/>
          <a:lstStyle/>
          <a:p>
            <a:r>
              <a:rPr lang="en-US" dirty="0"/>
              <a:t>Nice Model</a:t>
            </a:r>
          </a:p>
        </p:txBody>
      </p:sp>
      <p:sp>
        <p:nvSpPr>
          <p:cNvPr id="3" name="Content Placeholder 2">
            <a:extLst>
              <a:ext uri="{FF2B5EF4-FFF2-40B4-BE49-F238E27FC236}">
                <a16:creationId xmlns:a16="http://schemas.microsoft.com/office/drawing/2014/main" id="{19902D47-875B-904A-99D6-34FC82D54AD6}"/>
              </a:ext>
            </a:extLst>
          </p:cNvPr>
          <p:cNvSpPr>
            <a:spLocks noGrp="1"/>
          </p:cNvSpPr>
          <p:nvPr>
            <p:ph idx="1"/>
          </p:nvPr>
        </p:nvSpPr>
        <p:spPr/>
        <p:txBody>
          <a:bodyPr/>
          <a:lstStyle/>
          <a:p>
            <a:r>
              <a:rPr lang="en-US" dirty="0"/>
              <a:t>Jupiter and Saturn have compositions similar to Sun</a:t>
            </a:r>
          </a:p>
          <a:p>
            <a:r>
              <a:rPr lang="en-US" dirty="0"/>
              <a:t>Uranus and Neptune comprise heavier substances</a:t>
            </a:r>
          </a:p>
          <a:p>
            <a:pPr lvl="1"/>
            <a:r>
              <a:rPr lang="en-US" dirty="0"/>
              <a:t>H, He difficult to gravitationally capture</a:t>
            </a:r>
          </a:p>
          <a:p>
            <a:r>
              <a:rPr lang="en-US" dirty="0"/>
              <a:t>Saturn pushed Uranus and Neptune outward</a:t>
            </a:r>
          </a:p>
          <a:p>
            <a:r>
              <a:rPr lang="en-US" dirty="0"/>
              <a:t>Jupiter pushed Saturn outward</a:t>
            </a:r>
          </a:p>
          <a:p>
            <a:pPr lvl="1"/>
            <a:endParaRPr lang="en-US" dirty="0"/>
          </a:p>
        </p:txBody>
      </p:sp>
    </p:spTree>
    <p:extLst>
      <p:ext uri="{BB962C8B-B14F-4D97-AF65-F5344CB8AC3E}">
        <p14:creationId xmlns:p14="http://schemas.microsoft.com/office/powerpoint/2010/main" val="261695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0CB6-E6E4-9E4F-AA5A-E24692A1FDE7}"/>
              </a:ext>
            </a:extLst>
          </p:cNvPr>
          <p:cNvSpPr>
            <a:spLocks noGrp="1"/>
          </p:cNvSpPr>
          <p:nvPr>
            <p:ph type="title"/>
          </p:nvPr>
        </p:nvSpPr>
        <p:spPr>
          <a:xfrm>
            <a:off x="457200" y="274638"/>
            <a:ext cx="2134104" cy="3230562"/>
          </a:xfrm>
        </p:spPr>
        <p:txBody>
          <a:bodyPr/>
          <a:lstStyle/>
          <a:p>
            <a:r>
              <a:rPr lang="en-US" dirty="0"/>
              <a:t>What we have</a:t>
            </a:r>
          </a:p>
        </p:txBody>
      </p:sp>
      <p:pic>
        <p:nvPicPr>
          <p:cNvPr id="3" name="Picture 2" descr="An illustration shows the different classifications of the solar system objects. The illustration shows objects in a rectangle with their size increasing from bottom to top. The objects are first classified as small solar system bodies and large solar system bodies. The objects from bottom to top are ring debris, meteoroids, asteroids, comets, satellites or moons, TNOsor KBOs or Oort cloud, asteroids, dwarf planets, satellites, and planets.">
            <a:extLst>
              <a:ext uri="{FF2B5EF4-FFF2-40B4-BE49-F238E27FC236}">
                <a16:creationId xmlns:a16="http://schemas.microsoft.com/office/drawing/2014/main" id="{B1DAE3F6-A86C-CC4C-8E98-C65606F0FC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3200" y="670794"/>
            <a:ext cx="6095496" cy="5668812"/>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62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BB51-2321-DB45-BE05-E7616335C99A}"/>
              </a:ext>
            </a:extLst>
          </p:cNvPr>
          <p:cNvSpPr>
            <a:spLocks noGrp="1"/>
          </p:cNvSpPr>
          <p:nvPr>
            <p:ph type="title"/>
          </p:nvPr>
        </p:nvSpPr>
        <p:spPr/>
        <p:txBody>
          <a:bodyPr/>
          <a:lstStyle/>
          <a:p>
            <a:r>
              <a:rPr lang="en-US" dirty="0"/>
              <a:t>Orbit comparison</a:t>
            </a:r>
          </a:p>
        </p:txBody>
      </p:sp>
      <p:pic>
        <p:nvPicPr>
          <p:cNvPr id="3" name="Picture 2" descr="An illustration shows two different view of the solar system. The first view shows the solar system from above with orbits seen nearly circular and counter clockwise. The Sun is at the center with Mercury, Venus, Earth, Mars, Jupiter, Saturn, Uranus, and Neptune orbiting the Sun. The second view shows the solar system from the side with orbits seen all in nearly the same plane.">
            <a:extLst>
              <a:ext uri="{FF2B5EF4-FFF2-40B4-BE49-F238E27FC236}">
                <a16:creationId xmlns:a16="http://schemas.microsoft.com/office/drawing/2014/main" id="{A4333D58-96F1-784A-A1DF-A5591F7666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3200" y="587205"/>
            <a:ext cx="5037600" cy="61183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9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F4CE-6CC3-CE49-9D2B-6394EACB1D8B}"/>
              </a:ext>
            </a:extLst>
          </p:cNvPr>
          <p:cNvSpPr>
            <a:spLocks noGrp="1"/>
          </p:cNvSpPr>
          <p:nvPr>
            <p:ph type="title"/>
          </p:nvPr>
        </p:nvSpPr>
        <p:spPr/>
        <p:txBody>
          <a:bodyPr/>
          <a:lstStyle/>
          <a:p>
            <a:r>
              <a:rPr lang="en-US" dirty="0"/>
              <a:t>Sizes and Densities</a:t>
            </a:r>
          </a:p>
        </p:txBody>
      </p:sp>
      <p:graphicFrame>
        <p:nvGraphicFramePr>
          <p:cNvPr id="6" name="Table 5">
            <a:extLst>
              <a:ext uri="{FF2B5EF4-FFF2-40B4-BE49-F238E27FC236}">
                <a16:creationId xmlns:a16="http://schemas.microsoft.com/office/drawing/2014/main" id="{2C5375F1-C627-D545-91F6-6521AABE5B9F}"/>
              </a:ext>
            </a:extLst>
          </p:cNvPr>
          <p:cNvGraphicFramePr>
            <a:graphicFrameLocks noGrp="1"/>
          </p:cNvGraphicFramePr>
          <p:nvPr>
            <p:extLst>
              <p:ext uri="{D42A27DB-BD31-4B8C-83A1-F6EECF244321}">
                <p14:modId xmlns:p14="http://schemas.microsoft.com/office/powerpoint/2010/main" val="3532191117"/>
              </p:ext>
            </p:extLst>
          </p:nvPr>
        </p:nvGraphicFramePr>
        <p:xfrm>
          <a:off x="457200" y="1600200"/>
          <a:ext cx="8269716" cy="3881120"/>
        </p:xfrm>
        <a:graphic>
          <a:graphicData uri="http://schemas.openxmlformats.org/drawingml/2006/table">
            <a:tbl>
              <a:tblPr firstRow="1" bandRow="1">
                <a:tableStyleId>{5940675A-B579-460E-94D1-54222C63F5DA}</a:tableStyleId>
              </a:tblPr>
              <a:tblGrid>
                <a:gridCol w="1109980">
                  <a:extLst>
                    <a:ext uri="{9D8B030D-6E8A-4147-A177-3AD203B41FA5}">
                      <a16:colId xmlns:a16="http://schemas.microsoft.com/office/drawing/2014/main" val="3480423122"/>
                    </a:ext>
                  </a:extLst>
                </a:gridCol>
                <a:gridCol w="1292336">
                  <a:extLst>
                    <a:ext uri="{9D8B030D-6E8A-4147-A177-3AD203B41FA5}">
                      <a16:colId xmlns:a16="http://schemas.microsoft.com/office/drawing/2014/main" val="480793737"/>
                    </a:ext>
                  </a:extLst>
                </a:gridCol>
                <a:gridCol w="1371600">
                  <a:extLst>
                    <a:ext uri="{9D8B030D-6E8A-4147-A177-3AD203B41FA5}">
                      <a16:colId xmlns:a16="http://schemas.microsoft.com/office/drawing/2014/main" val="1395201999"/>
                    </a:ext>
                  </a:extLst>
                </a:gridCol>
                <a:gridCol w="1376680">
                  <a:extLst>
                    <a:ext uri="{9D8B030D-6E8A-4147-A177-3AD203B41FA5}">
                      <a16:colId xmlns:a16="http://schemas.microsoft.com/office/drawing/2014/main" val="1354552021"/>
                    </a:ext>
                  </a:extLst>
                </a:gridCol>
                <a:gridCol w="1442720">
                  <a:extLst>
                    <a:ext uri="{9D8B030D-6E8A-4147-A177-3AD203B41FA5}">
                      <a16:colId xmlns:a16="http://schemas.microsoft.com/office/drawing/2014/main" val="3681114722"/>
                    </a:ext>
                  </a:extLst>
                </a:gridCol>
                <a:gridCol w="1676400">
                  <a:extLst>
                    <a:ext uri="{9D8B030D-6E8A-4147-A177-3AD203B41FA5}">
                      <a16:colId xmlns:a16="http://schemas.microsoft.com/office/drawing/2014/main" val="996367523"/>
                    </a:ext>
                  </a:extLst>
                </a:gridCol>
              </a:tblGrid>
              <a:tr h="370840">
                <a:tc>
                  <a:txBody>
                    <a:bodyPr/>
                    <a:lstStyle/>
                    <a:p>
                      <a:pPr algn="ctr"/>
                      <a:endParaRPr lang="en-US" b="1" dirty="0">
                        <a:solidFill>
                          <a:schemeClr val="accent2"/>
                        </a:solidFill>
                        <a:latin typeface="Arial" pitchFamily="34" charset="0"/>
                        <a:cs typeface="Arial" pitchFamily="34" charset="0"/>
                      </a:endParaRPr>
                    </a:p>
                  </a:txBody>
                  <a:tcPr anchor="ctr"/>
                </a:tc>
                <a:tc>
                  <a:txBody>
                    <a:bodyPr/>
                    <a:lstStyle/>
                    <a:p>
                      <a:pPr algn="ctr"/>
                      <a:r>
                        <a:rPr lang="en-US" sz="1800" b="1" i="0" u="none" strike="noStrike" kern="1200" baseline="0" dirty="0">
                          <a:solidFill>
                            <a:schemeClr val="accent2"/>
                          </a:solidFill>
                          <a:latin typeface="Arial" pitchFamily="34" charset="0"/>
                          <a:ea typeface="+mn-ea"/>
                          <a:cs typeface="Arial" pitchFamily="34" charset="0"/>
                        </a:rPr>
                        <a:t>Diameter:(km)</a:t>
                      </a:r>
                      <a:endParaRPr lang="en-US" b="1" dirty="0">
                        <a:solidFill>
                          <a:schemeClr val="accent2"/>
                        </a:solidFill>
                        <a:latin typeface="Arial" pitchFamily="34" charset="0"/>
                        <a:cs typeface="Arial" pitchFamily="34" charset="0"/>
                      </a:endParaRPr>
                    </a:p>
                  </a:txBody>
                  <a:tcPr anchor="ctr"/>
                </a:tc>
                <a:tc>
                  <a:txBody>
                    <a:bodyPr/>
                    <a:lstStyle/>
                    <a:p>
                      <a:pPr algn="ctr"/>
                      <a:r>
                        <a:rPr lang="en-US" sz="1800" b="1" i="0" u="none" strike="noStrike" kern="1200" baseline="0" dirty="0">
                          <a:solidFill>
                            <a:schemeClr val="accent2"/>
                          </a:solidFill>
                          <a:latin typeface="Arial" pitchFamily="34" charset="0"/>
                          <a:ea typeface="+mn-ea"/>
                          <a:cs typeface="Arial" pitchFamily="34" charset="0"/>
                        </a:rPr>
                        <a:t>Diameter: (Earth = 1)</a:t>
                      </a:r>
                      <a:endParaRPr lang="en-US" b="1" dirty="0">
                        <a:solidFill>
                          <a:schemeClr val="accent2"/>
                        </a:solidFill>
                        <a:latin typeface="Arial" pitchFamily="34" charset="0"/>
                        <a:cs typeface="Arial" pitchFamily="34" charset="0"/>
                      </a:endParaRPr>
                    </a:p>
                  </a:txBody>
                  <a:tcPr anchor="ctr"/>
                </a:tc>
                <a:tc>
                  <a:txBody>
                    <a:bodyPr/>
                    <a:lstStyle/>
                    <a:p>
                      <a:pPr algn="ctr"/>
                      <a:r>
                        <a:rPr lang="en-US" sz="1800" b="1" i="0" u="none" strike="noStrike" kern="1200" baseline="0" dirty="0">
                          <a:solidFill>
                            <a:schemeClr val="accent2"/>
                          </a:solidFill>
                          <a:latin typeface="Arial" pitchFamily="34" charset="0"/>
                          <a:ea typeface="+mn-ea"/>
                          <a:cs typeface="Arial" pitchFamily="34" charset="0"/>
                        </a:rPr>
                        <a:t>Mass: (kg)</a:t>
                      </a:r>
                      <a:endParaRPr lang="en-US" b="1" dirty="0">
                        <a:solidFill>
                          <a:schemeClr val="accent2"/>
                        </a:solidFill>
                        <a:latin typeface="Arial" pitchFamily="34" charset="0"/>
                        <a:cs typeface="Arial" pitchFamily="34" charset="0"/>
                      </a:endParaRPr>
                    </a:p>
                  </a:txBody>
                  <a:tcPr anchor="ctr"/>
                </a:tc>
                <a:tc>
                  <a:txBody>
                    <a:bodyPr/>
                    <a:lstStyle/>
                    <a:p>
                      <a:pPr algn="ctr"/>
                      <a:r>
                        <a:rPr lang="en-US" sz="1800" b="1" i="0" u="none" strike="noStrike" kern="1200" baseline="0" dirty="0">
                          <a:solidFill>
                            <a:schemeClr val="accent2"/>
                          </a:solidFill>
                          <a:latin typeface="Arial" pitchFamily="34" charset="0"/>
                          <a:ea typeface="+mn-ea"/>
                          <a:cs typeface="Arial" pitchFamily="34" charset="0"/>
                        </a:rPr>
                        <a:t>Mass: (Earth = 1)</a:t>
                      </a:r>
                      <a:endParaRPr lang="en-US" b="1" dirty="0">
                        <a:solidFill>
                          <a:schemeClr val="accent2"/>
                        </a:solidFill>
                        <a:latin typeface="Arial" pitchFamily="34" charset="0"/>
                        <a:cs typeface="Arial" pitchFamily="34" charset="0"/>
                      </a:endParaRPr>
                    </a:p>
                  </a:txBody>
                  <a:tcPr anchor="ctr"/>
                </a:tc>
                <a:tc>
                  <a:txBody>
                    <a:bodyPr/>
                    <a:lstStyle/>
                    <a:p>
                      <a:pPr algn="ctr"/>
                      <a:r>
                        <a:rPr lang="en-US" sz="1800" b="1" i="0" u="none" strike="noStrike" kern="1200" baseline="0" dirty="0">
                          <a:solidFill>
                            <a:schemeClr val="accent2"/>
                          </a:solidFill>
                          <a:latin typeface="Arial" pitchFamily="34" charset="0"/>
                          <a:ea typeface="+mn-ea"/>
                          <a:cs typeface="Arial" pitchFamily="34" charset="0"/>
                        </a:rPr>
                        <a:t>Average density: (kg/m</a:t>
                      </a:r>
                      <a:r>
                        <a:rPr lang="en-US" sz="1800" b="1" i="0" u="none" strike="noStrike" kern="1200" baseline="30000" dirty="0">
                          <a:solidFill>
                            <a:schemeClr val="accent2"/>
                          </a:solidFill>
                          <a:latin typeface="Arial" pitchFamily="34" charset="0"/>
                          <a:ea typeface="+mn-ea"/>
                          <a:cs typeface="Arial" pitchFamily="34" charset="0"/>
                        </a:rPr>
                        <a:t>3</a:t>
                      </a:r>
                      <a:r>
                        <a:rPr lang="en-US" sz="1800" b="1" i="0" u="none" strike="noStrike" kern="1200" baseline="0" dirty="0">
                          <a:solidFill>
                            <a:schemeClr val="accent2"/>
                          </a:solidFill>
                          <a:latin typeface="Arial" pitchFamily="34" charset="0"/>
                          <a:ea typeface="+mn-ea"/>
                          <a:cs typeface="Arial" pitchFamily="34" charset="0"/>
                        </a:rPr>
                        <a:t>)</a:t>
                      </a:r>
                      <a:endParaRPr lang="en-US" b="1" dirty="0">
                        <a:solidFill>
                          <a:schemeClr val="accent2"/>
                        </a:solidFill>
                        <a:latin typeface="Arial" pitchFamily="34" charset="0"/>
                        <a:cs typeface="Arial" pitchFamily="34" charset="0"/>
                      </a:endParaRPr>
                    </a:p>
                  </a:txBody>
                  <a:tcPr anchor="ctr"/>
                </a:tc>
                <a:extLst>
                  <a:ext uri="{0D108BD9-81ED-4DB2-BD59-A6C34878D82A}">
                    <a16:rowId xmlns:a16="http://schemas.microsoft.com/office/drawing/2014/main" val="1838615957"/>
                  </a:ext>
                </a:extLst>
              </a:tr>
              <a:tr h="370840">
                <a:tc>
                  <a:txBody>
                    <a:bodyPr/>
                    <a:lstStyle/>
                    <a:p>
                      <a:r>
                        <a:rPr lang="en-US" sz="1800" u="none" strike="noStrike" kern="1200" baseline="0" dirty="0">
                          <a:solidFill>
                            <a:schemeClr val="accent2"/>
                          </a:solidFill>
                          <a:latin typeface="Arial" pitchFamily="34" charset="0"/>
                          <a:cs typeface="Arial" pitchFamily="34" charset="0"/>
                        </a:rPr>
                        <a:t>Mercury</a:t>
                      </a:r>
                      <a:endParaRPr lang="en-US" dirty="0">
                        <a:solidFill>
                          <a:schemeClr val="accent2"/>
                        </a:solidFill>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4878</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0.38</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3.3 × 10</a:t>
                      </a:r>
                      <a:r>
                        <a:rPr lang="en-US" sz="1800" b="0" i="0" u="none" strike="noStrike" kern="1200" baseline="30000" dirty="0">
                          <a:solidFill>
                            <a:schemeClr val="tx1"/>
                          </a:solidFill>
                          <a:latin typeface="Arial" pitchFamily="34" charset="0"/>
                          <a:ea typeface="+mn-ea"/>
                          <a:cs typeface="Arial" pitchFamily="34" charset="0"/>
                        </a:rPr>
                        <a:t>23</a:t>
                      </a:r>
                      <a:endParaRPr lang="en-US" baseline="30000"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0.06</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5430</a:t>
                      </a:r>
                      <a:endParaRPr lang="en-US" dirty="0">
                        <a:latin typeface="Arial" pitchFamily="34" charset="0"/>
                        <a:cs typeface="Arial" pitchFamily="34" charset="0"/>
                      </a:endParaRPr>
                    </a:p>
                  </a:txBody>
                  <a:tcPr/>
                </a:tc>
                <a:extLst>
                  <a:ext uri="{0D108BD9-81ED-4DB2-BD59-A6C34878D82A}">
                    <a16:rowId xmlns:a16="http://schemas.microsoft.com/office/drawing/2014/main" val="2520748087"/>
                  </a:ext>
                </a:extLst>
              </a:tr>
              <a:tr h="370840">
                <a:tc>
                  <a:txBody>
                    <a:bodyPr/>
                    <a:lstStyle/>
                    <a:p>
                      <a:r>
                        <a:rPr lang="en-US" sz="1800" u="none" strike="noStrike" kern="1200" baseline="0" dirty="0">
                          <a:solidFill>
                            <a:schemeClr val="accent2"/>
                          </a:solidFill>
                          <a:latin typeface="Arial" pitchFamily="34" charset="0"/>
                          <a:cs typeface="Arial" pitchFamily="34" charset="0"/>
                        </a:rPr>
                        <a:t>Venus</a:t>
                      </a:r>
                      <a:endParaRPr lang="en-US" dirty="0">
                        <a:solidFill>
                          <a:schemeClr val="accent2"/>
                        </a:solidFill>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12,100</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0.95</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4.9 × 10</a:t>
                      </a:r>
                      <a:r>
                        <a:rPr lang="en-US" sz="1800" b="0" i="0" u="none" strike="noStrike" kern="1200" baseline="30000" dirty="0">
                          <a:solidFill>
                            <a:schemeClr val="tx1"/>
                          </a:solidFill>
                          <a:latin typeface="Arial" pitchFamily="34" charset="0"/>
                          <a:ea typeface="+mn-ea"/>
                          <a:cs typeface="Arial" pitchFamily="34" charset="0"/>
                        </a:rPr>
                        <a:t>24</a:t>
                      </a:r>
                      <a:endParaRPr lang="en-US" baseline="30000"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0.81</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5250</a:t>
                      </a:r>
                      <a:endParaRPr lang="en-US" dirty="0">
                        <a:latin typeface="Arial" pitchFamily="34" charset="0"/>
                        <a:cs typeface="Arial" pitchFamily="34" charset="0"/>
                      </a:endParaRPr>
                    </a:p>
                  </a:txBody>
                  <a:tcPr/>
                </a:tc>
                <a:extLst>
                  <a:ext uri="{0D108BD9-81ED-4DB2-BD59-A6C34878D82A}">
                    <a16:rowId xmlns:a16="http://schemas.microsoft.com/office/drawing/2014/main" val="4081107023"/>
                  </a:ext>
                </a:extLst>
              </a:tr>
              <a:tr h="370840">
                <a:tc>
                  <a:txBody>
                    <a:bodyPr/>
                    <a:lstStyle/>
                    <a:p>
                      <a:r>
                        <a:rPr lang="en-US" sz="1800" u="none" strike="noStrike" kern="1200" baseline="0" dirty="0">
                          <a:solidFill>
                            <a:schemeClr val="accent2"/>
                          </a:solidFill>
                          <a:latin typeface="Arial" pitchFamily="34" charset="0"/>
                          <a:cs typeface="Arial" pitchFamily="34" charset="0"/>
                        </a:rPr>
                        <a:t>Earth</a:t>
                      </a:r>
                      <a:endParaRPr lang="en-US" dirty="0">
                        <a:solidFill>
                          <a:schemeClr val="accent2"/>
                        </a:solidFill>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12,756</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1.00</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6.0 × 10</a:t>
                      </a:r>
                      <a:r>
                        <a:rPr lang="en-US" sz="1800" b="0" i="0" u="none" strike="noStrike" kern="1200" baseline="30000" dirty="0">
                          <a:solidFill>
                            <a:schemeClr val="tx1"/>
                          </a:solidFill>
                          <a:latin typeface="Arial" pitchFamily="34" charset="0"/>
                          <a:ea typeface="+mn-ea"/>
                          <a:cs typeface="Arial" pitchFamily="34" charset="0"/>
                        </a:rPr>
                        <a:t>24</a:t>
                      </a:r>
                      <a:endParaRPr lang="en-US" baseline="30000"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1.00</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5520</a:t>
                      </a:r>
                      <a:endParaRPr lang="en-US" dirty="0">
                        <a:latin typeface="Arial" pitchFamily="34" charset="0"/>
                        <a:cs typeface="Arial" pitchFamily="34" charset="0"/>
                      </a:endParaRPr>
                    </a:p>
                  </a:txBody>
                  <a:tcPr/>
                </a:tc>
                <a:extLst>
                  <a:ext uri="{0D108BD9-81ED-4DB2-BD59-A6C34878D82A}">
                    <a16:rowId xmlns:a16="http://schemas.microsoft.com/office/drawing/2014/main" val="1856046858"/>
                  </a:ext>
                </a:extLst>
              </a:tr>
              <a:tr h="370840">
                <a:tc>
                  <a:txBody>
                    <a:bodyPr/>
                    <a:lstStyle/>
                    <a:p>
                      <a:r>
                        <a:rPr lang="en-US" sz="1800" u="none" strike="noStrike" kern="1200" baseline="0" dirty="0">
                          <a:solidFill>
                            <a:schemeClr val="accent2"/>
                          </a:solidFill>
                          <a:latin typeface="Arial" pitchFamily="34" charset="0"/>
                          <a:cs typeface="Arial" pitchFamily="34" charset="0"/>
                        </a:rPr>
                        <a:t>Mars</a:t>
                      </a:r>
                      <a:endParaRPr lang="en-US" dirty="0">
                        <a:solidFill>
                          <a:schemeClr val="accent2"/>
                        </a:solidFill>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6786</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0.53</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6.4 × 10</a:t>
                      </a:r>
                      <a:r>
                        <a:rPr lang="en-US" sz="1800" b="0" i="0" u="none" strike="noStrike" kern="1200" baseline="30000" dirty="0">
                          <a:solidFill>
                            <a:schemeClr val="tx1"/>
                          </a:solidFill>
                          <a:latin typeface="Arial" pitchFamily="34" charset="0"/>
                          <a:ea typeface="+mn-ea"/>
                          <a:cs typeface="Arial" pitchFamily="34" charset="0"/>
                        </a:rPr>
                        <a:t>23</a:t>
                      </a:r>
                      <a:endParaRPr lang="en-US" baseline="30000"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0.11</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3950</a:t>
                      </a:r>
                      <a:endParaRPr lang="en-US" dirty="0">
                        <a:latin typeface="Arial" pitchFamily="34" charset="0"/>
                        <a:cs typeface="Arial" pitchFamily="34" charset="0"/>
                      </a:endParaRPr>
                    </a:p>
                  </a:txBody>
                  <a:tcPr/>
                </a:tc>
                <a:extLst>
                  <a:ext uri="{0D108BD9-81ED-4DB2-BD59-A6C34878D82A}">
                    <a16:rowId xmlns:a16="http://schemas.microsoft.com/office/drawing/2014/main" val="1064769916"/>
                  </a:ext>
                </a:extLst>
              </a:tr>
              <a:tr h="370840">
                <a:tc>
                  <a:txBody>
                    <a:bodyPr/>
                    <a:lstStyle/>
                    <a:p>
                      <a:r>
                        <a:rPr lang="en-US" sz="1800" u="none" strike="noStrike" kern="1200" baseline="0" dirty="0">
                          <a:solidFill>
                            <a:schemeClr val="accent2"/>
                          </a:solidFill>
                          <a:latin typeface="Arial" pitchFamily="34" charset="0"/>
                          <a:cs typeface="Arial" pitchFamily="34" charset="0"/>
                        </a:rPr>
                        <a:t>Jupiter</a:t>
                      </a:r>
                      <a:endParaRPr lang="en-US" dirty="0">
                        <a:solidFill>
                          <a:schemeClr val="accent2"/>
                        </a:solidFill>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142,984</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11.21</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1.9 × 10</a:t>
                      </a:r>
                      <a:r>
                        <a:rPr lang="en-US" sz="1800" b="0" i="0" u="none" strike="noStrike" kern="1200" baseline="30000" dirty="0">
                          <a:solidFill>
                            <a:schemeClr val="tx1"/>
                          </a:solidFill>
                          <a:latin typeface="Arial" pitchFamily="34" charset="0"/>
                          <a:ea typeface="+mn-ea"/>
                          <a:cs typeface="Arial" pitchFamily="34" charset="0"/>
                        </a:rPr>
                        <a:t>27</a:t>
                      </a:r>
                      <a:endParaRPr lang="en-US" baseline="30000"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317.94</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1330</a:t>
                      </a:r>
                      <a:endParaRPr lang="en-US" dirty="0">
                        <a:latin typeface="Arial" pitchFamily="34" charset="0"/>
                        <a:cs typeface="Arial" pitchFamily="34" charset="0"/>
                      </a:endParaRPr>
                    </a:p>
                  </a:txBody>
                  <a:tcPr/>
                </a:tc>
                <a:extLst>
                  <a:ext uri="{0D108BD9-81ED-4DB2-BD59-A6C34878D82A}">
                    <a16:rowId xmlns:a16="http://schemas.microsoft.com/office/drawing/2014/main" val="429863340"/>
                  </a:ext>
                </a:extLst>
              </a:tr>
              <a:tr h="370840">
                <a:tc>
                  <a:txBody>
                    <a:bodyPr/>
                    <a:lstStyle/>
                    <a:p>
                      <a:r>
                        <a:rPr lang="en-US" sz="1800" u="none" strike="noStrike" kern="1200" baseline="0" dirty="0">
                          <a:solidFill>
                            <a:schemeClr val="accent2"/>
                          </a:solidFill>
                          <a:latin typeface="Arial" pitchFamily="34" charset="0"/>
                          <a:cs typeface="Arial" pitchFamily="34" charset="0"/>
                        </a:rPr>
                        <a:t>Saturn</a:t>
                      </a:r>
                      <a:endParaRPr lang="en-US" dirty="0">
                        <a:solidFill>
                          <a:schemeClr val="accent2"/>
                        </a:solidFill>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120,536</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9.45</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5.7 × 10</a:t>
                      </a:r>
                      <a:r>
                        <a:rPr lang="en-US" sz="1800" b="0" i="0" u="none" strike="noStrike" kern="1200" baseline="30000" dirty="0">
                          <a:solidFill>
                            <a:schemeClr val="tx1"/>
                          </a:solidFill>
                          <a:latin typeface="Arial" pitchFamily="34" charset="0"/>
                          <a:ea typeface="+mn-ea"/>
                          <a:cs typeface="Arial" pitchFamily="34" charset="0"/>
                        </a:rPr>
                        <a:t>26</a:t>
                      </a:r>
                      <a:endParaRPr lang="en-US" baseline="30000"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95.18</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690</a:t>
                      </a:r>
                      <a:endParaRPr lang="en-US" dirty="0">
                        <a:latin typeface="Arial" pitchFamily="34" charset="0"/>
                        <a:cs typeface="Arial" pitchFamily="34" charset="0"/>
                      </a:endParaRPr>
                    </a:p>
                  </a:txBody>
                  <a:tcPr/>
                </a:tc>
                <a:extLst>
                  <a:ext uri="{0D108BD9-81ED-4DB2-BD59-A6C34878D82A}">
                    <a16:rowId xmlns:a16="http://schemas.microsoft.com/office/drawing/2014/main" val="2392471360"/>
                  </a:ext>
                </a:extLst>
              </a:tr>
              <a:tr h="370840">
                <a:tc>
                  <a:txBody>
                    <a:bodyPr/>
                    <a:lstStyle/>
                    <a:p>
                      <a:r>
                        <a:rPr lang="en-US" sz="1800" u="none" strike="noStrike" kern="1200" baseline="0" dirty="0">
                          <a:solidFill>
                            <a:schemeClr val="accent2"/>
                          </a:solidFill>
                          <a:latin typeface="Arial" pitchFamily="34" charset="0"/>
                          <a:cs typeface="Arial" pitchFamily="34" charset="0"/>
                        </a:rPr>
                        <a:t>Uranus</a:t>
                      </a:r>
                      <a:endParaRPr lang="en-US" dirty="0">
                        <a:solidFill>
                          <a:schemeClr val="accent2"/>
                        </a:solidFill>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51,118</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4.01</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8.7 × 10</a:t>
                      </a:r>
                      <a:r>
                        <a:rPr lang="en-US" sz="1800" b="0" i="0" u="none" strike="noStrike" kern="1200" baseline="30000" dirty="0">
                          <a:solidFill>
                            <a:schemeClr val="tx1"/>
                          </a:solidFill>
                          <a:latin typeface="Arial" pitchFamily="34" charset="0"/>
                          <a:ea typeface="+mn-ea"/>
                          <a:cs typeface="Arial" pitchFamily="34" charset="0"/>
                        </a:rPr>
                        <a:t>25</a:t>
                      </a:r>
                      <a:endParaRPr lang="en-US" baseline="30000"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14.53</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1290</a:t>
                      </a:r>
                      <a:endParaRPr lang="en-US" dirty="0">
                        <a:latin typeface="Arial" pitchFamily="34" charset="0"/>
                        <a:cs typeface="Arial" pitchFamily="34" charset="0"/>
                      </a:endParaRPr>
                    </a:p>
                  </a:txBody>
                  <a:tcPr/>
                </a:tc>
                <a:extLst>
                  <a:ext uri="{0D108BD9-81ED-4DB2-BD59-A6C34878D82A}">
                    <a16:rowId xmlns:a16="http://schemas.microsoft.com/office/drawing/2014/main" val="738110984"/>
                  </a:ext>
                </a:extLst>
              </a:tr>
              <a:tr h="370840">
                <a:tc>
                  <a:txBody>
                    <a:bodyPr/>
                    <a:lstStyle/>
                    <a:p>
                      <a:r>
                        <a:rPr lang="en-US" sz="1800" u="none" strike="noStrike" kern="1200" baseline="0" dirty="0">
                          <a:solidFill>
                            <a:schemeClr val="accent2"/>
                          </a:solidFill>
                          <a:latin typeface="Arial" pitchFamily="34" charset="0"/>
                          <a:cs typeface="Arial" pitchFamily="34" charset="0"/>
                        </a:rPr>
                        <a:t>Neptune</a:t>
                      </a:r>
                      <a:endParaRPr lang="en-US" dirty="0">
                        <a:solidFill>
                          <a:schemeClr val="accent2"/>
                        </a:solidFill>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49,528</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3.88</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1.0 × 10</a:t>
                      </a:r>
                      <a:r>
                        <a:rPr lang="en-US" sz="1800" b="0" i="0" u="none" strike="noStrike" kern="1200" baseline="30000" dirty="0">
                          <a:solidFill>
                            <a:schemeClr val="tx1"/>
                          </a:solidFill>
                          <a:latin typeface="Arial" pitchFamily="34" charset="0"/>
                          <a:ea typeface="+mn-ea"/>
                          <a:cs typeface="Arial" pitchFamily="34" charset="0"/>
                        </a:rPr>
                        <a:t>26</a:t>
                      </a:r>
                      <a:endParaRPr lang="en-US" baseline="30000"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17.14</a:t>
                      </a:r>
                      <a:endParaRPr lang="en-US" dirty="0">
                        <a:latin typeface="Arial" pitchFamily="34" charset="0"/>
                        <a:cs typeface="Arial" pitchFamily="34" charset="0"/>
                      </a:endParaRPr>
                    </a:p>
                  </a:txBody>
                  <a:tcPr/>
                </a:tc>
                <a:tc>
                  <a:txBody>
                    <a:bodyPr/>
                    <a:lstStyle/>
                    <a:p>
                      <a:pPr algn="r"/>
                      <a:r>
                        <a:rPr lang="en-US" sz="1800" b="0" i="0" u="none" strike="noStrike" kern="1200" baseline="0" dirty="0">
                          <a:solidFill>
                            <a:schemeClr val="tx1"/>
                          </a:solidFill>
                          <a:latin typeface="Arial" pitchFamily="34" charset="0"/>
                          <a:ea typeface="+mn-ea"/>
                          <a:cs typeface="Arial" pitchFamily="34" charset="0"/>
                        </a:rPr>
                        <a:t>1640</a:t>
                      </a:r>
                      <a:endParaRPr lang="en-US" dirty="0">
                        <a:latin typeface="Arial" pitchFamily="34" charset="0"/>
                        <a:cs typeface="Arial" pitchFamily="34" charset="0"/>
                      </a:endParaRPr>
                    </a:p>
                  </a:txBody>
                  <a:tcPr/>
                </a:tc>
                <a:extLst>
                  <a:ext uri="{0D108BD9-81ED-4DB2-BD59-A6C34878D82A}">
                    <a16:rowId xmlns:a16="http://schemas.microsoft.com/office/drawing/2014/main" val="3785620777"/>
                  </a:ext>
                </a:extLst>
              </a:tr>
            </a:tbl>
          </a:graphicData>
        </a:graphic>
      </p:graphicFrame>
    </p:spTree>
    <p:extLst>
      <p:ext uri="{BB962C8B-B14F-4D97-AF65-F5344CB8AC3E}">
        <p14:creationId xmlns:p14="http://schemas.microsoft.com/office/powerpoint/2010/main" val="2743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7EE6-44FE-C741-82C4-AA92C72632E8}"/>
              </a:ext>
            </a:extLst>
          </p:cNvPr>
          <p:cNvSpPr>
            <a:spLocks noGrp="1"/>
          </p:cNvSpPr>
          <p:nvPr>
            <p:ph type="title"/>
          </p:nvPr>
        </p:nvSpPr>
        <p:spPr/>
        <p:txBody>
          <a:bodyPr/>
          <a:lstStyle/>
          <a:p>
            <a:r>
              <a:rPr lang="en-US" dirty="0"/>
              <a:t>Orbits</a:t>
            </a:r>
          </a:p>
        </p:txBody>
      </p:sp>
      <p:graphicFrame>
        <p:nvGraphicFramePr>
          <p:cNvPr id="7" name="Table 6">
            <a:extLst>
              <a:ext uri="{FF2B5EF4-FFF2-40B4-BE49-F238E27FC236}">
                <a16:creationId xmlns:a16="http://schemas.microsoft.com/office/drawing/2014/main" id="{ACD7CC07-A59A-3F4E-BC76-AAFD1586ADE5}"/>
              </a:ext>
            </a:extLst>
          </p:cNvPr>
          <p:cNvGraphicFramePr>
            <a:graphicFrameLocks noGrp="1"/>
          </p:cNvGraphicFramePr>
          <p:nvPr>
            <p:extLst>
              <p:ext uri="{D42A27DB-BD31-4B8C-83A1-F6EECF244321}">
                <p14:modId xmlns:p14="http://schemas.microsoft.com/office/powerpoint/2010/main" val="970063745"/>
              </p:ext>
            </p:extLst>
          </p:nvPr>
        </p:nvGraphicFramePr>
        <p:xfrm>
          <a:off x="457200" y="1600200"/>
          <a:ext cx="7848599" cy="4114800"/>
        </p:xfrm>
        <a:graphic>
          <a:graphicData uri="http://schemas.openxmlformats.org/drawingml/2006/table">
            <a:tbl>
              <a:tblPr firstRow="1" bandRow="1">
                <a:tableStyleId>{5940675A-B579-460E-94D1-54222C63F5DA}</a:tableStyleId>
              </a:tblPr>
              <a:tblGrid>
                <a:gridCol w="1764414">
                  <a:extLst>
                    <a:ext uri="{9D8B030D-6E8A-4147-A177-3AD203B41FA5}">
                      <a16:colId xmlns:a16="http://schemas.microsoft.com/office/drawing/2014/main" val="2681528997"/>
                    </a:ext>
                  </a:extLst>
                </a:gridCol>
                <a:gridCol w="1642730">
                  <a:extLst>
                    <a:ext uri="{9D8B030D-6E8A-4147-A177-3AD203B41FA5}">
                      <a16:colId xmlns:a16="http://schemas.microsoft.com/office/drawing/2014/main" val="2989168851"/>
                    </a:ext>
                  </a:extLst>
                </a:gridCol>
                <a:gridCol w="1277679">
                  <a:extLst>
                    <a:ext uri="{9D8B030D-6E8A-4147-A177-3AD203B41FA5}">
                      <a16:colId xmlns:a16="http://schemas.microsoft.com/office/drawing/2014/main" val="1993211375"/>
                    </a:ext>
                  </a:extLst>
                </a:gridCol>
                <a:gridCol w="1581888">
                  <a:extLst>
                    <a:ext uri="{9D8B030D-6E8A-4147-A177-3AD203B41FA5}">
                      <a16:colId xmlns:a16="http://schemas.microsoft.com/office/drawing/2014/main" val="3695055502"/>
                    </a:ext>
                  </a:extLst>
                </a:gridCol>
                <a:gridCol w="1581888">
                  <a:extLst>
                    <a:ext uri="{9D8B030D-6E8A-4147-A177-3AD203B41FA5}">
                      <a16:colId xmlns:a16="http://schemas.microsoft.com/office/drawing/2014/main" val="3864719362"/>
                    </a:ext>
                  </a:extLst>
                </a:gridCol>
              </a:tblGrid>
              <a:tr h="370840">
                <a:tc>
                  <a:txBody>
                    <a:bodyPr/>
                    <a:lstStyle/>
                    <a:p>
                      <a:pPr algn="ctr"/>
                      <a:endParaRPr lang="en-US" sz="2400" b="1" dirty="0">
                        <a:solidFill>
                          <a:schemeClr val="accent2"/>
                        </a:solidFill>
                        <a:latin typeface="Arial" pitchFamily="34" charset="0"/>
                        <a:cs typeface="Arial" pitchFamily="34" charset="0"/>
                      </a:endParaRPr>
                    </a:p>
                  </a:txBody>
                  <a:tcPr/>
                </a:tc>
                <a:tc>
                  <a:txBody>
                    <a:bodyPr/>
                    <a:lstStyle/>
                    <a:p>
                      <a:pPr algn="ctr"/>
                      <a:r>
                        <a:rPr lang="en-US" sz="2400" b="1" u="none" strike="noStrike" kern="1200" baseline="0" dirty="0">
                          <a:solidFill>
                            <a:schemeClr val="accent2"/>
                          </a:solidFill>
                          <a:latin typeface="Arial" pitchFamily="34" charset="0"/>
                          <a:cs typeface="Arial" pitchFamily="34" charset="0"/>
                        </a:rPr>
                        <a:t>a (AU)</a:t>
                      </a:r>
                      <a:endParaRPr lang="en-US" sz="2400" b="1" dirty="0">
                        <a:solidFill>
                          <a:schemeClr val="accent2"/>
                        </a:solidFill>
                        <a:latin typeface="Arial" pitchFamily="34" charset="0"/>
                        <a:cs typeface="Arial" pitchFamily="34" charset="0"/>
                      </a:endParaRPr>
                    </a:p>
                  </a:txBody>
                  <a:tcPr/>
                </a:tc>
                <a:tc>
                  <a:txBody>
                    <a:bodyPr/>
                    <a:lstStyle/>
                    <a:p>
                      <a:pPr algn="ctr"/>
                      <a:r>
                        <a:rPr lang="en-US" sz="2400" b="1" u="none" strike="noStrike" kern="1200" baseline="0" dirty="0">
                          <a:solidFill>
                            <a:schemeClr val="accent2"/>
                          </a:solidFill>
                          <a:latin typeface="Arial" pitchFamily="34" charset="0"/>
                          <a:cs typeface="Arial" pitchFamily="34" charset="0"/>
                        </a:rPr>
                        <a:t>T </a:t>
                      </a:r>
                      <a:r>
                        <a:rPr lang="en-US" sz="2400" b="1" u="none" strike="noStrike" kern="1200" baseline="0" dirty="0">
                          <a:solidFill>
                            <a:schemeClr val="accent2"/>
                          </a:solidFill>
                          <a:latin typeface="Arial" pitchFamily="34" charset="0"/>
                          <a:cs typeface="Arial" pitchFamily="34" charset="0"/>
                          <a:sym typeface="Wingdings" pitchFamily="2" charset="2"/>
                        </a:rPr>
                        <a:t>(y)</a:t>
                      </a:r>
                      <a:endParaRPr lang="en-US" sz="2400" b="1" dirty="0">
                        <a:solidFill>
                          <a:schemeClr val="accent2"/>
                        </a:solidFill>
                        <a:latin typeface="Arial" pitchFamily="34" charset="0"/>
                        <a:cs typeface="Arial" pitchFamily="34" charset="0"/>
                      </a:endParaRPr>
                    </a:p>
                  </a:txBody>
                  <a:tcPr/>
                </a:tc>
                <a:tc>
                  <a:txBody>
                    <a:bodyPr/>
                    <a:lstStyle/>
                    <a:p>
                      <a:pPr algn="ctr"/>
                      <a:r>
                        <a:rPr lang="en-US" sz="2400" b="1" dirty="0">
                          <a:solidFill>
                            <a:schemeClr val="accent2"/>
                          </a:solidFill>
                          <a:latin typeface="Arial" pitchFamily="34" charset="0"/>
                          <a:cs typeface="Arial" pitchFamily="34" charset="0"/>
                        </a:rPr>
                        <a:t>a</a:t>
                      </a:r>
                      <a:r>
                        <a:rPr lang="en-US" sz="2400" b="1" baseline="30000" dirty="0">
                          <a:solidFill>
                            <a:schemeClr val="accent2"/>
                          </a:solidFill>
                          <a:latin typeface="Arial" pitchFamily="34" charset="0"/>
                          <a:cs typeface="Arial" pitchFamily="34" charset="0"/>
                        </a:rPr>
                        <a:t>3</a:t>
                      </a:r>
                    </a:p>
                  </a:txBody>
                  <a:tcPr/>
                </a:tc>
                <a:tc>
                  <a:txBody>
                    <a:bodyPr/>
                    <a:lstStyle/>
                    <a:p>
                      <a:pPr algn="ctr"/>
                      <a:r>
                        <a:rPr lang="en-US" sz="2400" b="1" dirty="0">
                          <a:solidFill>
                            <a:schemeClr val="accent2"/>
                          </a:solidFill>
                          <a:latin typeface="Arial" pitchFamily="34" charset="0"/>
                          <a:cs typeface="Arial" pitchFamily="34" charset="0"/>
                        </a:rPr>
                        <a:t>T</a:t>
                      </a:r>
                      <a:r>
                        <a:rPr lang="en-US" sz="2400" b="1" baseline="30000" dirty="0">
                          <a:solidFill>
                            <a:schemeClr val="accent2"/>
                          </a:solidFill>
                          <a:latin typeface="Arial" pitchFamily="34" charset="0"/>
                          <a:cs typeface="Arial" pitchFamily="34" charset="0"/>
                        </a:rPr>
                        <a:t>2</a:t>
                      </a:r>
                    </a:p>
                  </a:txBody>
                  <a:tcPr/>
                </a:tc>
                <a:extLst>
                  <a:ext uri="{0D108BD9-81ED-4DB2-BD59-A6C34878D82A}">
                    <a16:rowId xmlns:a16="http://schemas.microsoft.com/office/drawing/2014/main" val="2242808883"/>
                  </a:ext>
                </a:extLst>
              </a:tr>
              <a:tr h="370840">
                <a:tc>
                  <a:txBody>
                    <a:bodyPr/>
                    <a:lstStyle/>
                    <a:p>
                      <a:r>
                        <a:rPr lang="en-US" sz="2400" u="none" strike="noStrike" kern="1200" baseline="0" dirty="0">
                          <a:solidFill>
                            <a:schemeClr val="accent2"/>
                          </a:solidFill>
                          <a:latin typeface="Arial" pitchFamily="34" charset="0"/>
                          <a:cs typeface="Arial" pitchFamily="34" charset="0"/>
                        </a:rPr>
                        <a:t>Mercury</a:t>
                      </a:r>
                      <a:endParaRPr lang="en-US" sz="2400" dirty="0">
                        <a:solidFill>
                          <a:schemeClr val="accent2"/>
                        </a:solidFill>
                        <a:latin typeface="Arial" pitchFamily="34" charset="0"/>
                        <a:cs typeface="Arial" pitchFamily="34" charset="0"/>
                      </a:endParaRPr>
                    </a:p>
                  </a:txBody>
                  <a:tcPr/>
                </a:tc>
                <a:tc>
                  <a:txBody>
                    <a:bodyPr/>
                    <a:lstStyle/>
                    <a:p>
                      <a:pPr algn="ctr"/>
                      <a:r>
                        <a:rPr lang="en-US" sz="2400" u="none" strike="noStrike" kern="1200" baseline="0" dirty="0">
                          <a:latin typeface="Arial" pitchFamily="34" charset="0"/>
                          <a:cs typeface="Arial" pitchFamily="34" charset="0"/>
                        </a:rPr>
                        <a:t>0.39</a:t>
                      </a:r>
                      <a:endParaRPr lang="en-US" sz="2400" dirty="0">
                        <a:latin typeface="Arial" pitchFamily="34" charset="0"/>
                        <a:cs typeface="Arial" pitchFamily="34" charset="0"/>
                      </a:endParaRPr>
                    </a:p>
                  </a:txBody>
                  <a:tcPr/>
                </a:tc>
                <a:tc>
                  <a:txBody>
                    <a:bodyPr/>
                    <a:lstStyle/>
                    <a:p>
                      <a:pPr algn="r"/>
                      <a:r>
                        <a:rPr lang="en-US" sz="2400" u="none" strike="noStrike" kern="1200" baseline="0" dirty="0">
                          <a:latin typeface="Arial" pitchFamily="34" charset="0"/>
                          <a:cs typeface="Arial" pitchFamily="34" charset="0"/>
                        </a:rPr>
                        <a:t>0.24</a:t>
                      </a:r>
                      <a:endParaRPr lang="en-US" sz="2400" dirty="0">
                        <a:latin typeface="Arial" pitchFamily="34" charset="0"/>
                        <a:cs typeface="Arial" pitchFamily="34" charset="0"/>
                      </a:endParaRPr>
                    </a:p>
                  </a:txBody>
                  <a:tcPr/>
                </a:tc>
                <a:tc>
                  <a:txBody>
                    <a:bodyPr/>
                    <a:lstStyle/>
                    <a:p>
                      <a:pPr algn="ctr"/>
                      <a:r>
                        <a:rPr lang="en-US" sz="2400" dirty="0">
                          <a:solidFill>
                            <a:schemeClr val="accent4"/>
                          </a:solidFill>
                          <a:latin typeface="Arial" pitchFamily="34" charset="0"/>
                          <a:cs typeface="Arial" pitchFamily="34" charset="0"/>
                        </a:rPr>
                        <a:t>0.0593</a:t>
                      </a:r>
                    </a:p>
                  </a:txBody>
                  <a:tcPr/>
                </a:tc>
                <a:tc>
                  <a:txBody>
                    <a:bodyPr/>
                    <a:lstStyle/>
                    <a:p>
                      <a:pPr algn="ctr"/>
                      <a:r>
                        <a:rPr lang="en-US" sz="2400" dirty="0">
                          <a:solidFill>
                            <a:schemeClr val="accent4"/>
                          </a:solidFill>
                          <a:latin typeface="Arial" pitchFamily="34" charset="0"/>
                          <a:cs typeface="Arial" pitchFamily="34" charset="0"/>
                        </a:rPr>
                        <a:t>0.0576</a:t>
                      </a:r>
                    </a:p>
                  </a:txBody>
                  <a:tcPr/>
                </a:tc>
                <a:extLst>
                  <a:ext uri="{0D108BD9-81ED-4DB2-BD59-A6C34878D82A}">
                    <a16:rowId xmlns:a16="http://schemas.microsoft.com/office/drawing/2014/main" val="2445149064"/>
                  </a:ext>
                </a:extLst>
              </a:tr>
              <a:tr h="370840">
                <a:tc>
                  <a:txBody>
                    <a:bodyPr/>
                    <a:lstStyle/>
                    <a:p>
                      <a:r>
                        <a:rPr lang="en-US" sz="2400" u="none" strike="noStrike" kern="1200" baseline="0" dirty="0">
                          <a:solidFill>
                            <a:schemeClr val="accent2"/>
                          </a:solidFill>
                          <a:latin typeface="Arial" pitchFamily="34" charset="0"/>
                          <a:cs typeface="Arial" pitchFamily="34" charset="0"/>
                        </a:rPr>
                        <a:t>Venus</a:t>
                      </a:r>
                      <a:endParaRPr lang="en-US" sz="2400" dirty="0">
                        <a:solidFill>
                          <a:schemeClr val="accent2"/>
                        </a:solidFill>
                        <a:latin typeface="Arial" pitchFamily="34" charset="0"/>
                        <a:cs typeface="Arial" pitchFamily="34" charset="0"/>
                      </a:endParaRPr>
                    </a:p>
                  </a:txBody>
                  <a:tcPr/>
                </a:tc>
                <a:tc>
                  <a:txBody>
                    <a:bodyPr/>
                    <a:lstStyle/>
                    <a:p>
                      <a:pPr algn="ctr"/>
                      <a:r>
                        <a:rPr lang="en-US" sz="2400" u="none" strike="noStrike" kern="1200" baseline="0" dirty="0">
                          <a:latin typeface="Arial" pitchFamily="34" charset="0"/>
                          <a:cs typeface="Arial" pitchFamily="34" charset="0"/>
                        </a:rPr>
                        <a:t>0.72</a:t>
                      </a:r>
                      <a:endParaRPr lang="en-US" sz="2400" dirty="0">
                        <a:latin typeface="Arial" pitchFamily="34" charset="0"/>
                        <a:cs typeface="Arial" pitchFamily="34" charset="0"/>
                      </a:endParaRPr>
                    </a:p>
                  </a:txBody>
                  <a:tcPr/>
                </a:tc>
                <a:tc>
                  <a:txBody>
                    <a:bodyPr/>
                    <a:lstStyle/>
                    <a:p>
                      <a:pPr algn="r"/>
                      <a:r>
                        <a:rPr lang="en-US" sz="2400" u="none" strike="noStrike" kern="1200" baseline="0" dirty="0">
                          <a:latin typeface="Arial" pitchFamily="34" charset="0"/>
                          <a:cs typeface="Arial" pitchFamily="34" charset="0"/>
                        </a:rPr>
                        <a:t>0.62</a:t>
                      </a:r>
                      <a:endParaRPr lang="en-US" sz="2400" dirty="0">
                        <a:latin typeface="Arial" pitchFamily="34" charset="0"/>
                        <a:cs typeface="Arial" pitchFamily="34" charset="0"/>
                      </a:endParaRPr>
                    </a:p>
                  </a:txBody>
                  <a:tcPr/>
                </a:tc>
                <a:tc>
                  <a:txBody>
                    <a:bodyPr/>
                    <a:lstStyle/>
                    <a:p>
                      <a:pPr algn="ctr"/>
                      <a:r>
                        <a:rPr lang="en-US" sz="2400" dirty="0">
                          <a:solidFill>
                            <a:schemeClr val="accent4"/>
                          </a:solidFill>
                          <a:latin typeface="Arial" pitchFamily="34" charset="0"/>
                          <a:cs typeface="Arial" pitchFamily="34" charset="0"/>
                        </a:rPr>
                        <a:t>0.373</a:t>
                      </a:r>
                    </a:p>
                  </a:txBody>
                  <a:tcPr/>
                </a:tc>
                <a:tc>
                  <a:txBody>
                    <a:bodyPr/>
                    <a:lstStyle/>
                    <a:p>
                      <a:pPr algn="ctr"/>
                      <a:r>
                        <a:rPr lang="en-US" sz="2400" dirty="0">
                          <a:solidFill>
                            <a:schemeClr val="accent4"/>
                          </a:solidFill>
                          <a:latin typeface="Arial" pitchFamily="34" charset="0"/>
                          <a:cs typeface="Arial" pitchFamily="34" charset="0"/>
                        </a:rPr>
                        <a:t>.384</a:t>
                      </a:r>
                    </a:p>
                  </a:txBody>
                  <a:tcPr/>
                </a:tc>
                <a:extLst>
                  <a:ext uri="{0D108BD9-81ED-4DB2-BD59-A6C34878D82A}">
                    <a16:rowId xmlns:a16="http://schemas.microsoft.com/office/drawing/2014/main" val="3392009694"/>
                  </a:ext>
                </a:extLst>
              </a:tr>
              <a:tr h="370840">
                <a:tc>
                  <a:txBody>
                    <a:bodyPr/>
                    <a:lstStyle/>
                    <a:p>
                      <a:r>
                        <a:rPr lang="en-US" sz="2400" u="none" strike="noStrike" kern="1200" baseline="0" dirty="0">
                          <a:solidFill>
                            <a:schemeClr val="accent2"/>
                          </a:solidFill>
                          <a:latin typeface="Arial" pitchFamily="34" charset="0"/>
                          <a:cs typeface="Arial" pitchFamily="34" charset="0"/>
                        </a:rPr>
                        <a:t>Earth</a:t>
                      </a:r>
                      <a:endParaRPr lang="en-US" sz="2400" dirty="0">
                        <a:solidFill>
                          <a:schemeClr val="accent2"/>
                        </a:solidFill>
                        <a:latin typeface="Arial" pitchFamily="34" charset="0"/>
                        <a:cs typeface="Arial" pitchFamily="34" charset="0"/>
                      </a:endParaRPr>
                    </a:p>
                  </a:txBody>
                  <a:tcPr/>
                </a:tc>
                <a:tc>
                  <a:txBody>
                    <a:bodyPr/>
                    <a:lstStyle/>
                    <a:p>
                      <a:pPr algn="ctr"/>
                      <a:r>
                        <a:rPr lang="en-US" sz="2400" u="none" strike="noStrike" kern="1200" baseline="0" dirty="0">
                          <a:latin typeface="Arial" pitchFamily="34" charset="0"/>
                          <a:cs typeface="Arial" pitchFamily="34" charset="0"/>
                        </a:rPr>
                        <a:t>1.00</a:t>
                      </a:r>
                      <a:endParaRPr lang="en-US" sz="2400" dirty="0">
                        <a:latin typeface="Arial" pitchFamily="34" charset="0"/>
                        <a:cs typeface="Arial" pitchFamily="34" charset="0"/>
                      </a:endParaRPr>
                    </a:p>
                  </a:txBody>
                  <a:tcPr/>
                </a:tc>
                <a:tc>
                  <a:txBody>
                    <a:bodyPr/>
                    <a:lstStyle/>
                    <a:p>
                      <a:pPr algn="r"/>
                      <a:r>
                        <a:rPr lang="en-US" sz="2400" u="none" strike="noStrike" kern="1200" baseline="0" dirty="0">
                          <a:latin typeface="Arial" pitchFamily="34" charset="0"/>
                          <a:cs typeface="Arial" pitchFamily="34" charset="0"/>
                        </a:rPr>
                        <a:t>1.00</a:t>
                      </a:r>
                      <a:endParaRPr lang="en-US" sz="2400" dirty="0">
                        <a:latin typeface="Arial" pitchFamily="34" charset="0"/>
                        <a:cs typeface="Arial" pitchFamily="34" charset="0"/>
                      </a:endParaRPr>
                    </a:p>
                  </a:txBody>
                  <a:tcPr/>
                </a:tc>
                <a:tc>
                  <a:txBody>
                    <a:bodyPr/>
                    <a:lstStyle/>
                    <a:p>
                      <a:pPr algn="ctr"/>
                      <a:r>
                        <a:rPr lang="en-US" sz="2400" dirty="0">
                          <a:solidFill>
                            <a:schemeClr val="accent4"/>
                          </a:solidFill>
                          <a:latin typeface="Arial" pitchFamily="34" charset="0"/>
                          <a:cs typeface="Arial" pitchFamily="34" charset="0"/>
                        </a:rPr>
                        <a:t>1</a:t>
                      </a:r>
                    </a:p>
                  </a:txBody>
                  <a:tcPr/>
                </a:tc>
                <a:tc>
                  <a:txBody>
                    <a:bodyPr/>
                    <a:lstStyle/>
                    <a:p>
                      <a:pPr algn="ctr"/>
                      <a:r>
                        <a:rPr lang="en-US" sz="2400" dirty="0">
                          <a:solidFill>
                            <a:schemeClr val="accent4"/>
                          </a:solidFill>
                          <a:latin typeface="Arial" pitchFamily="34" charset="0"/>
                          <a:cs typeface="Arial" pitchFamily="34" charset="0"/>
                        </a:rPr>
                        <a:t>1</a:t>
                      </a:r>
                    </a:p>
                  </a:txBody>
                  <a:tcPr/>
                </a:tc>
                <a:extLst>
                  <a:ext uri="{0D108BD9-81ED-4DB2-BD59-A6C34878D82A}">
                    <a16:rowId xmlns:a16="http://schemas.microsoft.com/office/drawing/2014/main" val="1422854168"/>
                  </a:ext>
                </a:extLst>
              </a:tr>
              <a:tr h="370840">
                <a:tc>
                  <a:txBody>
                    <a:bodyPr/>
                    <a:lstStyle/>
                    <a:p>
                      <a:r>
                        <a:rPr lang="en-US" sz="2400" u="none" strike="noStrike" kern="1200" baseline="0" dirty="0">
                          <a:solidFill>
                            <a:schemeClr val="accent2"/>
                          </a:solidFill>
                          <a:latin typeface="Arial" pitchFamily="34" charset="0"/>
                          <a:cs typeface="Arial" pitchFamily="34" charset="0"/>
                        </a:rPr>
                        <a:t>Mars</a:t>
                      </a:r>
                      <a:endParaRPr lang="en-US" sz="2400" dirty="0">
                        <a:solidFill>
                          <a:schemeClr val="accent2"/>
                        </a:solidFill>
                        <a:latin typeface="Arial" pitchFamily="34" charset="0"/>
                        <a:cs typeface="Arial" pitchFamily="34" charset="0"/>
                      </a:endParaRPr>
                    </a:p>
                  </a:txBody>
                  <a:tcPr/>
                </a:tc>
                <a:tc>
                  <a:txBody>
                    <a:bodyPr/>
                    <a:lstStyle/>
                    <a:p>
                      <a:pPr algn="ctr"/>
                      <a:r>
                        <a:rPr lang="en-US" sz="2400" u="none" strike="noStrike" kern="1200" baseline="0" dirty="0">
                          <a:latin typeface="Arial" pitchFamily="34" charset="0"/>
                          <a:cs typeface="Arial" pitchFamily="34" charset="0"/>
                        </a:rPr>
                        <a:t>1.52</a:t>
                      </a:r>
                      <a:endParaRPr lang="en-US" sz="2400" dirty="0">
                        <a:latin typeface="Arial" pitchFamily="34" charset="0"/>
                        <a:cs typeface="Arial" pitchFamily="34" charset="0"/>
                      </a:endParaRPr>
                    </a:p>
                  </a:txBody>
                  <a:tcPr/>
                </a:tc>
                <a:tc>
                  <a:txBody>
                    <a:bodyPr/>
                    <a:lstStyle/>
                    <a:p>
                      <a:pPr algn="r"/>
                      <a:r>
                        <a:rPr lang="en-US" sz="2400" u="none" strike="noStrike" kern="1200" baseline="0" dirty="0">
                          <a:latin typeface="Arial" pitchFamily="34" charset="0"/>
                          <a:cs typeface="Arial" pitchFamily="34" charset="0"/>
                        </a:rPr>
                        <a:t>1.88</a:t>
                      </a:r>
                      <a:endParaRPr lang="en-US" sz="2400" dirty="0">
                        <a:latin typeface="Arial" pitchFamily="34" charset="0"/>
                        <a:cs typeface="Arial" pitchFamily="34" charset="0"/>
                      </a:endParaRPr>
                    </a:p>
                  </a:txBody>
                  <a:tcPr/>
                </a:tc>
                <a:tc>
                  <a:txBody>
                    <a:bodyPr/>
                    <a:lstStyle/>
                    <a:p>
                      <a:pPr algn="ctr"/>
                      <a:r>
                        <a:rPr lang="en-US" sz="2400" dirty="0">
                          <a:solidFill>
                            <a:schemeClr val="accent4"/>
                          </a:solidFill>
                          <a:latin typeface="Arial" pitchFamily="34" charset="0"/>
                          <a:cs typeface="Arial" pitchFamily="34" charset="0"/>
                        </a:rPr>
                        <a:t>3.51</a:t>
                      </a:r>
                    </a:p>
                  </a:txBody>
                  <a:tcPr/>
                </a:tc>
                <a:tc>
                  <a:txBody>
                    <a:bodyPr/>
                    <a:lstStyle/>
                    <a:p>
                      <a:pPr algn="ctr"/>
                      <a:r>
                        <a:rPr lang="en-US" sz="2400" dirty="0">
                          <a:solidFill>
                            <a:schemeClr val="accent4"/>
                          </a:solidFill>
                          <a:latin typeface="Arial" pitchFamily="34" charset="0"/>
                          <a:cs typeface="Arial" pitchFamily="34" charset="0"/>
                        </a:rPr>
                        <a:t>3.53</a:t>
                      </a:r>
                    </a:p>
                  </a:txBody>
                  <a:tcPr/>
                </a:tc>
                <a:extLst>
                  <a:ext uri="{0D108BD9-81ED-4DB2-BD59-A6C34878D82A}">
                    <a16:rowId xmlns:a16="http://schemas.microsoft.com/office/drawing/2014/main" val="2734881482"/>
                  </a:ext>
                </a:extLst>
              </a:tr>
              <a:tr h="370840">
                <a:tc>
                  <a:txBody>
                    <a:bodyPr/>
                    <a:lstStyle/>
                    <a:p>
                      <a:r>
                        <a:rPr lang="en-US" sz="2400" u="none" strike="noStrike" kern="1200" baseline="0" dirty="0">
                          <a:solidFill>
                            <a:schemeClr val="accent2"/>
                          </a:solidFill>
                          <a:latin typeface="Arial" pitchFamily="34" charset="0"/>
                          <a:cs typeface="Arial" pitchFamily="34" charset="0"/>
                        </a:rPr>
                        <a:t>Jupiter</a:t>
                      </a:r>
                      <a:endParaRPr lang="en-US" sz="2400" dirty="0">
                        <a:solidFill>
                          <a:schemeClr val="accent2"/>
                        </a:solidFill>
                        <a:latin typeface="Arial" pitchFamily="34" charset="0"/>
                        <a:cs typeface="Arial" pitchFamily="34" charset="0"/>
                      </a:endParaRPr>
                    </a:p>
                  </a:txBody>
                  <a:tcPr/>
                </a:tc>
                <a:tc>
                  <a:txBody>
                    <a:bodyPr/>
                    <a:lstStyle/>
                    <a:p>
                      <a:pPr algn="ctr"/>
                      <a:r>
                        <a:rPr lang="en-US" sz="2400" u="none" strike="noStrike" kern="1200" baseline="0" dirty="0">
                          <a:latin typeface="Arial" pitchFamily="34" charset="0"/>
                          <a:cs typeface="Arial" pitchFamily="34" charset="0"/>
                        </a:rPr>
                        <a:t>5.20</a:t>
                      </a:r>
                      <a:endParaRPr lang="en-US" sz="2400" dirty="0">
                        <a:latin typeface="Arial" pitchFamily="34" charset="0"/>
                        <a:cs typeface="Arial" pitchFamily="34" charset="0"/>
                      </a:endParaRPr>
                    </a:p>
                  </a:txBody>
                  <a:tcPr/>
                </a:tc>
                <a:tc>
                  <a:txBody>
                    <a:bodyPr/>
                    <a:lstStyle/>
                    <a:p>
                      <a:pPr algn="r"/>
                      <a:r>
                        <a:rPr lang="en-US" sz="2400" u="none" strike="noStrike" kern="1200" baseline="0" dirty="0">
                          <a:latin typeface="Arial" pitchFamily="34" charset="0"/>
                          <a:cs typeface="Arial" pitchFamily="34" charset="0"/>
                        </a:rPr>
                        <a:t>11.86</a:t>
                      </a:r>
                      <a:endParaRPr lang="en-US" sz="2400" dirty="0">
                        <a:latin typeface="Arial" pitchFamily="34" charset="0"/>
                        <a:cs typeface="Arial" pitchFamily="34" charset="0"/>
                      </a:endParaRPr>
                    </a:p>
                  </a:txBody>
                  <a:tcPr/>
                </a:tc>
                <a:tc>
                  <a:txBody>
                    <a:bodyPr/>
                    <a:lstStyle/>
                    <a:p>
                      <a:pPr algn="ctr"/>
                      <a:r>
                        <a:rPr lang="en-US" sz="2400" dirty="0">
                          <a:solidFill>
                            <a:schemeClr val="accent4"/>
                          </a:solidFill>
                          <a:latin typeface="Arial" pitchFamily="34" charset="0"/>
                          <a:cs typeface="Arial" pitchFamily="34" charset="0"/>
                        </a:rPr>
                        <a:t>141</a:t>
                      </a:r>
                    </a:p>
                  </a:txBody>
                  <a:tcPr/>
                </a:tc>
                <a:tc>
                  <a:txBody>
                    <a:bodyPr/>
                    <a:lstStyle/>
                    <a:p>
                      <a:pPr algn="ctr"/>
                      <a:r>
                        <a:rPr lang="en-US" sz="2400" dirty="0">
                          <a:solidFill>
                            <a:schemeClr val="accent4"/>
                          </a:solidFill>
                          <a:latin typeface="Arial" pitchFamily="34" charset="0"/>
                          <a:cs typeface="Arial" pitchFamily="34" charset="0"/>
                        </a:rPr>
                        <a:t>141</a:t>
                      </a:r>
                    </a:p>
                  </a:txBody>
                  <a:tcPr/>
                </a:tc>
                <a:extLst>
                  <a:ext uri="{0D108BD9-81ED-4DB2-BD59-A6C34878D82A}">
                    <a16:rowId xmlns:a16="http://schemas.microsoft.com/office/drawing/2014/main" val="158193470"/>
                  </a:ext>
                </a:extLst>
              </a:tr>
              <a:tr h="370840">
                <a:tc>
                  <a:txBody>
                    <a:bodyPr/>
                    <a:lstStyle/>
                    <a:p>
                      <a:r>
                        <a:rPr lang="en-US" sz="2400" u="none" strike="noStrike" kern="1200" baseline="0" dirty="0">
                          <a:solidFill>
                            <a:schemeClr val="accent2"/>
                          </a:solidFill>
                          <a:latin typeface="Arial" pitchFamily="34" charset="0"/>
                          <a:cs typeface="Arial" pitchFamily="34" charset="0"/>
                        </a:rPr>
                        <a:t>Saturn</a:t>
                      </a:r>
                      <a:endParaRPr lang="en-US" sz="2400" dirty="0">
                        <a:solidFill>
                          <a:schemeClr val="accent2"/>
                        </a:solidFill>
                        <a:latin typeface="Arial" pitchFamily="34" charset="0"/>
                        <a:cs typeface="Arial" pitchFamily="34" charset="0"/>
                      </a:endParaRPr>
                    </a:p>
                  </a:txBody>
                  <a:tcPr/>
                </a:tc>
                <a:tc>
                  <a:txBody>
                    <a:bodyPr/>
                    <a:lstStyle/>
                    <a:p>
                      <a:pPr algn="ctr"/>
                      <a:r>
                        <a:rPr lang="en-US" sz="2400" u="none" strike="noStrike" kern="1200" baseline="0" dirty="0">
                          <a:latin typeface="Arial" pitchFamily="34" charset="0"/>
                          <a:cs typeface="Arial" pitchFamily="34" charset="0"/>
                        </a:rPr>
                        <a:t>9.54</a:t>
                      </a:r>
                      <a:endParaRPr lang="en-US" sz="2400" dirty="0">
                        <a:latin typeface="Arial" pitchFamily="34" charset="0"/>
                        <a:cs typeface="Arial" pitchFamily="34" charset="0"/>
                      </a:endParaRPr>
                    </a:p>
                  </a:txBody>
                  <a:tcPr/>
                </a:tc>
                <a:tc>
                  <a:txBody>
                    <a:bodyPr/>
                    <a:lstStyle/>
                    <a:p>
                      <a:pPr algn="r"/>
                      <a:r>
                        <a:rPr lang="en-US" sz="2400" u="none" strike="noStrike" kern="1200" baseline="0" dirty="0">
                          <a:latin typeface="Arial" pitchFamily="34" charset="0"/>
                          <a:cs typeface="Arial" pitchFamily="34" charset="0"/>
                        </a:rPr>
                        <a:t>29.46</a:t>
                      </a:r>
                      <a:endParaRPr lang="en-US" sz="2400" dirty="0">
                        <a:latin typeface="Arial" pitchFamily="34" charset="0"/>
                        <a:cs typeface="Arial" pitchFamily="34" charset="0"/>
                      </a:endParaRPr>
                    </a:p>
                  </a:txBody>
                  <a:tcPr/>
                </a:tc>
                <a:tc>
                  <a:txBody>
                    <a:bodyPr/>
                    <a:lstStyle/>
                    <a:p>
                      <a:pPr algn="ctr"/>
                      <a:r>
                        <a:rPr lang="en-US" sz="2400" dirty="0">
                          <a:solidFill>
                            <a:schemeClr val="accent4"/>
                          </a:solidFill>
                          <a:latin typeface="Arial" pitchFamily="34" charset="0"/>
                          <a:cs typeface="Arial" pitchFamily="34" charset="0"/>
                        </a:rPr>
                        <a:t>868</a:t>
                      </a:r>
                    </a:p>
                  </a:txBody>
                  <a:tcPr/>
                </a:tc>
                <a:tc>
                  <a:txBody>
                    <a:bodyPr/>
                    <a:lstStyle/>
                    <a:p>
                      <a:pPr algn="ctr"/>
                      <a:r>
                        <a:rPr lang="en-US" sz="2400" dirty="0">
                          <a:solidFill>
                            <a:schemeClr val="accent4"/>
                          </a:solidFill>
                          <a:latin typeface="Arial" pitchFamily="34" charset="0"/>
                          <a:cs typeface="Arial" pitchFamily="34" charset="0"/>
                        </a:rPr>
                        <a:t>868</a:t>
                      </a:r>
                    </a:p>
                  </a:txBody>
                  <a:tcPr/>
                </a:tc>
                <a:extLst>
                  <a:ext uri="{0D108BD9-81ED-4DB2-BD59-A6C34878D82A}">
                    <a16:rowId xmlns:a16="http://schemas.microsoft.com/office/drawing/2014/main" val="4171565171"/>
                  </a:ext>
                </a:extLst>
              </a:tr>
              <a:tr h="370840">
                <a:tc>
                  <a:txBody>
                    <a:bodyPr/>
                    <a:lstStyle/>
                    <a:p>
                      <a:r>
                        <a:rPr lang="en-US" sz="2400" u="none" strike="noStrike" kern="1200" baseline="0" dirty="0">
                          <a:solidFill>
                            <a:schemeClr val="accent2"/>
                          </a:solidFill>
                          <a:latin typeface="Arial" pitchFamily="34" charset="0"/>
                          <a:cs typeface="Arial" pitchFamily="34" charset="0"/>
                        </a:rPr>
                        <a:t>Uranus</a:t>
                      </a:r>
                      <a:endParaRPr lang="en-US" sz="2400" dirty="0">
                        <a:solidFill>
                          <a:schemeClr val="accent2"/>
                        </a:solidFill>
                        <a:latin typeface="Arial" pitchFamily="34" charset="0"/>
                        <a:cs typeface="Arial" pitchFamily="34" charset="0"/>
                      </a:endParaRPr>
                    </a:p>
                  </a:txBody>
                  <a:tcPr/>
                </a:tc>
                <a:tc>
                  <a:txBody>
                    <a:bodyPr/>
                    <a:lstStyle/>
                    <a:p>
                      <a:pPr algn="ctr"/>
                      <a:r>
                        <a:rPr lang="en-US" sz="2400" u="none" strike="noStrike" kern="1200" baseline="0" dirty="0">
                          <a:latin typeface="Arial" pitchFamily="34" charset="0"/>
                          <a:cs typeface="Arial" pitchFamily="34" charset="0"/>
                        </a:rPr>
                        <a:t>19.19</a:t>
                      </a:r>
                      <a:endParaRPr lang="en-US" sz="2400" dirty="0">
                        <a:latin typeface="Arial" pitchFamily="34" charset="0"/>
                        <a:cs typeface="Arial" pitchFamily="34" charset="0"/>
                      </a:endParaRPr>
                    </a:p>
                  </a:txBody>
                  <a:tcPr/>
                </a:tc>
                <a:tc>
                  <a:txBody>
                    <a:bodyPr/>
                    <a:lstStyle/>
                    <a:p>
                      <a:pPr algn="r"/>
                      <a:r>
                        <a:rPr lang="en-US" sz="2400" u="none" strike="noStrike" kern="1200" baseline="0" dirty="0">
                          <a:latin typeface="Arial" pitchFamily="34" charset="0"/>
                          <a:cs typeface="Arial" pitchFamily="34" charset="0"/>
                        </a:rPr>
                        <a:t>84.01</a:t>
                      </a:r>
                      <a:endParaRPr lang="en-US" sz="2400" dirty="0">
                        <a:latin typeface="Arial" pitchFamily="34" charset="0"/>
                        <a:cs typeface="Arial" pitchFamily="34" charset="0"/>
                      </a:endParaRPr>
                    </a:p>
                  </a:txBody>
                  <a:tcPr/>
                </a:tc>
                <a:tc>
                  <a:txBody>
                    <a:bodyPr/>
                    <a:lstStyle/>
                    <a:p>
                      <a:pPr algn="ctr"/>
                      <a:r>
                        <a:rPr lang="en-US" sz="2400" dirty="0">
                          <a:solidFill>
                            <a:schemeClr val="accent4"/>
                          </a:solidFill>
                          <a:latin typeface="Arial" pitchFamily="34" charset="0"/>
                          <a:cs typeface="Arial" pitchFamily="34" charset="0"/>
                        </a:rPr>
                        <a:t>7067</a:t>
                      </a:r>
                    </a:p>
                  </a:txBody>
                  <a:tcPr/>
                </a:tc>
                <a:tc>
                  <a:txBody>
                    <a:bodyPr/>
                    <a:lstStyle/>
                    <a:p>
                      <a:pPr algn="ctr"/>
                      <a:r>
                        <a:rPr lang="en-US" sz="2400" dirty="0">
                          <a:solidFill>
                            <a:schemeClr val="accent4"/>
                          </a:solidFill>
                          <a:latin typeface="Arial" pitchFamily="34" charset="0"/>
                          <a:cs typeface="Arial" pitchFamily="34" charset="0"/>
                        </a:rPr>
                        <a:t>7057</a:t>
                      </a:r>
                    </a:p>
                  </a:txBody>
                  <a:tcPr/>
                </a:tc>
                <a:extLst>
                  <a:ext uri="{0D108BD9-81ED-4DB2-BD59-A6C34878D82A}">
                    <a16:rowId xmlns:a16="http://schemas.microsoft.com/office/drawing/2014/main" val="3785852092"/>
                  </a:ext>
                </a:extLst>
              </a:tr>
              <a:tr h="370840">
                <a:tc>
                  <a:txBody>
                    <a:bodyPr/>
                    <a:lstStyle/>
                    <a:p>
                      <a:r>
                        <a:rPr lang="en-US" sz="2400" u="none" strike="noStrike" kern="1200" baseline="0" dirty="0">
                          <a:solidFill>
                            <a:schemeClr val="accent2"/>
                          </a:solidFill>
                          <a:latin typeface="Arial" pitchFamily="34" charset="0"/>
                          <a:cs typeface="Arial" pitchFamily="34" charset="0"/>
                        </a:rPr>
                        <a:t>Neptune</a:t>
                      </a:r>
                      <a:endParaRPr lang="en-US" sz="2400" dirty="0">
                        <a:solidFill>
                          <a:schemeClr val="accent2"/>
                        </a:solidFill>
                        <a:latin typeface="Arial" pitchFamily="34" charset="0"/>
                        <a:cs typeface="Arial" pitchFamily="34" charset="0"/>
                      </a:endParaRPr>
                    </a:p>
                  </a:txBody>
                  <a:tcPr/>
                </a:tc>
                <a:tc>
                  <a:txBody>
                    <a:bodyPr/>
                    <a:lstStyle/>
                    <a:p>
                      <a:pPr algn="ctr"/>
                      <a:r>
                        <a:rPr lang="en-US" sz="2400" u="none" strike="noStrike" kern="1200" baseline="0" dirty="0">
                          <a:latin typeface="Arial" pitchFamily="34" charset="0"/>
                          <a:cs typeface="Arial" pitchFamily="34" charset="0"/>
                        </a:rPr>
                        <a:t>30.06</a:t>
                      </a:r>
                      <a:endParaRPr lang="en-US" sz="2400" dirty="0">
                        <a:latin typeface="Arial" pitchFamily="34" charset="0"/>
                        <a:cs typeface="Arial" pitchFamily="34" charset="0"/>
                      </a:endParaRPr>
                    </a:p>
                  </a:txBody>
                  <a:tcPr/>
                </a:tc>
                <a:tc>
                  <a:txBody>
                    <a:bodyPr/>
                    <a:lstStyle/>
                    <a:p>
                      <a:pPr algn="r"/>
                      <a:r>
                        <a:rPr lang="en-US" sz="2400" u="none" strike="noStrike" kern="1200" baseline="0" dirty="0">
                          <a:latin typeface="Arial" pitchFamily="34" charset="0"/>
                          <a:cs typeface="Arial" pitchFamily="34" charset="0"/>
                        </a:rPr>
                        <a:t>164.79</a:t>
                      </a:r>
                      <a:endParaRPr lang="en-US" sz="2400" dirty="0">
                        <a:latin typeface="Arial" pitchFamily="34" charset="0"/>
                        <a:cs typeface="Arial" pitchFamily="34" charset="0"/>
                      </a:endParaRPr>
                    </a:p>
                  </a:txBody>
                  <a:tcPr/>
                </a:tc>
                <a:tc>
                  <a:txBody>
                    <a:bodyPr/>
                    <a:lstStyle/>
                    <a:p>
                      <a:pPr algn="ctr"/>
                      <a:r>
                        <a:rPr lang="en-US" sz="2400" dirty="0">
                          <a:solidFill>
                            <a:schemeClr val="accent4"/>
                          </a:solidFill>
                          <a:latin typeface="Arial" pitchFamily="34" charset="0"/>
                          <a:cs typeface="Arial" pitchFamily="34" charset="0"/>
                        </a:rPr>
                        <a:t>27162</a:t>
                      </a:r>
                    </a:p>
                  </a:txBody>
                  <a:tcPr/>
                </a:tc>
                <a:tc>
                  <a:txBody>
                    <a:bodyPr/>
                    <a:lstStyle/>
                    <a:p>
                      <a:pPr algn="ctr"/>
                      <a:r>
                        <a:rPr lang="en-US" sz="2400" dirty="0">
                          <a:solidFill>
                            <a:schemeClr val="accent4"/>
                          </a:solidFill>
                          <a:latin typeface="Arial" pitchFamily="34" charset="0"/>
                          <a:cs typeface="Arial" pitchFamily="34" charset="0"/>
                        </a:rPr>
                        <a:t>27156</a:t>
                      </a:r>
                    </a:p>
                  </a:txBody>
                  <a:tcPr/>
                </a:tc>
                <a:extLst>
                  <a:ext uri="{0D108BD9-81ED-4DB2-BD59-A6C34878D82A}">
                    <a16:rowId xmlns:a16="http://schemas.microsoft.com/office/drawing/2014/main" val="514713153"/>
                  </a:ext>
                </a:extLst>
              </a:tr>
            </a:tbl>
          </a:graphicData>
        </a:graphic>
      </p:graphicFrame>
    </p:spTree>
    <p:extLst>
      <p:ext uri="{BB962C8B-B14F-4D97-AF65-F5344CB8AC3E}">
        <p14:creationId xmlns:p14="http://schemas.microsoft.com/office/powerpoint/2010/main" val="367646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B6DC-DDA3-4E47-903F-741FB89739CF}"/>
              </a:ext>
            </a:extLst>
          </p:cNvPr>
          <p:cNvSpPr>
            <a:spLocks noGrp="1"/>
          </p:cNvSpPr>
          <p:nvPr>
            <p:ph type="title"/>
          </p:nvPr>
        </p:nvSpPr>
        <p:spPr/>
        <p:txBody>
          <a:bodyPr/>
          <a:lstStyle/>
          <a:p>
            <a:r>
              <a:rPr lang="en-US" dirty="0"/>
              <a:t>What we have now</a:t>
            </a:r>
          </a:p>
        </p:txBody>
      </p:sp>
      <p:sp>
        <p:nvSpPr>
          <p:cNvPr id="3" name="Content Placeholder 2">
            <a:extLst>
              <a:ext uri="{FF2B5EF4-FFF2-40B4-BE49-F238E27FC236}">
                <a16:creationId xmlns:a16="http://schemas.microsoft.com/office/drawing/2014/main" id="{9967DDEE-92CA-514E-A894-159F1AD5DA4C}"/>
              </a:ext>
            </a:extLst>
          </p:cNvPr>
          <p:cNvSpPr>
            <a:spLocks noGrp="1"/>
          </p:cNvSpPr>
          <p:nvPr>
            <p:ph idx="1"/>
          </p:nvPr>
        </p:nvSpPr>
        <p:spPr/>
        <p:txBody>
          <a:bodyPr/>
          <a:lstStyle/>
          <a:p>
            <a:r>
              <a:rPr lang="en-US" dirty="0"/>
              <a:t>Rocky planets close to the Sun</a:t>
            </a:r>
          </a:p>
          <a:p>
            <a:pPr lvl="1"/>
            <a:r>
              <a:rPr lang="en-US" dirty="0"/>
              <a:t>mass increases with distance except for Mars</a:t>
            </a:r>
          </a:p>
          <a:p>
            <a:r>
              <a:rPr lang="en-US" dirty="0"/>
              <a:t>Giant planets more distant</a:t>
            </a:r>
          </a:p>
          <a:p>
            <a:pPr lvl="1"/>
            <a:r>
              <a:rPr lang="en-US" dirty="0"/>
              <a:t>Jupiter and Saturn mostly H, He</a:t>
            </a:r>
          </a:p>
          <a:p>
            <a:pPr lvl="1"/>
            <a:r>
              <a:rPr lang="en-US" dirty="0"/>
              <a:t>Uranus and Neptune contain “ices:” N</a:t>
            </a:r>
            <a:r>
              <a:rPr lang="en-US" baseline="-25000" dirty="0"/>
              <a:t>2</a:t>
            </a:r>
            <a:r>
              <a:rPr lang="en-US" dirty="0"/>
              <a:t>, CH</a:t>
            </a:r>
            <a:r>
              <a:rPr lang="en-US" baseline="-25000" dirty="0"/>
              <a:t>4</a:t>
            </a:r>
            <a:r>
              <a:rPr lang="en-US" dirty="0"/>
              <a:t>, NH</a:t>
            </a:r>
            <a:r>
              <a:rPr lang="en-US" baseline="-25000" dirty="0"/>
              <a:t>3</a:t>
            </a:r>
            <a:r>
              <a:rPr lang="en-US" dirty="0"/>
              <a:t>, H</a:t>
            </a:r>
            <a:r>
              <a:rPr lang="en-US" baseline="-25000" dirty="0"/>
              <a:t>2</a:t>
            </a:r>
            <a:r>
              <a:rPr lang="en-US" dirty="0"/>
              <a:t>O</a:t>
            </a:r>
          </a:p>
          <a:p>
            <a:r>
              <a:rPr lang="en-US" dirty="0"/>
              <a:t>Rocky fragments</a:t>
            </a:r>
          </a:p>
          <a:p>
            <a:r>
              <a:rPr lang="en-US" dirty="0"/>
              <a:t>Icy fragments</a:t>
            </a:r>
          </a:p>
          <a:p>
            <a:endParaRPr lang="en-US" dirty="0"/>
          </a:p>
        </p:txBody>
      </p:sp>
    </p:spTree>
    <p:extLst>
      <p:ext uri="{BB962C8B-B14F-4D97-AF65-F5344CB8AC3E}">
        <p14:creationId xmlns:p14="http://schemas.microsoft.com/office/powerpoint/2010/main" val="36812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E2DC-9550-6644-B2D9-6E906412B4DC}"/>
              </a:ext>
            </a:extLst>
          </p:cNvPr>
          <p:cNvSpPr>
            <a:spLocks noGrp="1"/>
          </p:cNvSpPr>
          <p:nvPr>
            <p:ph type="title"/>
          </p:nvPr>
        </p:nvSpPr>
        <p:spPr/>
        <p:txBody>
          <a:bodyPr/>
          <a:lstStyle/>
          <a:p>
            <a:r>
              <a:rPr lang="en-US" dirty="0"/>
              <a:t>What we Observe</a:t>
            </a:r>
          </a:p>
        </p:txBody>
      </p:sp>
      <p:sp>
        <p:nvSpPr>
          <p:cNvPr id="3" name="Content Placeholder 2">
            <a:extLst>
              <a:ext uri="{FF2B5EF4-FFF2-40B4-BE49-F238E27FC236}">
                <a16:creationId xmlns:a16="http://schemas.microsoft.com/office/drawing/2014/main" id="{AD58D5FB-AD70-3949-BB74-B1D68AD39E36}"/>
              </a:ext>
            </a:extLst>
          </p:cNvPr>
          <p:cNvSpPr>
            <a:spLocks noGrp="1"/>
          </p:cNvSpPr>
          <p:nvPr>
            <p:ph idx="1"/>
          </p:nvPr>
        </p:nvSpPr>
        <p:spPr/>
        <p:txBody>
          <a:bodyPr/>
          <a:lstStyle/>
          <a:p>
            <a:r>
              <a:rPr lang="en-US" sz="2800" dirty="0"/>
              <a:t>Distance</a:t>
            </a:r>
          </a:p>
          <a:p>
            <a:r>
              <a:rPr lang="en-US" sz="2800" dirty="0"/>
              <a:t>Size</a:t>
            </a:r>
          </a:p>
          <a:p>
            <a:r>
              <a:rPr lang="en-US" sz="2800" dirty="0"/>
              <a:t>Albedo</a:t>
            </a:r>
          </a:p>
          <a:p>
            <a:r>
              <a:rPr lang="en-US" sz="2800" dirty="0"/>
              <a:t>Spectrum</a:t>
            </a:r>
          </a:p>
          <a:p>
            <a:r>
              <a:rPr lang="en-US" sz="2800" dirty="0"/>
              <a:t>Mass</a:t>
            </a:r>
          </a:p>
          <a:p>
            <a:r>
              <a:rPr lang="en-US" sz="2800" dirty="0"/>
              <a:t>Spin</a:t>
            </a:r>
          </a:p>
          <a:p>
            <a:r>
              <a:rPr lang="en-US" sz="2800" dirty="0"/>
              <a:t>Magnetic field</a:t>
            </a:r>
          </a:p>
          <a:p>
            <a:r>
              <a:rPr lang="en-US" sz="2800" dirty="0"/>
              <a:t>Mass distribution</a:t>
            </a:r>
          </a:p>
          <a:p>
            <a:r>
              <a:rPr lang="en-US" sz="2800" dirty="0"/>
              <a:t>Age (if we can sample it)</a:t>
            </a:r>
          </a:p>
        </p:txBody>
      </p:sp>
    </p:spTree>
    <p:extLst>
      <p:ext uri="{BB962C8B-B14F-4D97-AF65-F5344CB8AC3E}">
        <p14:creationId xmlns:p14="http://schemas.microsoft.com/office/powerpoint/2010/main" val="297290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98F67-C9AE-7F4B-8506-49F6D0DA17BD}"/>
              </a:ext>
            </a:extLst>
          </p:cNvPr>
          <p:cNvSpPr>
            <a:spLocks noGrp="1"/>
          </p:cNvSpPr>
          <p:nvPr>
            <p:ph type="title"/>
          </p:nvPr>
        </p:nvSpPr>
        <p:spPr/>
        <p:txBody>
          <a:bodyPr/>
          <a:lstStyle/>
          <a:p>
            <a:r>
              <a:rPr lang="en-US" dirty="0"/>
              <a:t>Kuiper Belt</a:t>
            </a:r>
          </a:p>
        </p:txBody>
      </p:sp>
      <p:sp>
        <p:nvSpPr>
          <p:cNvPr id="3" name="Content Placeholder 2">
            <a:extLst>
              <a:ext uri="{FF2B5EF4-FFF2-40B4-BE49-F238E27FC236}">
                <a16:creationId xmlns:a16="http://schemas.microsoft.com/office/drawing/2014/main" id="{779CEFBC-4BA9-C046-8602-643B41E8A5BD}"/>
              </a:ext>
            </a:extLst>
          </p:cNvPr>
          <p:cNvSpPr>
            <a:spLocks noGrp="1"/>
          </p:cNvSpPr>
          <p:nvPr>
            <p:ph idx="1"/>
          </p:nvPr>
        </p:nvSpPr>
        <p:spPr>
          <a:xfrm>
            <a:off x="457200" y="1600201"/>
            <a:ext cx="8229600" cy="1295399"/>
          </a:xfrm>
        </p:spPr>
        <p:txBody>
          <a:bodyPr/>
          <a:lstStyle/>
          <a:p>
            <a:r>
              <a:rPr lang="en-US" dirty="0"/>
              <a:t>TNOs approximately in the ecliptic</a:t>
            </a:r>
          </a:p>
          <a:p>
            <a:r>
              <a:rPr lang="en-US" dirty="0"/>
              <a:t>Pluto is a KBO</a:t>
            </a:r>
          </a:p>
        </p:txBody>
      </p:sp>
      <p:sp>
        <p:nvSpPr>
          <p:cNvPr id="4" name="Content Placeholder 2">
            <a:extLst>
              <a:ext uri="{FF2B5EF4-FFF2-40B4-BE49-F238E27FC236}">
                <a16:creationId xmlns:a16="http://schemas.microsoft.com/office/drawing/2014/main" id="{AC0ACD4B-7727-5540-8FC7-03176457B082}"/>
              </a:ext>
            </a:extLst>
          </p:cNvPr>
          <p:cNvSpPr txBox="1">
            <a:spLocks/>
          </p:cNvSpPr>
          <p:nvPr/>
        </p:nvSpPr>
        <p:spPr bwMode="auto">
          <a:xfrm>
            <a:off x="457200" y="2819400"/>
            <a:ext cx="8229600" cy="82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3366"/>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366"/>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366"/>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366"/>
                </a:solidFill>
                <a:latin typeface="+mn-lt"/>
                <a:ea typeface="ＭＳ Ｐゴシック" charset="0"/>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r>
              <a:rPr lang="en-US" kern="0" dirty="0"/>
              <a:t>More are being discovered</a:t>
            </a:r>
          </a:p>
        </p:txBody>
      </p:sp>
      <p:grpSp>
        <p:nvGrpSpPr>
          <p:cNvPr id="10" name="Group 9">
            <a:extLst>
              <a:ext uri="{FF2B5EF4-FFF2-40B4-BE49-F238E27FC236}">
                <a16:creationId xmlns:a16="http://schemas.microsoft.com/office/drawing/2014/main" id="{26429A0B-7762-3D4A-9C66-C326A63A09FB}"/>
              </a:ext>
            </a:extLst>
          </p:cNvPr>
          <p:cNvGrpSpPr/>
          <p:nvPr/>
        </p:nvGrpSpPr>
        <p:grpSpPr>
          <a:xfrm>
            <a:off x="3026224" y="3650296"/>
            <a:ext cx="3091552" cy="2701191"/>
            <a:chOff x="457200" y="3665218"/>
            <a:chExt cx="3091552" cy="2701191"/>
          </a:xfrm>
        </p:grpSpPr>
        <p:pic>
          <p:nvPicPr>
            <p:cNvPr id="6" name="Picture 5">
              <a:extLst>
                <a:ext uri="{FF2B5EF4-FFF2-40B4-BE49-F238E27FC236}">
                  <a16:creationId xmlns:a16="http://schemas.microsoft.com/office/drawing/2014/main" id="{EEF258EA-02D2-C64B-9499-7774B2351F77}"/>
                </a:ext>
              </a:extLst>
            </p:cNvPr>
            <p:cNvPicPr>
              <a:picLocks noChangeAspect="1"/>
            </p:cNvPicPr>
            <p:nvPr/>
          </p:nvPicPr>
          <p:blipFill>
            <a:blip r:embed="rId2"/>
            <a:stretch>
              <a:fillRect/>
            </a:stretch>
          </p:blipFill>
          <p:spPr>
            <a:xfrm>
              <a:off x="914400" y="3665218"/>
              <a:ext cx="2032000" cy="2032000"/>
            </a:xfrm>
            <a:prstGeom prst="rect">
              <a:avLst/>
            </a:prstGeom>
          </p:spPr>
        </p:pic>
        <p:sp>
          <p:nvSpPr>
            <p:cNvPr id="7" name="TextBox 6">
              <a:extLst>
                <a:ext uri="{FF2B5EF4-FFF2-40B4-BE49-F238E27FC236}">
                  <a16:creationId xmlns:a16="http://schemas.microsoft.com/office/drawing/2014/main" id="{C9C96EA4-2B3A-3640-99D5-1033E7F2D306}"/>
                </a:ext>
              </a:extLst>
            </p:cNvPr>
            <p:cNvSpPr txBox="1"/>
            <p:nvPr/>
          </p:nvSpPr>
          <p:spPr>
            <a:xfrm>
              <a:off x="457200" y="5720078"/>
              <a:ext cx="3091552" cy="646331"/>
            </a:xfrm>
            <a:prstGeom prst="rect">
              <a:avLst/>
            </a:prstGeom>
            <a:noFill/>
          </p:spPr>
          <p:txBody>
            <a:bodyPr wrap="none" rtlCol="0">
              <a:spAutoFit/>
            </a:bodyPr>
            <a:lstStyle/>
            <a:p>
              <a:r>
                <a:rPr lang="en-US" dirty="0"/>
                <a:t>Pluto’s largest moon Charon</a:t>
              </a:r>
            </a:p>
            <a:p>
              <a:pPr algn="ctr"/>
              <a:r>
                <a:rPr lang="en-US" dirty="0">
                  <a:hlinkClick r:id="rId3"/>
                </a:rPr>
                <a:t>Image</a:t>
              </a:r>
              <a:r>
                <a:rPr lang="en-US" dirty="0"/>
                <a:t>: NASA/APL/SRI</a:t>
              </a:r>
            </a:p>
          </p:txBody>
        </p:sp>
      </p:grpSp>
      <p:grpSp>
        <p:nvGrpSpPr>
          <p:cNvPr id="11" name="Group 10">
            <a:extLst>
              <a:ext uri="{FF2B5EF4-FFF2-40B4-BE49-F238E27FC236}">
                <a16:creationId xmlns:a16="http://schemas.microsoft.com/office/drawing/2014/main" id="{4D908A39-D2F0-8446-BFE4-40A86A485F3B}"/>
              </a:ext>
            </a:extLst>
          </p:cNvPr>
          <p:cNvGrpSpPr/>
          <p:nvPr/>
        </p:nvGrpSpPr>
        <p:grpSpPr>
          <a:xfrm>
            <a:off x="6201936" y="3642358"/>
            <a:ext cx="2032000" cy="2678331"/>
            <a:chOff x="5486400" y="3642358"/>
            <a:chExt cx="2032000" cy="2678331"/>
          </a:xfrm>
        </p:grpSpPr>
        <p:pic>
          <p:nvPicPr>
            <p:cNvPr id="8" name="Picture 7">
              <a:extLst>
                <a:ext uri="{FF2B5EF4-FFF2-40B4-BE49-F238E27FC236}">
                  <a16:creationId xmlns:a16="http://schemas.microsoft.com/office/drawing/2014/main" id="{25D8D76D-0172-6644-85C9-D300BAED27CE}"/>
                </a:ext>
              </a:extLst>
            </p:cNvPr>
            <p:cNvPicPr>
              <a:picLocks noChangeAspect="1"/>
            </p:cNvPicPr>
            <p:nvPr/>
          </p:nvPicPr>
          <p:blipFill>
            <a:blip r:embed="rId4"/>
            <a:stretch>
              <a:fillRect/>
            </a:stretch>
          </p:blipFill>
          <p:spPr>
            <a:xfrm>
              <a:off x="5486400" y="3642358"/>
              <a:ext cx="2032000" cy="2032000"/>
            </a:xfrm>
            <a:prstGeom prst="rect">
              <a:avLst/>
            </a:prstGeom>
          </p:spPr>
        </p:pic>
        <p:sp>
          <p:nvSpPr>
            <p:cNvPr id="9" name="TextBox 8">
              <a:extLst>
                <a:ext uri="{FF2B5EF4-FFF2-40B4-BE49-F238E27FC236}">
                  <a16:creationId xmlns:a16="http://schemas.microsoft.com/office/drawing/2014/main" id="{1AFDB78A-FC5E-6747-B4D2-900CD2AE7061}"/>
                </a:ext>
              </a:extLst>
            </p:cNvPr>
            <p:cNvSpPr txBox="1"/>
            <p:nvPr/>
          </p:nvSpPr>
          <p:spPr>
            <a:xfrm>
              <a:off x="5800055" y="5674358"/>
              <a:ext cx="1710725" cy="646331"/>
            </a:xfrm>
            <a:prstGeom prst="rect">
              <a:avLst/>
            </a:prstGeom>
            <a:noFill/>
          </p:spPr>
          <p:txBody>
            <a:bodyPr wrap="none" rtlCol="0">
              <a:spAutoFit/>
            </a:bodyPr>
            <a:lstStyle/>
            <a:p>
              <a:pPr algn="ctr"/>
              <a:r>
                <a:rPr lang="en-US" dirty="0"/>
                <a:t>KBO </a:t>
              </a:r>
              <a:r>
                <a:rPr lang="en-US" dirty="0" err="1"/>
                <a:t>Arrokoth</a:t>
              </a:r>
              <a:endParaRPr lang="en-US" dirty="0"/>
            </a:p>
            <a:p>
              <a:r>
                <a:rPr lang="en-US" dirty="0">
                  <a:hlinkClick r:id="rId3"/>
                </a:rPr>
                <a:t>Image</a:t>
              </a:r>
              <a:r>
                <a:rPr lang="en-US" dirty="0"/>
                <a:t>: NASA</a:t>
              </a:r>
            </a:p>
          </p:txBody>
        </p:sp>
      </p:grpSp>
      <p:grpSp>
        <p:nvGrpSpPr>
          <p:cNvPr id="14" name="Group 13">
            <a:extLst>
              <a:ext uri="{FF2B5EF4-FFF2-40B4-BE49-F238E27FC236}">
                <a16:creationId xmlns:a16="http://schemas.microsoft.com/office/drawing/2014/main" id="{E17A2224-CBC0-0744-AD3D-2F933546283E}"/>
              </a:ext>
            </a:extLst>
          </p:cNvPr>
          <p:cNvGrpSpPr/>
          <p:nvPr/>
        </p:nvGrpSpPr>
        <p:grpSpPr>
          <a:xfrm>
            <a:off x="391872" y="3650296"/>
            <a:ext cx="2531462" cy="2753007"/>
            <a:chOff x="391872" y="3650296"/>
            <a:chExt cx="2531462" cy="2753007"/>
          </a:xfrm>
        </p:grpSpPr>
        <p:pic>
          <p:nvPicPr>
            <p:cNvPr id="12" name="Picture 11">
              <a:extLst>
                <a:ext uri="{FF2B5EF4-FFF2-40B4-BE49-F238E27FC236}">
                  <a16:creationId xmlns:a16="http://schemas.microsoft.com/office/drawing/2014/main" id="{9BCC1A24-6A44-E141-8571-EB2D83A61D6E}"/>
                </a:ext>
              </a:extLst>
            </p:cNvPr>
            <p:cNvPicPr>
              <a:picLocks noChangeAspect="1"/>
            </p:cNvPicPr>
            <p:nvPr/>
          </p:nvPicPr>
          <p:blipFill>
            <a:blip r:embed="rId5"/>
            <a:stretch>
              <a:fillRect/>
            </a:stretch>
          </p:blipFill>
          <p:spPr>
            <a:xfrm>
              <a:off x="712914" y="3650296"/>
              <a:ext cx="2083816" cy="2083816"/>
            </a:xfrm>
            <a:prstGeom prst="rect">
              <a:avLst/>
            </a:prstGeom>
          </p:spPr>
        </p:pic>
        <p:sp>
          <p:nvSpPr>
            <p:cNvPr id="13" name="TextBox 12">
              <a:extLst>
                <a:ext uri="{FF2B5EF4-FFF2-40B4-BE49-F238E27FC236}">
                  <a16:creationId xmlns:a16="http://schemas.microsoft.com/office/drawing/2014/main" id="{D21EF119-FB54-DD45-BE6D-66A0FD666CCE}"/>
                </a:ext>
              </a:extLst>
            </p:cNvPr>
            <p:cNvSpPr txBox="1"/>
            <p:nvPr/>
          </p:nvSpPr>
          <p:spPr>
            <a:xfrm>
              <a:off x="391872" y="5756972"/>
              <a:ext cx="2531462" cy="646331"/>
            </a:xfrm>
            <a:prstGeom prst="rect">
              <a:avLst/>
            </a:prstGeom>
            <a:noFill/>
          </p:spPr>
          <p:txBody>
            <a:bodyPr wrap="none" rtlCol="0">
              <a:spAutoFit/>
            </a:bodyPr>
            <a:lstStyle/>
            <a:p>
              <a:pPr algn="ctr"/>
              <a:r>
                <a:rPr lang="en-US" dirty="0"/>
                <a:t>Pluto</a:t>
              </a:r>
            </a:p>
            <a:p>
              <a:r>
                <a:rPr lang="en-US" dirty="0">
                  <a:hlinkClick r:id="rId3"/>
                </a:rPr>
                <a:t>Image</a:t>
              </a:r>
              <a:r>
                <a:rPr lang="en-US" dirty="0"/>
                <a:t>: NASA/APL/SRI</a:t>
              </a:r>
            </a:p>
          </p:txBody>
        </p:sp>
      </p:grpSp>
    </p:spTree>
    <p:extLst>
      <p:ext uri="{BB962C8B-B14F-4D97-AF65-F5344CB8AC3E}">
        <p14:creationId xmlns:p14="http://schemas.microsoft.com/office/powerpoint/2010/main" val="38841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D41F-CAC9-9446-A392-57F56D7F068C}"/>
              </a:ext>
            </a:extLst>
          </p:cNvPr>
          <p:cNvSpPr>
            <a:spLocks noGrp="1"/>
          </p:cNvSpPr>
          <p:nvPr>
            <p:ph type="title"/>
          </p:nvPr>
        </p:nvSpPr>
        <p:spPr/>
        <p:txBody>
          <a:bodyPr/>
          <a:lstStyle/>
          <a:p>
            <a:r>
              <a:rPr lang="en-US" dirty="0"/>
              <a:t>Oort Cloud</a:t>
            </a:r>
          </a:p>
        </p:txBody>
      </p:sp>
      <p:sp>
        <p:nvSpPr>
          <p:cNvPr id="3" name="Content Placeholder 2">
            <a:extLst>
              <a:ext uri="{FF2B5EF4-FFF2-40B4-BE49-F238E27FC236}">
                <a16:creationId xmlns:a16="http://schemas.microsoft.com/office/drawing/2014/main" id="{8F0F5768-BA60-7948-8843-BD74DA7AFE99}"/>
              </a:ext>
            </a:extLst>
          </p:cNvPr>
          <p:cNvSpPr>
            <a:spLocks noGrp="1"/>
          </p:cNvSpPr>
          <p:nvPr>
            <p:ph idx="1"/>
          </p:nvPr>
        </p:nvSpPr>
        <p:spPr/>
        <p:txBody>
          <a:bodyPr/>
          <a:lstStyle/>
          <a:p>
            <a:r>
              <a:rPr lang="en-US" dirty="0"/>
              <a:t>Hypothesized reservoir of comets</a:t>
            </a:r>
          </a:p>
          <a:p>
            <a:r>
              <a:rPr lang="en-US" dirty="0"/>
              <a:t>Approximately spherical</a:t>
            </a:r>
          </a:p>
          <a:p>
            <a:pPr lvl="1"/>
            <a:r>
              <a:rPr lang="en-US" dirty="0"/>
              <a:t>not oriented with ecliptic</a:t>
            </a:r>
          </a:p>
          <a:p>
            <a:r>
              <a:rPr lang="en-US" dirty="0">
                <a:solidFill>
                  <a:schemeClr val="accent4"/>
                </a:solidFill>
              </a:rPr>
              <a:t>Why we think so</a:t>
            </a:r>
            <a:r>
              <a:rPr lang="en-US" dirty="0"/>
              <a:t>: many comets approach far from ecliptic plane</a:t>
            </a:r>
          </a:p>
          <a:p>
            <a:r>
              <a:rPr lang="en-US" dirty="0"/>
              <a:t>No objects imaged in Oort cloud</a:t>
            </a:r>
          </a:p>
        </p:txBody>
      </p:sp>
    </p:spTree>
    <p:extLst>
      <p:ext uri="{BB962C8B-B14F-4D97-AF65-F5344CB8AC3E}">
        <p14:creationId xmlns:p14="http://schemas.microsoft.com/office/powerpoint/2010/main" val="208579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C9F5-27ED-C74A-A059-71D5D88AFDA8}"/>
              </a:ext>
            </a:extLst>
          </p:cNvPr>
          <p:cNvSpPr>
            <a:spLocks noGrp="1"/>
          </p:cNvSpPr>
          <p:nvPr>
            <p:ph type="title"/>
          </p:nvPr>
        </p:nvSpPr>
        <p:spPr/>
        <p:txBody>
          <a:bodyPr/>
          <a:lstStyle/>
          <a:p>
            <a:r>
              <a:rPr lang="en-US" dirty="0"/>
              <a:t>Proto-Solar System</a:t>
            </a:r>
          </a:p>
        </p:txBody>
      </p:sp>
      <p:sp>
        <p:nvSpPr>
          <p:cNvPr id="3" name="Content Placeholder 2">
            <a:extLst>
              <a:ext uri="{FF2B5EF4-FFF2-40B4-BE49-F238E27FC236}">
                <a16:creationId xmlns:a16="http://schemas.microsoft.com/office/drawing/2014/main" id="{B7F4FAB9-7180-8846-BFFF-01C92C4974F4}"/>
              </a:ext>
            </a:extLst>
          </p:cNvPr>
          <p:cNvSpPr>
            <a:spLocks noGrp="1"/>
          </p:cNvSpPr>
          <p:nvPr>
            <p:ph idx="1"/>
          </p:nvPr>
        </p:nvSpPr>
        <p:spPr/>
        <p:txBody>
          <a:bodyPr/>
          <a:lstStyle/>
          <a:p>
            <a:r>
              <a:rPr lang="en-US" dirty="0"/>
              <a:t>Condensed from a solar nebula which collapsed to a </a:t>
            </a:r>
            <a:r>
              <a:rPr lang="en-US" dirty="0" err="1"/>
              <a:t>protostar</a:t>
            </a:r>
            <a:r>
              <a:rPr lang="en-US" dirty="0"/>
              <a:t> and protoplanetary disk</a:t>
            </a:r>
          </a:p>
          <a:p>
            <a:r>
              <a:rPr lang="en-US" dirty="0">
                <a:solidFill>
                  <a:schemeClr val="accent4"/>
                </a:solidFill>
              </a:rPr>
              <a:t>Why we think so</a:t>
            </a:r>
            <a:r>
              <a:rPr lang="en-US" dirty="0"/>
              <a:t>: concurrent rotation of Solar system bodies</a:t>
            </a:r>
          </a:p>
        </p:txBody>
      </p:sp>
    </p:spTree>
    <p:extLst>
      <p:ext uri="{BB962C8B-B14F-4D97-AF65-F5344CB8AC3E}">
        <p14:creationId xmlns:p14="http://schemas.microsoft.com/office/powerpoint/2010/main" val="26227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C9F5-27ED-C74A-A059-71D5D88AFDA8}"/>
              </a:ext>
            </a:extLst>
          </p:cNvPr>
          <p:cNvSpPr>
            <a:spLocks noGrp="1"/>
          </p:cNvSpPr>
          <p:nvPr>
            <p:ph type="title"/>
          </p:nvPr>
        </p:nvSpPr>
        <p:spPr/>
        <p:txBody>
          <a:bodyPr/>
          <a:lstStyle/>
          <a:p>
            <a:r>
              <a:rPr lang="en-US" dirty="0"/>
              <a:t>When Did it Condense?</a:t>
            </a:r>
          </a:p>
        </p:txBody>
      </p:sp>
      <p:sp>
        <p:nvSpPr>
          <p:cNvPr id="3" name="Content Placeholder 2">
            <a:extLst>
              <a:ext uri="{FF2B5EF4-FFF2-40B4-BE49-F238E27FC236}">
                <a16:creationId xmlns:a16="http://schemas.microsoft.com/office/drawing/2014/main" id="{B7F4FAB9-7180-8846-BFFF-01C92C4974F4}"/>
              </a:ext>
            </a:extLst>
          </p:cNvPr>
          <p:cNvSpPr>
            <a:spLocks noGrp="1"/>
          </p:cNvSpPr>
          <p:nvPr>
            <p:ph idx="1"/>
          </p:nvPr>
        </p:nvSpPr>
        <p:spPr/>
        <p:txBody>
          <a:bodyPr/>
          <a:lstStyle/>
          <a:p>
            <a:r>
              <a:rPr lang="en-US" dirty="0"/>
              <a:t>about 4.6 Ga</a:t>
            </a:r>
          </a:p>
          <a:p>
            <a:r>
              <a:rPr lang="en-US" dirty="0">
                <a:solidFill>
                  <a:schemeClr val="accent4"/>
                </a:solidFill>
              </a:rPr>
              <a:t>Why we think so</a:t>
            </a:r>
            <a:r>
              <a:rPr lang="en-US" dirty="0"/>
              <a:t>: radioactive dating of meteorites</a:t>
            </a:r>
          </a:p>
        </p:txBody>
      </p:sp>
    </p:spTree>
    <p:extLst>
      <p:ext uri="{BB962C8B-B14F-4D97-AF65-F5344CB8AC3E}">
        <p14:creationId xmlns:p14="http://schemas.microsoft.com/office/powerpoint/2010/main" val="28795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9722-8C87-CF43-A1C8-EDC476AA6594}"/>
              </a:ext>
            </a:extLst>
          </p:cNvPr>
          <p:cNvSpPr>
            <a:spLocks noGrp="1"/>
          </p:cNvSpPr>
          <p:nvPr>
            <p:ph type="title"/>
          </p:nvPr>
        </p:nvSpPr>
        <p:spPr/>
        <p:txBody>
          <a:bodyPr/>
          <a:lstStyle/>
          <a:p>
            <a:r>
              <a:rPr lang="en-US" dirty="0"/>
              <a:t>What Happened Before?</a:t>
            </a:r>
          </a:p>
        </p:txBody>
      </p:sp>
      <p:sp>
        <p:nvSpPr>
          <p:cNvPr id="3" name="Content Placeholder 2">
            <a:extLst>
              <a:ext uri="{FF2B5EF4-FFF2-40B4-BE49-F238E27FC236}">
                <a16:creationId xmlns:a16="http://schemas.microsoft.com/office/drawing/2014/main" id="{EF8F8F9B-CD67-5448-8D8E-088203B9815A}"/>
              </a:ext>
            </a:extLst>
          </p:cNvPr>
          <p:cNvSpPr>
            <a:spLocks noGrp="1"/>
          </p:cNvSpPr>
          <p:nvPr>
            <p:ph idx="1"/>
          </p:nvPr>
        </p:nvSpPr>
        <p:spPr/>
        <p:txBody>
          <a:bodyPr/>
          <a:lstStyle/>
          <a:p>
            <a:pPr>
              <a:buClr>
                <a:schemeClr val="tx2"/>
              </a:buClr>
            </a:pPr>
            <a:r>
              <a:rPr lang="en-US" dirty="0"/>
              <a:t>At least one generation of stars</a:t>
            </a:r>
          </a:p>
          <a:p>
            <a:pPr>
              <a:buClr>
                <a:schemeClr val="tx2"/>
              </a:buClr>
            </a:pPr>
            <a:r>
              <a:rPr lang="en-US" dirty="0">
                <a:solidFill>
                  <a:schemeClr val="accent4"/>
                </a:solidFill>
              </a:rPr>
              <a:t>Why we think so</a:t>
            </a:r>
            <a:r>
              <a:rPr lang="en-US" dirty="0"/>
              <a:t>: presence of metals</a:t>
            </a:r>
          </a:p>
        </p:txBody>
      </p:sp>
    </p:spTree>
    <p:extLst>
      <p:ext uri="{BB962C8B-B14F-4D97-AF65-F5344CB8AC3E}">
        <p14:creationId xmlns:p14="http://schemas.microsoft.com/office/powerpoint/2010/main" val="117110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9722-8C87-CF43-A1C8-EDC476AA6594}"/>
              </a:ext>
            </a:extLst>
          </p:cNvPr>
          <p:cNvSpPr>
            <a:spLocks noGrp="1"/>
          </p:cNvSpPr>
          <p:nvPr>
            <p:ph type="title"/>
          </p:nvPr>
        </p:nvSpPr>
        <p:spPr/>
        <p:txBody>
          <a:bodyPr/>
          <a:lstStyle/>
          <a:p>
            <a:r>
              <a:rPr lang="en-US" sz="4000" dirty="0"/>
              <a:t>What Caused the Jeans Instability?</a:t>
            </a:r>
          </a:p>
        </p:txBody>
      </p:sp>
      <p:sp>
        <p:nvSpPr>
          <p:cNvPr id="3" name="Content Placeholder 2">
            <a:extLst>
              <a:ext uri="{FF2B5EF4-FFF2-40B4-BE49-F238E27FC236}">
                <a16:creationId xmlns:a16="http://schemas.microsoft.com/office/drawing/2014/main" id="{EF8F8F9B-CD67-5448-8D8E-088203B9815A}"/>
              </a:ext>
            </a:extLst>
          </p:cNvPr>
          <p:cNvSpPr>
            <a:spLocks noGrp="1"/>
          </p:cNvSpPr>
          <p:nvPr>
            <p:ph idx="1"/>
          </p:nvPr>
        </p:nvSpPr>
        <p:spPr/>
        <p:txBody>
          <a:bodyPr/>
          <a:lstStyle/>
          <a:p>
            <a:r>
              <a:rPr lang="en-US" dirty="0"/>
              <a:t>Probably a supernova shock wave</a:t>
            </a:r>
          </a:p>
          <a:p>
            <a:pPr>
              <a:buClr>
                <a:schemeClr val="tx2"/>
              </a:buClr>
            </a:pPr>
            <a:r>
              <a:rPr lang="en-US" dirty="0">
                <a:solidFill>
                  <a:schemeClr val="accent4"/>
                </a:solidFill>
              </a:rPr>
              <a:t>Why we think so</a:t>
            </a:r>
            <a:r>
              <a:rPr lang="en-US" dirty="0"/>
              <a:t>: </a:t>
            </a:r>
          </a:p>
          <a:p>
            <a:pPr lvl="1"/>
            <a:r>
              <a:rPr lang="en-US" dirty="0"/>
              <a:t>radioactive atoms</a:t>
            </a:r>
          </a:p>
          <a:p>
            <a:pPr lvl="1"/>
            <a:r>
              <a:rPr lang="en-US" dirty="0"/>
              <a:t>something had to do it</a:t>
            </a:r>
          </a:p>
        </p:txBody>
      </p:sp>
    </p:spTree>
    <p:extLst>
      <p:ext uri="{BB962C8B-B14F-4D97-AF65-F5344CB8AC3E}">
        <p14:creationId xmlns:p14="http://schemas.microsoft.com/office/powerpoint/2010/main" val="17313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E7E6D-02CF-1B4D-AAAC-D973BD979E06}"/>
              </a:ext>
            </a:extLst>
          </p:cNvPr>
          <p:cNvSpPr>
            <a:spLocks noGrp="1"/>
          </p:cNvSpPr>
          <p:nvPr>
            <p:ph type="title"/>
          </p:nvPr>
        </p:nvSpPr>
        <p:spPr/>
        <p:txBody>
          <a:bodyPr/>
          <a:lstStyle/>
          <a:p>
            <a:r>
              <a:rPr lang="en-US" dirty="0"/>
              <a:t>What about Pt, Au, U, etc.?</a:t>
            </a:r>
          </a:p>
        </p:txBody>
      </p:sp>
      <p:sp>
        <p:nvSpPr>
          <p:cNvPr id="3" name="Content Placeholder 2">
            <a:extLst>
              <a:ext uri="{FF2B5EF4-FFF2-40B4-BE49-F238E27FC236}">
                <a16:creationId xmlns:a16="http://schemas.microsoft.com/office/drawing/2014/main" id="{60DD8828-D773-234B-B4A1-73D4C9A64467}"/>
              </a:ext>
            </a:extLst>
          </p:cNvPr>
          <p:cNvSpPr>
            <a:spLocks noGrp="1"/>
          </p:cNvSpPr>
          <p:nvPr>
            <p:ph idx="1"/>
          </p:nvPr>
        </p:nvSpPr>
        <p:spPr/>
        <p:txBody>
          <a:bodyPr/>
          <a:lstStyle/>
          <a:p>
            <a:r>
              <a:rPr lang="en-US" dirty="0"/>
              <a:t>Neutron star merger</a:t>
            </a:r>
          </a:p>
          <a:p>
            <a:pPr>
              <a:buClr>
                <a:schemeClr val="tx2"/>
              </a:buClr>
            </a:pPr>
            <a:r>
              <a:rPr lang="en-US" dirty="0">
                <a:solidFill>
                  <a:schemeClr val="accent4"/>
                </a:solidFill>
              </a:rPr>
              <a:t>Why we think so</a:t>
            </a:r>
            <a:r>
              <a:rPr lang="en-US" dirty="0"/>
              <a:t>: what else could make elements so much heavier than Fe?</a:t>
            </a:r>
          </a:p>
        </p:txBody>
      </p:sp>
    </p:spTree>
    <p:extLst>
      <p:ext uri="{BB962C8B-B14F-4D97-AF65-F5344CB8AC3E}">
        <p14:creationId xmlns:p14="http://schemas.microsoft.com/office/powerpoint/2010/main" val="10538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Custom 25">
      <a:dk1>
        <a:srgbClr val="000066"/>
      </a:dk1>
      <a:lt1>
        <a:srgbClr val="FFFFFF"/>
      </a:lt1>
      <a:dk2>
        <a:srgbClr val="003366"/>
      </a:dk2>
      <a:lt2>
        <a:srgbClr val="808080"/>
      </a:lt2>
      <a:accent1>
        <a:srgbClr val="BBE0E3"/>
      </a:accent1>
      <a:accent2>
        <a:srgbClr val="0000FF"/>
      </a:accent2>
      <a:accent3>
        <a:srgbClr val="FF0000"/>
      </a:accent3>
      <a:accent4>
        <a:srgbClr val="006600"/>
      </a:accent4>
      <a:accent5>
        <a:srgbClr val="00CC00"/>
      </a:accent5>
      <a:accent6>
        <a:srgbClr val="800000"/>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FF"/>
        </a:lt1>
        <a:dk2>
          <a:srgbClr val="003366"/>
        </a:dk2>
        <a:lt2>
          <a:srgbClr val="808080"/>
        </a:lt2>
        <a:accent1>
          <a:srgbClr val="BBE0E3"/>
        </a:accent1>
        <a:accent2>
          <a:srgbClr val="3333FF"/>
        </a:accent2>
        <a:accent3>
          <a:srgbClr val="FFFFFF"/>
        </a:accent3>
        <a:accent4>
          <a:srgbClr val="002A56"/>
        </a:accent4>
        <a:accent5>
          <a:srgbClr val="DAEDEF"/>
        </a:accent5>
        <a:accent6>
          <a:srgbClr val="2D2D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3465</TotalTime>
  <Words>624</Words>
  <Application>Microsoft Macintosh PowerPoint</Application>
  <PresentationFormat>On-screen Show (4:3)</PresentationFormat>
  <Paragraphs>194</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Times New Roman</vt:lpstr>
      <vt:lpstr>Wingdings</vt:lpstr>
      <vt:lpstr>Default Design</vt:lpstr>
      <vt:lpstr>How We‡ Got Here</vt:lpstr>
      <vt:lpstr>What we have now</vt:lpstr>
      <vt:lpstr>Kuiper Belt</vt:lpstr>
      <vt:lpstr>Oort Cloud</vt:lpstr>
      <vt:lpstr>Proto-Solar System</vt:lpstr>
      <vt:lpstr>When Did it Condense?</vt:lpstr>
      <vt:lpstr>What Happened Before?</vt:lpstr>
      <vt:lpstr>What Caused the Jeans Instability?</vt:lpstr>
      <vt:lpstr>What about Pt, Au, U, etc.?</vt:lpstr>
      <vt:lpstr>Asteroids and Comets</vt:lpstr>
      <vt:lpstr>Questions</vt:lpstr>
      <vt:lpstr>Nice Model</vt:lpstr>
      <vt:lpstr>Nice Model</vt:lpstr>
      <vt:lpstr>Nice Model</vt:lpstr>
      <vt:lpstr>Nice Model</vt:lpstr>
      <vt:lpstr>What we have</vt:lpstr>
      <vt:lpstr>Orbit comparison</vt:lpstr>
      <vt:lpstr>Sizes and Densities</vt:lpstr>
      <vt:lpstr>Orbits</vt:lpstr>
      <vt:lpstr>What we Observe</vt:lpstr>
    </vt:vector>
  </TitlesOfParts>
  <Company>John Carroll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Balloon Animals</dc:title>
  <dc:creator>joe</dc:creator>
  <cp:lastModifiedBy>Richard Barrans</cp:lastModifiedBy>
  <cp:revision>234</cp:revision>
  <cp:lastPrinted>2025-02-24T04:30:11Z</cp:lastPrinted>
  <dcterms:created xsi:type="dcterms:W3CDTF">2003-08-04T19:23:16Z</dcterms:created>
  <dcterms:modified xsi:type="dcterms:W3CDTF">2026-02-25T13:05:53Z</dcterms:modified>
</cp:coreProperties>
</file>