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57" r:id="rId2"/>
    <p:sldId id="258" r:id="rId3"/>
    <p:sldId id="259" r:id="rId4"/>
    <p:sldId id="522" r:id="rId5"/>
    <p:sldId id="468" r:id="rId6"/>
    <p:sldId id="495" r:id="rId7"/>
    <p:sldId id="496" r:id="rId8"/>
    <p:sldId id="497" r:id="rId9"/>
    <p:sldId id="498" r:id="rId10"/>
    <p:sldId id="501" r:id="rId11"/>
    <p:sldId id="502" r:id="rId12"/>
    <p:sldId id="523" r:id="rId13"/>
    <p:sldId id="463" r:id="rId14"/>
    <p:sldId id="464" r:id="rId15"/>
    <p:sldId id="521" r:id="rId16"/>
    <p:sldId id="505" r:id="rId17"/>
    <p:sldId id="507" r:id="rId18"/>
    <p:sldId id="524" r:id="rId19"/>
    <p:sldId id="527" r:id="rId20"/>
    <p:sldId id="528" r:id="rId21"/>
    <p:sldId id="529" r:id="rId22"/>
    <p:sldId id="534" r:id="rId23"/>
    <p:sldId id="525" r:id="rId24"/>
    <p:sldId id="526" r:id="rId25"/>
    <p:sldId id="530" r:id="rId26"/>
    <p:sldId id="531" r:id="rId27"/>
    <p:sldId id="532" r:id="rId28"/>
    <p:sldId id="547" r:id="rId29"/>
    <p:sldId id="539" r:id="rId30"/>
    <p:sldId id="533" r:id="rId31"/>
    <p:sldId id="535" r:id="rId32"/>
    <p:sldId id="536" r:id="rId33"/>
    <p:sldId id="540" r:id="rId34"/>
    <p:sldId id="543" r:id="rId35"/>
    <p:sldId id="537" r:id="rId36"/>
    <p:sldId id="538" r:id="rId37"/>
    <p:sldId id="548" r:id="rId38"/>
    <p:sldId id="541" r:id="rId39"/>
    <p:sldId id="542" r:id="rId40"/>
    <p:sldId id="544" r:id="rId41"/>
    <p:sldId id="545" r:id="rId42"/>
  </p:sldIdLst>
  <p:sldSz cx="9144000" cy="6858000" type="screen4x3"/>
  <p:notesSz cx="9236075" cy="7010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207" userDrawn="1">
          <p15:clr>
            <a:srgbClr val="A4A3A4"/>
          </p15:clr>
        </p15:guide>
        <p15:guide id="2" pos="29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9282"/>
    <p:restoredTop sz="93856" autoAdjust="0"/>
  </p:normalViewPr>
  <p:slideViewPr>
    <p:cSldViewPr>
      <p:cViewPr varScale="1">
        <p:scale>
          <a:sx n="44" d="100"/>
          <a:sy n="44" d="100"/>
        </p:scale>
        <p:origin x="78" y="192"/>
      </p:cViewPr>
      <p:guideLst>
        <p:guide orient="horz" pos="2160"/>
        <p:guide pos="2880"/>
      </p:guideLst>
    </p:cSldViewPr>
  </p:slideViewPr>
  <p:outlineViewPr>
    <p:cViewPr>
      <p:scale>
        <a:sx n="33" d="100"/>
        <a:sy n="33" d="100"/>
      </p:scale>
      <p:origin x="0" y="-432"/>
    </p:cViewPr>
  </p:outlineViewPr>
  <p:notesTextViewPr>
    <p:cViewPr>
      <p:scale>
        <a:sx n="100" d="100"/>
        <a:sy n="100" d="100"/>
      </p:scale>
      <p:origin x="0" y="0"/>
    </p:cViewPr>
  </p:notesTextViewPr>
  <p:sorterViewPr>
    <p:cViewPr varScale="1">
      <p:scale>
        <a:sx n="100" d="100"/>
        <a:sy n="100" d="100"/>
      </p:scale>
      <p:origin x="0" y="3248"/>
    </p:cViewPr>
  </p:sorterViewPr>
  <p:notesViewPr>
    <p:cSldViewPr>
      <p:cViewPr varScale="1">
        <p:scale>
          <a:sx n="97" d="100"/>
          <a:sy n="97" d="100"/>
        </p:scale>
        <p:origin x="2312" y="200"/>
      </p:cViewPr>
      <p:guideLst>
        <p:guide orient="horz" pos="2207"/>
        <p:guide pos="29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9570" name="Rectangle 2">
            <a:extLst>
              <a:ext uri="{FF2B5EF4-FFF2-40B4-BE49-F238E27FC236}">
                <a16:creationId xmlns:a16="http://schemas.microsoft.com/office/drawing/2014/main" id="{BA6A1A80-3C88-F94D-B758-F0F7058AF00E}"/>
              </a:ext>
            </a:extLst>
          </p:cNvPr>
          <p:cNvSpPr>
            <a:spLocks noGrp="1" noChangeArrowheads="1"/>
          </p:cNvSpPr>
          <p:nvPr>
            <p:ph type="hdr" sz="quarter"/>
          </p:nvPr>
        </p:nvSpPr>
        <p:spPr bwMode="auto">
          <a:xfrm>
            <a:off x="0" y="312032"/>
            <a:ext cx="4000830" cy="351629"/>
          </a:xfrm>
          <a:prstGeom prst="rect">
            <a:avLst/>
          </a:prstGeom>
          <a:noFill/>
          <a:ln w="9525">
            <a:noFill/>
            <a:miter lim="800000"/>
            <a:headEnd/>
            <a:tailEnd/>
          </a:ln>
          <a:effectLst/>
        </p:spPr>
        <p:txBody>
          <a:bodyPr vert="horz" wrap="square" lIns="92508" tIns="46254" rIns="92508" bIns="46254" numCol="1" anchor="t" anchorCtr="0" compatLnSpc="1">
            <a:prstTxWarp prst="textNoShape">
              <a:avLst/>
            </a:prstTxWarp>
          </a:bodyPr>
          <a:lstStyle>
            <a:lvl1pPr defTabSz="924565" eaLnBrk="1" hangingPunct="1">
              <a:defRPr sz="1200">
                <a:latin typeface="Arial" charset="0"/>
                <a:ea typeface="+mn-ea"/>
              </a:defRPr>
            </a:lvl1pPr>
          </a:lstStyle>
          <a:p>
            <a:pPr>
              <a:defRPr/>
            </a:pPr>
            <a:r>
              <a:rPr lang="en-US"/>
              <a:t>A1000 L11 Optics</a:t>
            </a:r>
            <a:endParaRPr lang="en-US" dirty="0"/>
          </a:p>
        </p:txBody>
      </p:sp>
      <p:sp>
        <p:nvSpPr>
          <p:cNvPr id="109571" name="Rectangle 3">
            <a:extLst>
              <a:ext uri="{FF2B5EF4-FFF2-40B4-BE49-F238E27FC236}">
                <a16:creationId xmlns:a16="http://schemas.microsoft.com/office/drawing/2014/main" id="{DAF7FD79-07EF-904F-82E1-5213733CC51C}"/>
              </a:ext>
            </a:extLst>
          </p:cNvPr>
          <p:cNvSpPr>
            <a:spLocks noGrp="1" noChangeArrowheads="1"/>
          </p:cNvSpPr>
          <p:nvPr>
            <p:ph type="dt" sz="quarter" idx="1"/>
          </p:nvPr>
        </p:nvSpPr>
        <p:spPr bwMode="auto">
          <a:xfrm>
            <a:off x="5232097" y="0"/>
            <a:ext cx="4002404" cy="351629"/>
          </a:xfrm>
          <a:prstGeom prst="rect">
            <a:avLst/>
          </a:prstGeom>
          <a:noFill/>
          <a:ln w="9525">
            <a:noFill/>
            <a:miter lim="800000"/>
            <a:headEnd/>
            <a:tailEnd/>
          </a:ln>
          <a:effectLst/>
        </p:spPr>
        <p:txBody>
          <a:bodyPr vert="horz" wrap="square" lIns="92508" tIns="46254" rIns="92508" bIns="46254" numCol="1" anchor="t" anchorCtr="0" compatLnSpc="1">
            <a:prstTxWarp prst="textNoShape">
              <a:avLst/>
            </a:prstTxWarp>
          </a:bodyPr>
          <a:lstStyle>
            <a:lvl1pPr algn="r" defTabSz="924565" eaLnBrk="1" hangingPunct="1">
              <a:defRPr sz="1200">
                <a:latin typeface="Arial" charset="0"/>
                <a:ea typeface="+mn-ea"/>
              </a:defRPr>
            </a:lvl1pPr>
          </a:lstStyle>
          <a:p>
            <a:pPr>
              <a:defRPr/>
            </a:pPr>
            <a:endParaRPr lang="en-US"/>
          </a:p>
        </p:txBody>
      </p:sp>
      <p:sp>
        <p:nvSpPr>
          <p:cNvPr id="109572" name="Rectangle 4">
            <a:extLst>
              <a:ext uri="{FF2B5EF4-FFF2-40B4-BE49-F238E27FC236}">
                <a16:creationId xmlns:a16="http://schemas.microsoft.com/office/drawing/2014/main" id="{92CAED58-3117-FC4C-AD7C-0DB9B8225DFB}"/>
              </a:ext>
            </a:extLst>
          </p:cNvPr>
          <p:cNvSpPr>
            <a:spLocks noGrp="1" noChangeArrowheads="1"/>
          </p:cNvSpPr>
          <p:nvPr>
            <p:ph type="ftr" sz="quarter" idx="2"/>
          </p:nvPr>
        </p:nvSpPr>
        <p:spPr bwMode="auto">
          <a:xfrm>
            <a:off x="0" y="6657188"/>
            <a:ext cx="4000830" cy="351629"/>
          </a:xfrm>
          <a:prstGeom prst="rect">
            <a:avLst/>
          </a:prstGeom>
          <a:noFill/>
          <a:ln w="9525">
            <a:noFill/>
            <a:miter lim="800000"/>
            <a:headEnd/>
            <a:tailEnd/>
          </a:ln>
          <a:effectLst/>
        </p:spPr>
        <p:txBody>
          <a:bodyPr vert="horz" wrap="square" lIns="92508" tIns="46254" rIns="92508" bIns="46254" numCol="1" anchor="b" anchorCtr="0" compatLnSpc="1">
            <a:prstTxWarp prst="textNoShape">
              <a:avLst/>
            </a:prstTxWarp>
          </a:bodyPr>
          <a:lstStyle>
            <a:lvl1pPr defTabSz="924565" eaLnBrk="1" hangingPunct="1">
              <a:defRPr sz="1200">
                <a:latin typeface="Arial" charset="0"/>
                <a:ea typeface="+mn-ea"/>
              </a:defRPr>
            </a:lvl1pPr>
          </a:lstStyle>
          <a:p>
            <a:pPr>
              <a:defRPr/>
            </a:pPr>
            <a:endParaRPr lang="en-US"/>
          </a:p>
        </p:txBody>
      </p:sp>
      <p:sp>
        <p:nvSpPr>
          <p:cNvPr id="109573" name="Rectangle 5">
            <a:extLst>
              <a:ext uri="{FF2B5EF4-FFF2-40B4-BE49-F238E27FC236}">
                <a16:creationId xmlns:a16="http://schemas.microsoft.com/office/drawing/2014/main" id="{146EB007-85F2-5B46-A71C-6AA8A5E38614}"/>
              </a:ext>
            </a:extLst>
          </p:cNvPr>
          <p:cNvSpPr>
            <a:spLocks noGrp="1" noChangeArrowheads="1"/>
          </p:cNvSpPr>
          <p:nvPr>
            <p:ph type="sldNum" sz="quarter" idx="3"/>
          </p:nvPr>
        </p:nvSpPr>
        <p:spPr bwMode="auto">
          <a:xfrm>
            <a:off x="5232098" y="6546313"/>
            <a:ext cx="3844952" cy="351629"/>
          </a:xfrm>
          <a:prstGeom prst="rect">
            <a:avLst/>
          </a:prstGeom>
          <a:noFill/>
          <a:ln w="9525">
            <a:noFill/>
            <a:miter lim="800000"/>
            <a:headEnd/>
            <a:tailEnd/>
          </a:ln>
          <a:effectLst/>
        </p:spPr>
        <p:txBody>
          <a:bodyPr vert="horz" wrap="square" lIns="92508" tIns="46254" rIns="92508" bIns="46254" numCol="1" anchor="b" anchorCtr="0" compatLnSpc="1">
            <a:prstTxWarp prst="textNoShape">
              <a:avLst/>
            </a:prstTxWarp>
          </a:bodyPr>
          <a:lstStyle>
            <a:lvl1pPr algn="r" defTabSz="923394" eaLnBrk="1" hangingPunct="1">
              <a:defRPr sz="1200"/>
            </a:lvl1pPr>
          </a:lstStyle>
          <a:p>
            <a:pPr>
              <a:defRPr/>
            </a:pPr>
            <a:fld id="{99E198E8-1274-AE4E-83C7-C0FE8EEEC5CC}"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8495963-331D-D744-B2D3-EA8AE071E65D}"/>
              </a:ext>
            </a:extLst>
          </p:cNvPr>
          <p:cNvSpPr>
            <a:spLocks noGrp="1"/>
          </p:cNvSpPr>
          <p:nvPr>
            <p:ph type="hdr" sz="quarter"/>
          </p:nvPr>
        </p:nvSpPr>
        <p:spPr>
          <a:xfrm>
            <a:off x="1" y="188486"/>
            <a:ext cx="4002404" cy="351629"/>
          </a:xfrm>
          <a:prstGeom prst="rect">
            <a:avLst/>
          </a:prstGeom>
        </p:spPr>
        <p:txBody>
          <a:bodyPr vert="horz" lIns="91819" tIns="45910" rIns="91819" bIns="45910" rtlCol="0"/>
          <a:lstStyle>
            <a:lvl1pPr algn="l" eaLnBrk="1" hangingPunct="1">
              <a:defRPr sz="1200">
                <a:latin typeface="Arial" charset="0"/>
                <a:ea typeface="+mn-ea"/>
              </a:defRPr>
            </a:lvl1pPr>
          </a:lstStyle>
          <a:p>
            <a:pPr>
              <a:defRPr/>
            </a:pPr>
            <a:r>
              <a:rPr lang="en-US"/>
              <a:t>A1000 L11 Optics</a:t>
            </a:r>
            <a:endParaRPr lang="en-US" dirty="0"/>
          </a:p>
        </p:txBody>
      </p:sp>
      <p:sp>
        <p:nvSpPr>
          <p:cNvPr id="3" name="Date Placeholder 2">
            <a:extLst>
              <a:ext uri="{FF2B5EF4-FFF2-40B4-BE49-F238E27FC236}">
                <a16:creationId xmlns:a16="http://schemas.microsoft.com/office/drawing/2014/main" id="{173DF97D-D50F-FA41-B4C7-64519922F4B3}"/>
              </a:ext>
            </a:extLst>
          </p:cNvPr>
          <p:cNvSpPr>
            <a:spLocks noGrp="1"/>
          </p:cNvSpPr>
          <p:nvPr>
            <p:ph type="dt" idx="1"/>
          </p:nvPr>
        </p:nvSpPr>
        <p:spPr>
          <a:xfrm>
            <a:off x="5232097" y="0"/>
            <a:ext cx="4002404" cy="351629"/>
          </a:xfrm>
          <a:prstGeom prst="rect">
            <a:avLst/>
          </a:prstGeom>
        </p:spPr>
        <p:txBody>
          <a:bodyPr vert="horz" wrap="square" lIns="91819" tIns="45910" rIns="91819" bIns="45910" numCol="1" anchor="t" anchorCtr="0" compatLnSpc="1">
            <a:prstTxWarp prst="textNoShape">
              <a:avLst/>
            </a:prstTxWarp>
          </a:bodyPr>
          <a:lstStyle>
            <a:lvl1pPr algn="r" eaLnBrk="1" hangingPunct="1">
              <a:defRPr sz="1200">
                <a:latin typeface="Arial" pitchFamily="34" charset="0"/>
              </a:defRPr>
            </a:lvl1pPr>
          </a:lstStyle>
          <a:p>
            <a:pPr>
              <a:defRPr/>
            </a:pPr>
            <a:fld id="{EA47F029-E024-AE4D-B9C1-272849DADF5B}" type="datetimeFigureOut">
              <a:rPr lang="en-US" altLang="en-US"/>
              <a:pPr>
                <a:defRPr/>
              </a:pPr>
              <a:t>2/18/2025</a:t>
            </a:fld>
            <a:endParaRPr lang="en-US" altLang="en-US"/>
          </a:p>
        </p:txBody>
      </p:sp>
      <p:sp>
        <p:nvSpPr>
          <p:cNvPr id="4" name="Slide Image Placeholder 3">
            <a:extLst>
              <a:ext uri="{FF2B5EF4-FFF2-40B4-BE49-F238E27FC236}">
                <a16:creationId xmlns:a16="http://schemas.microsoft.com/office/drawing/2014/main" id="{98F1795D-4FE4-0C40-9273-9D3840C3921D}"/>
              </a:ext>
            </a:extLst>
          </p:cNvPr>
          <p:cNvSpPr>
            <a:spLocks noGrp="1" noRot="1" noChangeAspect="1"/>
          </p:cNvSpPr>
          <p:nvPr>
            <p:ph type="sldImg" idx="2"/>
          </p:nvPr>
        </p:nvSpPr>
        <p:spPr>
          <a:xfrm>
            <a:off x="2865438" y="525463"/>
            <a:ext cx="3505200" cy="2628900"/>
          </a:xfrm>
          <a:prstGeom prst="rect">
            <a:avLst/>
          </a:prstGeom>
          <a:noFill/>
          <a:ln w="12700">
            <a:solidFill>
              <a:prstClr val="black"/>
            </a:solidFill>
          </a:ln>
        </p:spPr>
        <p:txBody>
          <a:bodyPr vert="horz" lIns="91819" tIns="45910" rIns="91819" bIns="45910" rtlCol="0" anchor="ctr"/>
          <a:lstStyle/>
          <a:p>
            <a:pPr lvl="0"/>
            <a:endParaRPr lang="en-US" noProof="0"/>
          </a:p>
        </p:txBody>
      </p:sp>
      <p:sp>
        <p:nvSpPr>
          <p:cNvPr id="5" name="Notes Placeholder 4">
            <a:extLst>
              <a:ext uri="{FF2B5EF4-FFF2-40B4-BE49-F238E27FC236}">
                <a16:creationId xmlns:a16="http://schemas.microsoft.com/office/drawing/2014/main" id="{2479BC8C-F26A-2547-B4A5-5B62490A7803}"/>
              </a:ext>
            </a:extLst>
          </p:cNvPr>
          <p:cNvSpPr>
            <a:spLocks noGrp="1"/>
          </p:cNvSpPr>
          <p:nvPr>
            <p:ph type="body" sz="quarter" idx="3"/>
          </p:nvPr>
        </p:nvSpPr>
        <p:spPr>
          <a:xfrm>
            <a:off x="924238" y="3329386"/>
            <a:ext cx="7387600" cy="3155155"/>
          </a:xfrm>
          <a:prstGeom prst="rect">
            <a:avLst/>
          </a:prstGeom>
        </p:spPr>
        <p:txBody>
          <a:bodyPr vert="horz" lIns="91819" tIns="45910" rIns="91819" bIns="4591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90C4E016-16E8-424F-B0BB-B25FB2B24CED}"/>
              </a:ext>
            </a:extLst>
          </p:cNvPr>
          <p:cNvSpPr>
            <a:spLocks noGrp="1"/>
          </p:cNvSpPr>
          <p:nvPr>
            <p:ph type="ftr" sz="quarter" idx="4"/>
          </p:nvPr>
        </p:nvSpPr>
        <p:spPr>
          <a:xfrm>
            <a:off x="1" y="6657188"/>
            <a:ext cx="4002404" cy="351629"/>
          </a:xfrm>
          <a:prstGeom prst="rect">
            <a:avLst/>
          </a:prstGeom>
        </p:spPr>
        <p:txBody>
          <a:bodyPr vert="horz" lIns="91819" tIns="45910" rIns="91819" bIns="45910" rtlCol="0" anchor="b"/>
          <a:lstStyle>
            <a:lvl1pPr algn="l" eaLnBrk="1" hangingPunct="1">
              <a:defRPr sz="1200">
                <a:latin typeface="Arial" charset="0"/>
                <a:ea typeface="+mn-ea"/>
              </a:defRPr>
            </a:lvl1pPr>
          </a:lstStyle>
          <a:p>
            <a:pPr>
              <a:defRPr/>
            </a:pPr>
            <a:endParaRPr lang="en-US"/>
          </a:p>
        </p:txBody>
      </p:sp>
      <p:sp>
        <p:nvSpPr>
          <p:cNvPr id="7" name="Slide Number Placeholder 6">
            <a:extLst>
              <a:ext uri="{FF2B5EF4-FFF2-40B4-BE49-F238E27FC236}">
                <a16:creationId xmlns:a16="http://schemas.microsoft.com/office/drawing/2014/main" id="{B93896DB-3EBE-8848-8D76-002CB33C43A4}"/>
              </a:ext>
            </a:extLst>
          </p:cNvPr>
          <p:cNvSpPr>
            <a:spLocks noGrp="1"/>
          </p:cNvSpPr>
          <p:nvPr>
            <p:ph type="sldNum" sz="quarter" idx="5"/>
          </p:nvPr>
        </p:nvSpPr>
        <p:spPr>
          <a:xfrm>
            <a:off x="5232097" y="6657188"/>
            <a:ext cx="4002404" cy="351629"/>
          </a:xfrm>
          <a:prstGeom prst="rect">
            <a:avLst/>
          </a:prstGeom>
        </p:spPr>
        <p:txBody>
          <a:bodyPr vert="horz" wrap="square" lIns="91819" tIns="45910" rIns="91819" bIns="45910" numCol="1" anchor="b" anchorCtr="0" compatLnSpc="1">
            <a:prstTxWarp prst="textNoShape">
              <a:avLst/>
            </a:prstTxWarp>
          </a:bodyPr>
          <a:lstStyle>
            <a:lvl1pPr algn="r" eaLnBrk="1" hangingPunct="1">
              <a:defRPr sz="1200"/>
            </a:lvl1pPr>
          </a:lstStyle>
          <a:p>
            <a:pPr>
              <a:defRPr/>
            </a:pPr>
            <a:fld id="{41CD55FC-F6E9-AD46-90CF-9254EF4A6FCC}"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p:nvPr>
        </p:nvSpPr>
        <p:spPr>
          <a:xfrm>
            <a:off x="1" y="112458"/>
            <a:ext cx="4002404" cy="351629"/>
          </a:xfrm>
        </p:spPr>
        <p:txBody>
          <a:bodyPr/>
          <a:lstStyle/>
          <a:p>
            <a:pPr>
              <a:defRPr/>
            </a:pPr>
            <a:r>
              <a:rPr lang="en-US"/>
              <a:t>A1000 L11 Optics</a:t>
            </a:r>
            <a:endParaRPr lang="en-US" dirty="0"/>
          </a:p>
        </p:txBody>
      </p:sp>
      <p:sp>
        <p:nvSpPr>
          <p:cNvPr id="5" name="Slide Number Placeholder 4"/>
          <p:cNvSpPr>
            <a:spLocks noGrp="1"/>
          </p:cNvSpPr>
          <p:nvPr>
            <p:ph type="sldNum" sz="quarter" idx="5"/>
          </p:nvPr>
        </p:nvSpPr>
        <p:spPr/>
        <p:txBody>
          <a:bodyPr/>
          <a:lstStyle/>
          <a:p>
            <a:pPr>
              <a:defRPr/>
            </a:pPr>
            <a:fld id="{41CD55FC-F6E9-AD46-90CF-9254EF4A6FCC}" type="slidenum">
              <a:rPr lang="en-US" altLang="en-US" smtClean="0"/>
              <a:pPr>
                <a:defRPr/>
              </a:pPr>
              <a:t>1</a:t>
            </a:fld>
            <a:endParaRPr lang="en-US" altLang="en-US"/>
          </a:p>
        </p:txBody>
      </p:sp>
    </p:spTree>
    <p:extLst>
      <p:ext uri="{BB962C8B-B14F-4D97-AF65-F5344CB8AC3E}">
        <p14:creationId xmlns:p14="http://schemas.microsoft.com/office/powerpoint/2010/main" val="35664363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129BD79B-892D-F549-B370-32284019558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80C823E-652C-BB4C-958D-D5E42335AA3F}"/>
              </a:ext>
            </a:extLst>
          </p:cNvPr>
          <p:cNvSpPr>
            <a:spLocks noGrp="1" noChangeArrowheads="1"/>
          </p:cNvSpPr>
          <p:nvPr>
            <p:ph type="ftr" sz="quarter" idx="11"/>
          </p:nvPr>
        </p:nvSpPr>
        <p:spPr>
          <a:ln/>
        </p:spPr>
        <p:txBody>
          <a:bodyPr/>
          <a:lstStyle>
            <a:lvl1pPr>
              <a:defRPr/>
            </a:lvl1pPr>
          </a:lstStyle>
          <a:p>
            <a:pPr>
              <a:defRPr/>
            </a:pPr>
            <a:r>
              <a:rPr lang="en-US"/>
              <a:t>General Physics L14_capacitance</a:t>
            </a:r>
          </a:p>
        </p:txBody>
      </p:sp>
      <p:sp>
        <p:nvSpPr>
          <p:cNvPr id="6" name="Rectangle 6">
            <a:extLst>
              <a:ext uri="{FF2B5EF4-FFF2-40B4-BE49-F238E27FC236}">
                <a16:creationId xmlns:a16="http://schemas.microsoft.com/office/drawing/2014/main" id="{C748DE56-8F57-0F4C-B2B6-8E31AD6F0D11}"/>
              </a:ext>
            </a:extLst>
          </p:cNvPr>
          <p:cNvSpPr>
            <a:spLocks noGrp="1" noChangeArrowheads="1"/>
          </p:cNvSpPr>
          <p:nvPr>
            <p:ph type="sldNum" sz="quarter" idx="12"/>
          </p:nvPr>
        </p:nvSpPr>
        <p:spPr>
          <a:ln/>
        </p:spPr>
        <p:txBody>
          <a:bodyPr/>
          <a:lstStyle>
            <a:lvl1pPr>
              <a:defRPr/>
            </a:lvl1pPr>
          </a:lstStyle>
          <a:p>
            <a:pPr>
              <a:defRPr/>
            </a:pPr>
            <a:fld id="{D76D1562-5D18-534B-9DE0-3F30B6659233}" type="slidenum">
              <a:rPr lang="en-US" altLang="en-US"/>
              <a:pPr>
                <a:defRPr/>
              </a:pPr>
              <a:t>‹#›</a:t>
            </a:fld>
            <a:endParaRPr lang="en-US" altLang="en-US"/>
          </a:p>
        </p:txBody>
      </p:sp>
    </p:spTree>
    <p:extLst>
      <p:ext uri="{BB962C8B-B14F-4D97-AF65-F5344CB8AC3E}">
        <p14:creationId xmlns:p14="http://schemas.microsoft.com/office/powerpoint/2010/main" val="3827645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33A49F05-F266-584D-AF42-76DEC7083F8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756391E-6FF9-0840-9B7D-BFA1EAC483B9}"/>
              </a:ext>
            </a:extLst>
          </p:cNvPr>
          <p:cNvSpPr>
            <a:spLocks noGrp="1" noChangeArrowheads="1"/>
          </p:cNvSpPr>
          <p:nvPr>
            <p:ph type="ftr" sz="quarter" idx="11"/>
          </p:nvPr>
        </p:nvSpPr>
        <p:spPr>
          <a:ln/>
        </p:spPr>
        <p:txBody>
          <a:bodyPr/>
          <a:lstStyle>
            <a:lvl1pPr>
              <a:defRPr/>
            </a:lvl1pPr>
          </a:lstStyle>
          <a:p>
            <a:pPr>
              <a:defRPr/>
            </a:pPr>
            <a:r>
              <a:rPr lang="en-US"/>
              <a:t>General Physics L14_capacitance</a:t>
            </a:r>
          </a:p>
        </p:txBody>
      </p:sp>
      <p:sp>
        <p:nvSpPr>
          <p:cNvPr id="6" name="Rectangle 6">
            <a:extLst>
              <a:ext uri="{FF2B5EF4-FFF2-40B4-BE49-F238E27FC236}">
                <a16:creationId xmlns:a16="http://schemas.microsoft.com/office/drawing/2014/main" id="{4C1E94B0-3CA9-904D-B520-29DD6974E974}"/>
              </a:ext>
            </a:extLst>
          </p:cNvPr>
          <p:cNvSpPr>
            <a:spLocks noGrp="1" noChangeArrowheads="1"/>
          </p:cNvSpPr>
          <p:nvPr>
            <p:ph type="sldNum" sz="quarter" idx="12"/>
          </p:nvPr>
        </p:nvSpPr>
        <p:spPr>
          <a:ln/>
        </p:spPr>
        <p:txBody>
          <a:bodyPr/>
          <a:lstStyle>
            <a:lvl1pPr>
              <a:defRPr/>
            </a:lvl1pPr>
          </a:lstStyle>
          <a:p>
            <a:pPr>
              <a:defRPr/>
            </a:pPr>
            <a:fld id="{D1A4CC83-E323-A14E-B144-841E08185A3E}" type="slidenum">
              <a:rPr lang="en-US" altLang="en-US"/>
              <a:pPr>
                <a:defRPr/>
              </a:pPr>
              <a:t>‹#›</a:t>
            </a:fld>
            <a:endParaRPr lang="en-US" altLang="en-US"/>
          </a:p>
        </p:txBody>
      </p:sp>
    </p:spTree>
    <p:extLst>
      <p:ext uri="{BB962C8B-B14F-4D97-AF65-F5344CB8AC3E}">
        <p14:creationId xmlns:p14="http://schemas.microsoft.com/office/powerpoint/2010/main" val="32905862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B74CD5D-0D93-0F44-B6C8-FBF5A1D0813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30A5865-103A-1743-A364-F91C4CB5D886}"/>
              </a:ext>
            </a:extLst>
          </p:cNvPr>
          <p:cNvSpPr>
            <a:spLocks noGrp="1" noChangeArrowheads="1"/>
          </p:cNvSpPr>
          <p:nvPr>
            <p:ph type="ftr" sz="quarter" idx="11"/>
          </p:nvPr>
        </p:nvSpPr>
        <p:spPr>
          <a:ln/>
        </p:spPr>
        <p:txBody>
          <a:bodyPr/>
          <a:lstStyle>
            <a:lvl1pPr>
              <a:defRPr/>
            </a:lvl1pPr>
          </a:lstStyle>
          <a:p>
            <a:pPr>
              <a:defRPr/>
            </a:pPr>
            <a:r>
              <a:rPr lang="en-US"/>
              <a:t>General Physics L14_capacitance</a:t>
            </a:r>
          </a:p>
        </p:txBody>
      </p:sp>
      <p:sp>
        <p:nvSpPr>
          <p:cNvPr id="6" name="Rectangle 6">
            <a:extLst>
              <a:ext uri="{FF2B5EF4-FFF2-40B4-BE49-F238E27FC236}">
                <a16:creationId xmlns:a16="http://schemas.microsoft.com/office/drawing/2014/main" id="{B2C3489A-A6A7-EE4C-AD6E-F8DB95DEBA85}"/>
              </a:ext>
            </a:extLst>
          </p:cNvPr>
          <p:cNvSpPr>
            <a:spLocks noGrp="1" noChangeArrowheads="1"/>
          </p:cNvSpPr>
          <p:nvPr>
            <p:ph type="sldNum" sz="quarter" idx="12"/>
          </p:nvPr>
        </p:nvSpPr>
        <p:spPr>
          <a:ln/>
        </p:spPr>
        <p:txBody>
          <a:bodyPr/>
          <a:lstStyle>
            <a:lvl1pPr>
              <a:defRPr/>
            </a:lvl1pPr>
          </a:lstStyle>
          <a:p>
            <a:pPr>
              <a:defRPr/>
            </a:pPr>
            <a:fld id="{22ED5CAF-801F-F741-98C0-716767C03827}" type="slidenum">
              <a:rPr lang="en-US" altLang="en-US"/>
              <a:pPr>
                <a:defRPr/>
              </a:pPr>
              <a:t>‹#›</a:t>
            </a:fld>
            <a:endParaRPr lang="en-US" altLang="en-US"/>
          </a:p>
        </p:txBody>
      </p:sp>
    </p:spTree>
    <p:extLst>
      <p:ext uri="{BB962C8B-B14F-4D97-AF65-F5344CB8AC3E}">
        <p14:creationId xmlns:p14="http://schemas.microsoft.com/office/powerpoint/2010/main" val="31047487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9B1E7734-EB3F-804B-94FD-15C66877E1B9}"/>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0ACD44F-A22B-B141-A718-8EBA46414E28}"/>
              </a:ext>
            </a:extLst>
          </p:cNvPr>
          <p:cNvSpPr>
            <a:spLocks noGrp="1" noChangeArrowheads="1"/>
          </p:cNvSpPr>
          <p:nvPr>
            <p:ph type="ftr" sz="quarter" idx="11"/>
          </p:nvPr>
        </p:nvSpPr>
        <p:spPr>
          <a:ln/>
        </p:spPr>
        <p:txBody>
          <a:bodyPr/>
          <a:lstStyle>
            <a:lvl1pPr>
              <a:defRPr/>
            </a:lvl1pPr>
          </a:lstStyle>
          <a:p>
            <a:pPr>
              <a:defRPr/>
            </a:pPr>
            <a:r>
              <a:rPr lang="en-US"/>
              <a:t>General Physics L14_capacitance</a:t>
            </a:r>
          </a:p>
        </p:txBody>
      </p:sp>
      <p:sp>
        <p:nvSpPr>
          <p:cNvPr id="6" name="Rectangle 6">
            <a:extLst>
              <a:ext uri="{FF2B5EF4-FFF2-40B4-BE49-F238E27FC236}">
                <a16:creationId xmlns:a16="http://schemas.microsoft.com/office/drawing/2014/main" id="{2AB52C3A-1738-6144-876D-53495290F7DD}"/>
              </a:ext>
            </a:extLst>
          </p:cNvPr>
          <p:cNvSpPr>
            <a:spLocks noGrp="1" noChangeArrowheads="1"/>
          </p:cNvSpPr>
          <p:nvPr>
            <p:ph type="sldNum" sz="quarter" idx="12"/>
          </p:nvPr>
        </p:nvSpPr>
        <p:spPr>
          <a:ln/>
        </p:spPr>
        <p:txBody>
          <a:bodyPr/>
          <a:lstStyle>
            <a:lvl1pPr>
              <a:defRPr/>
            </a:lvl1pPr>
          </a:lstStyle>
          <a:p>
            <a:pPr>
              <a:defRPr/>
            </a:pPr>
            <a:fld id="{C46B82C4-3119-4142-8EB1-0D4CE7B51E98}" type="slidenum">
              <a:rPr lang="en-US" altLang="en-US"/>
              <a:pPr>
                <a:defRPr/>
              </a:pPr>
              <a:t>‹#›</a:t>
            </a:fld>
            <a:endParaRPr lang="en-US" altLang="en-US"/>
          </a:p>
        </p:txBody>
      </p:sp>
    </p:spTree>
    <p:extLst>
      <p:ext uri="{BB962C8B-B14F-4D97-AF65-F5344CB8AC3E}">
        <p14:creationId xmlns:p14="http://schemas.microsoft.com/office/powerpoint/2010/main" val="1274216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2541574E-C3F4-564F-97E5-09A5971D470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84ED3A8-16F2-F84E-A5F3-767A9D6D65B6}"/>
              </a:ext>
            </a:extLst>
          </p:cNvPr>
          <p:cNvSpPr>
            <a:spLocks noGrp="1" noChangeArrowheads="1"/>
          </p:cNvSpPr>
          <p:nvPr>
            <p:ph type="ftr" sz="quarter" idx="11"/>
          </p:nvPr>
        </p:nvSpPr>
        <p:spPr>
          <a:ln/>
        </p:spPr>
        <p:txBody>
          <a:bodyPr/>
          <a:lstStyle>
            <a:lvl1pPr>
              <a:defRPr/>
            </a:lvl1pPr>
          </a:lstStyle>
          <a:p>
            <a:pPr>
              <a:defRPr/>
            </a:pPr>
            <a:r>
              <a:rPr lang="en-US"/>
              <a:t>General Physics L14_capacitance</a:t>
            </a:r>
          </a:p>
        </p:txBody>
      </p:sp>
      <p:sp>
        <p:nvSpPr>
          <p:cNvPr id="6" name="Rectangle 6">
            <a:extLst>
              <a:ext uri="{FF2B5EF4-FFF2-40B4-BE49-F238E27FC236}">
                <a16:creationId xmlns:a16="http://schemas.microsoft.com/office/drawing/2014/main" id="{32C67A15-A463-024F-AB35-883CD588A81A}"/>
              </a:ext>
            </a:extLst>
          </p:cNvPr>
          <p:cNvSpPr>
            <a:spLocks noGrp="1" noChangeArrowheads="1"/>
          </p:cNvSpPr>
          <p:nvPr>
            <p:ph type="sldNum" sz="quarter" idx="12"/>
          </p:nvPr>
        </p:nvSpPr>
        <p:spPr>
          <a:ln/>
        </p:spPr>
        <p:txBody>
          <a:bodyPr/>
          <a:lstStyle>
            <a:lvl1pPr>
              <a:defRPr/>
            </a:lvl1pPr>
          </a:lstStyle>
          <a:p>
            <a:pPr>
              <a:defRPr/>
            </a:pPr>
            <a:fld id="{2A8C8A60-5EC2-4E4A-BBEE-B1906DA46A49}" type="slidenum">
              <a:rPr lang="en-US" altLang="en-US"/>
              <a:pPr>
                <a:defRPr/>
              </a:pPr>
              <a:t>‹#›</a:t>
            </a:fld>
            <a:endParaRPr lang="en-US" altLang="en-US"/>
          </a:p>
        </p:txBody>
      </p:sp>
    </p:spTree>
    <p:extLst>
      <p:ext uri="{BB962C8B-B14F-4D97-AF65-F5344CB8AC3E}">
        <p14:creationId xmlns:p14="http://schemas.microsoft.com/office/powerpoint/2010/main" val="107124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68F782A-C152-4549-A26F-DC820ABC669E}"/>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ABE4AE73-39B9-E840-BA5F-1D8261596ACF}"/>
              </a:ext>
            </a:extLst>
          </p:cNvPr>
          <p:cNvSpPr>
            <a:spLocks noGrp="1" noChangeArrowheads="1"/>
          </p:cNvSpPr>
          <p:nvPr>
            <p:ph type="ftr" sz="quarter" idx="11"/>
          </p:nvPr>
        </p:nvSpPr>
        <p:spPr>
          <a:ln/>
        </p:spPr>
        <p:txBody>
          <a:bodyPr/>
          <a:lstStyle>
            <a:lvl1pPr>
              <a:defRPr/>
            </a:lvl1pPr>
          </a:lstStyle>
          <a:p>
            <a:pPr>
              <a:defRPr/>
            </a:pPr>
            <a:r>
              <a:rPr lang="en-US"/>
              <a:t>General Physics L14_capacitance</a:t>
            </a:r>
          </a:p>
        </p:txBody>
      </p:sp>
      <p:sp>
        <p:nvSpPr>
          <p:cNvPr id="7" name="Rectangle 6">
            <a:extLst>
              <a:ext uri="{FF2B5EF4-FFF2-40B4-BE49-F238E27FC236}">
                <a16:creationId xmlns:a16="http://schemas.microsoft.com/office/drawing/2014/main" id="{DCC06635-5146-DA43-A891-D6BA5BD2A255}"/>
              </a:ext>
            </a:extLst>
          </p:cNvPr>
          <p:cNvSpPr>
            <a:spLocks noGrp="1" noChangeArrowheads="1"/>
          </p:cNvSpPr>
          <p:nvPr>
            <p:ph type="sldNum" sz="quarter" idx="12"/>
          </p:nvPr>
        </p:nvSpPr>
        <p:spPr>
          <a:ln/>
        </p:spPr>
        <p:txBody>
          <a:bodyPr/>
          <a:lstStyle>
            <a:lvl1pPr>
              <a:defRPr/>
            </a:lvl1pPr>
          </a:lstStyle>
          <a:p>
            <a:pPr>
              <a:defRPr/>
            </a:pPr>
            <a:fld id="{6698C345-A619-9E4E-B57A-7B2B03A28AE4}" type="slidenum">
              <a:rPr lang="en-US" altLang="en-US"/>
              <a:pPr>
                <a:defRPr/>
              </a:pPr>
              <a:t>‹#›</a:t>
            </a:fld>
            <a:endParaRPr lang="en-US" altLang="en-US"/>
          </a:p>
        </p:txBody>
      </p:sp>
    </p:spTree>
    <p:extLst>
      <p:ext uri="{BB962C8B-B14F-4D97-AF65-F5344CB8AC3E}">
        <p14:creationId xmlns:p14="http://schemas.microsoft.com/office/powerpoint/2010/main" val="1346995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DDA39DC2-7935-D646-9F83-4156AEEB229B}"/>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1C221EF0-7819-9345-BE24-395200119AA6}"/>
              </a:ext>
            </a:extLst>
          </p:cNvPr>
          <p:cNvSpPr>
            <a:spLocks noGrp="1" noChangeArrowheads="1"/>
          </p:cNvSpPr>
          <p:nvPr>
            <p:ph type="ftr" sz="quarter" idx="11"/>
          </p:nvPr>
        </p:nvSpPr>
        <p:spPr>
          <a:ln/>
        </p:spPr>
        <p:txBody>
          <a:bodyPr/>
          <a:lstStyle>
            <a:lvl1pPr>
              <a:defRPr/>
            </a:lvl1pPr>
          </a:lstStyle>
          <a:p>
            <a:pPr>
              <a:defRPr/>
            </a:pPr>
            <a:r>
              <a:rPr lang="en-US"/>
              <a:t>General Physics L14_capacitance</a:t>
            </a:r>
          </a:p>
        </p:txBody>
      </p:sp>
      <p:sp>
        <p:nvSpPr>
          <p:cNvPr id="9" name="Rectangle 6">
            <a:extLst>
              <a:ext uri="{FF2B5EF4-FFF2-40B4-BE49-F238E27FC236}">
                <a16:creationId xmlns:a16="http://schemas.microsoft.com/office/drawing/2014/main" id="{7A989A0C-CA98-734F-9D66-8AE47018A91F}"/>
              </a:ext>
            </a:extLst>
          </p:cNvPr>
          <p:cNvSpPr>
            <a:spLocks noGrp="1" noChangeArrowheads="1"/>
          </p:cNvSpPr>
          <p:nvPr>
            <p:ph type="sldNum" sz="quarter" idx="12"/>
          </p:nvPr>
        </p:nvSpPr>
        <p:spPr>
          <a:ln/>
        </p:spPr>
        <p:txBody>
          <a:bodyPr/>
          <a:lstStyle>
            <a:lvl1pPr>
              <a:defRPr/>
            </a:lvl1pPr>
          </a:lstStyle>
          <a:p>
            <a:pPr>
              <a:defRPr/>
            </a:pPr>
            <a:fld id="{538E3EB1-E203-4841-A1E9-20CF8562B79E}" type="slidenum">
              <a:rPr lang="en-US" altLang="en-US"/>
              <a:pPr>
                <a:defRPr/>
              </a:pPr>
              <a:t>‹#›</a:t>
            </a:fld>
            <a:endParaRPr lang="en-US" altLang="en-US"/>
          </a:p>
        </p:txBody>
      </p:sp>
    </p:spTree>
    <p:extLst>
      <p:ext uri="{BB962C8B-B14F-4D97-AF65-F5344CB8AC3E}">
        <p14:creationId xmlns:p14="http://schemas.microsoft.com/office/powerpoint/2010/main" val="1209735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6D642338-7D0D-584E-863C-982894F2BFB2}"/>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07428FEC-714D-CA4F-A928-89AD5CF89B45}"/>
              </a:ext>
            </a:extLst>
          </p:cNvPr>
          <p:cNvSpPr>
            <a:spLocks noGrp="1" noChangeArrowheads="1"/>
          </p:cNvSpPr>
          <p:nvPr>
            <p:ph type="ftr" sz="quarter" idx="11"/>
          </p:nvPr>
        </p:nvSpPr>
        <p:spPr>
          <a:ln/>
        </p:spPr>
        <p:txBody>
          <a:bodyPr/>
          <a:lstStyle>
            <a:lvl1pPr>
              <a:defRPr/>
            </a:lvl1pPr>
          </a:lstStyle>
          <a:p>
            <a:pPr>
              <a:defRPr/>
            </a:pPr>
            <a:r>
              <a:rPr lang="en-US"/>
              <a:t>General Physics L14_capacitance</a:t>
            </a:r>
          </a:p>
        </p:txBody>
      </p:sp>
      <p:sp>
        <p:nvSpPr>
          <p:cNvPr id="5" name="Rectangle 6">
            <a:extLst>
              <a:ext uri="{FF2B5EF4-FFF2-40B4-BE49-F238E27FC236}">
                <a16:creationId xmlns:a16="http://schemas.microsoft.com/office/drawing/2014/main" id="{46E07901-93A1-614C-AD13-0AE9A0A7C761}"/>
              </a:ext>
            </a:extLst>
          </p:cNvPr>
          <p:cNvSpPr>
            <a:spLocks noGrp="1" noChangeArrowheads="1"/>
          </p:cNvSpPr>
          <p:nvPr>
            <p:ph type="sldNum" sz="quarter" idx="12"/>
          </p:nvPr>
        </p:nvSpPr>
        <p:spPr>
          <a:ln/>
        </p:spPr>
        <p:txBody>
          <a:bodyPr/>
          <a:lstStyle>
            <a:lvl1pPr>
              <a:defRPr/>
            </a:lvl1pPr>
          </a:lstStyle>
          <a:p>
            <a:pPr>
              <a:defRPr/>
            </a:pPr>
            <a:fld id="{3B3621FA-0C91-E34C-9770-B6C2CF06EC39}" type="slidenum">
              <a:rPr lang="en-US" altLang="en-US"/>
              <a:pPr>
                <a:defRPr/>
              </a:pPr>
              <a:t>‹#›</a:t>
            </a:fld>
            <a:endParaRPr lang="en-US" altLang="en-US"/>
          </a:p>
        </p:txBody>
      </p:sp>
    </p:spTree>
    <p:extLst>
      <p:ext uri="{BB962C8B-B14F-4D97-AF65-F5344CB8AC3E}">
        <p14:creationId xmlns:p14="http://schemas.microsoft.com/office/powerpoint/2010/main" val="2036266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E9106D55-7245-6045-B599-B3CA02E49CFA}"/>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831CBA0B-4567-F84B-B475-8ADDB60C0E43}"/>
              </a:ext>
            </a:extLst>
          </p:cNvPr>
          <p:cNvSpPr>
            <a:spLocks noGrp="1" noChangeArrowheads="1"/>
          </p:cNvSpPr>
          <p:nvPr>
            <p:ph type="ftr" sz="quarter" idx="11"/>
          </p:nvPr>
        </p:nvSpPr>
        <p:spPr>
          <a:ln/>
        </p:spPr>
        <p:txBody>
          <a:bodyPr/>
          <a:lstStyle>
            <a:lvl1pPr>
              <a:defRPr/>
            </a:lvl1pPr>
          </a:lstStyle>
          <a:p>
            <a:pPr>
              <a:defRPr/>
            </a:pPr>
            <a:r>
              <a:rPr lang="en-US"/>
              <a:t>General Physics L14_capacitance</a:t>
            </a:r>
          </a:p>
        </p:txBody>
      </p:sp>
      <p:sp>
        <p:nvSpPr>
          <p:cNvPr id="4" name="Rectangle 6">
            <a:extLst>
              <a:ext uri="{FF2B5EF4-FFF2-40B4-BE49-F238E27FC236}">
                <a16:creationId xmlns:a16="http://schemas.microsoft.com/office/drawing/2014/main" id="{4BAD8ADB-D263-D847-B7FF-D6102BCC4D3D}"/>
              </a:ext>
            </a:extLst>
          </p:cNvPr>
          <p:cNvSpPr>
            <a:spLocks noGrp="1" noChangeArrowheads="1"/>
          </p:cNvSpPr>
          <p:nvPr>
            <p:ph type="sldNum" sz="quarter" idx="12"/>
          </p:nvPr>
        </p:nvSpPr>
        <p:spPr>
          <a:ln/>
        </p:spPr>
        <p:txBody>
          <a:bodyPr/>
          <a:lstStyle>
            <a:lvl1pPr>
              <a:defRPr/>
            </a:lvl1pPr>
          </a:lstStyle>
          <a:p>
            <a:pPr>
              <a:defRPr/>
            </a:pPr>
            <a:fld id="{D35A2F27-70BA-034A-A44F-4BAF54DB97DB}" type="slidenum">
              <a:rPr lang="en-US" altLang="en-US"/>
              <a:pPr>
                <a:defRPr/>
              </a:pPr>
              <a:t>‹#›</a:t>
            </a:fld>
            <a:endParaRPr lang="en-US" altLang="en-US"/>
          </a:p>
        </p:txBody>
      </p:sp>
    </p:spTree>
    <p:extLst>
      <p:ext uri="{BB962C8B-B14F-4D97-AF65-F5344CB8AC3E}">
        <p14:creationId xmlns:p14="http://schemas.microsoft.com/office/powerpoint/2010/main" val="3695047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707E018E-0BA2-A04F-8EDD-7A7399709B5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843227D6-7DF1-274C-859B-CE98FE8AE2CF}"/>
              </a:ext>
            </a:extLst>
          </p:cNvPr>
          <p:cNvSpPr>
            <a:spLocks noGrp="1" noChangeArrowheads="1"/>
          </p:cNvSpPr>
          <p:nvPr>
            <p:ph type="ftr" sz="quarter" idx="11"/>
          </p:nvPr>
        </p:nvSpPr>
        <p:spPr>
          <a:ln/>
        </p:spPr>
        <p:txBody>
          <a:bodyPr/>
          <a:lstStyle>
            <a:lvl1pPr>
              <a:defRPr/>
            </a:lvl1pPr>
          </a:lstStyle>
          <a:p>
            <a:pPr>
              <a:defRPr/>
            </a:pPr>
            <a:r>
              <a:rPr lang="en-US"/>
              <a:t>General Physics L14_capacitance</a:t>
            </a:r>
          </a:p>
        </p:txBody>
      </p:sp>
      <p:sp>
        <p:nvSpPr>
          <p:cNvPr id="7" name="Rectangle 6">
            <a:extLst>
              <a:ext uri="{FF2B5EF4-FFF2-40B4-BE49-F238E27FC236}">
                <a16:creationId xmlns:a16="http://schemas.microsoft.com/office/drawing/2014/main" id="{86B716EB-7CDB-A84B-98A4-A71716C8BB84}"/>
              </a:ext>
            </a:extLst>
          </p:cNvPr>
          <p:cNvSpPr>
            <a:spLocks noGrp="1" noChangeArrowheads="1"/>
          </p:cNvSpPr>
          <p:nvPr>
            <p:ph type="sldNum" sz="quarter" idx="12"/>
          </p:nvPr>
        </p:nvSpPr>
        <p:spPr>
          <a:ln/>
        </p:spPr>
        <p:txBody>
          <a:bodyPr/>
          <a:lstStyle>
            <a:lvl1pPr>
              <a:defRPr/>
            </a:lvl1pPr>
          </a:lstStyle>
          <a:p>
            <a:pPr>
              <a:defRPr/>
            </a:pPr>
            <a:fld id="{80CECF39-C873-1144-B949-57502DF85790}" type="slidenum">
              <a:rPr lang="en-US" altLang="en-US"/>
              <a:pPr>
                <a:defRPr/>
              </a:pPr>
              <a:t>‹#›</a:t>
            </a:fld>
            <a:endParaRPr lang="en-US" altLang="en-US"/>
          </a:p>
        </p:txBody>
      </p:sp>
    </p:spTree>
    <p:extLst>
      <p:ext uri="{BB962C8B-B14F-4D97-AF65-F5344CB8AC3E}">
        <p14:creationId xmlns:p14="http://schemas.microsoft.com/office/powerpoint/2010/main" val="6457575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4DDAC38A-8216-654F-865F-514AFD202140}"/>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63E17832-5374-5A43-99C2-1688BEBA84ED}"/>
              </a:ext>
            </a:extLst>
          </p:cNvPr>
          <p:cNvSpPr>
            <a:spLocks noGrp="1" noChangeArrowheads="1"/>
          </p:cNvSpPr>
          <p:nvPr>
            <p:ph type="ftr" sz="quarter" idx="11"/>
          </p:nvPr>
        </p:nvSpPr>
        <p:spPr>
          <a:ln/>
        </p:spPr>
        <p:txBody>
          <a:bodyPr/>
          <a:lstStyle>
            <a:lvl1pPr>
              <a:defRPr/>
            </a:lvl1pPr>
          </a:lstStyle>
          <a:p>
            <a:pPr>
              <a:defRPr/>
            </a:pPr>
            <a:r>
              <a:rPr lang="en-US"/>
              <a:t>General Physics L14_capacitance</a:t>
            </a:r>
          </a:p>
        </p:txBody>
      </p:sp>
      <p:sp>
        <p:nvSpPr>
          <p:cNvPr id="7" name="Rectangle 6">
            <a:extLst>
              <a:ext uri="{FF2B5EF4-FFF2-40B4-BE49-F238E27FC236}">
                <a16:creationId xmlns:a16="http://schemas.microsoft.com/office/drawing/2014/main" id="{2006AF87-8C5E-E044-A0A1-D51C7FBC7016}"/>
              </a:ext>
            </a:extLst>
          </p:cNvPr>
          <p:cNvSpPr>
            <a:spLocks noGrp="1" noChangeArrowheads="1"/>
          </p:cNvSpPr>
          <p:nvPr>
            <p:ph type="sldNum" sz="quarter" idx="12"/>
          </p:nvPr>
        </p:nvSpPr>
        <p:spPr>
          <a:ln/>
        </p:spPr>
        <p:txBody>
          <a:bodyPr/>
          <a:lstStyle>
            <a:lvl1pPr>
              <a:defRPr/>
            </a:lvl1pPr>
          </a:lstStyle>
          <a:p>
            <a:pPr>
              <a:defRPr/>
            </a:pPr>
            <a:fld id="{1CDFF320-41B9-4045-834F-112F72C931A5}" type="slidenum">
              <a:rPr lang="en-US" altLang="en-US"/>
              <a:pPr>
                <a:defRPr/>
              </a:pPr>
              <a:t>‹#›</a:t>
            </a:fld>
            <a:endParaRPr lang="en-US" altLang="en-US"/>
          </a:p>
        </p:txBody>
      </p:sp>
    </p:spTree>
    <p:extLst>
      <p:ext uri="{BB962C8B-B14F-4D97-AF65-F5344CB8AC3E}">
        <p14:creationId xmlns:p14="http://schemas.microsoft.com/office/powerpoint/2010/main" val="3260128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5CE3D"/>
            </a:gs>
            <a:gs pos="100000">
              <a:srgbClr val="E88018"/>
            </a:gs>
          </a:gsLst>
          <a:lin ang="2700000" scaled="1"/>
        </a:gra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5CCC0711-F14E-D549-BEA5-3A2800E9F3B3}"/>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88D1EFC7-E228-AE44-B989-431DF01C1F0F}"/>
              </a:ext>
            </a:extLst>
          </p:cNvPr>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38178663-978B-B843-8DB3-80843A8CD645}"/>
              </a:ext>
            </a:extLst>
          </p:cNvPr>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ea typeface="+mn-ea"/>
              </a:defRPr>
            </a:lvl1pPr>
          </a:lstStyle>
          <a:p>
            <a:pPr>
              <a:defRPr/>
            </a:pPr>
            <a:endParaRPr lang="en-US"/>
          </a:p>
        </p:txBody>
      </p:sp>
      <p:sp>
        <p:nvSpPr>
          <p:cNvPr id="1029" name="Rectangle 5">
            <a:extLst>
              <a:ext uri="{FF2B5EF4-FFF2-40B4-BE49-F238E27FC236}">
                <a16:creationId xmlns:a16="http://schemas.microsoft.com/office/drawing/2014/main" id="{7817704E-0A8D-114C-BE4C-9B49D4C66A73}"/>
              </a:ext>
            </a:extLst>
          </p:cNvPr>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ea typeface="+mn-ea"/>
              </a:defRPr>
            </a:lvl1pPr>
          </a:lstStyle>
          <a:p>
            <a:pPr>
              <a:defRPr/>
            </a:pPr>
            <a:r>
              <a:rPr lang="en-US"/>
              <a:t>General Physics L14_capacitance</a:t>
            </a:r>
          </a:p>
        </p:txBody>
      </p:sp>
      <p:sp>
        <p:nvSpPr>
          <p:cNvPr id="1030" name="Rectangle 6">
            <a:extLst>
              <a:ext uri="{FF2B5EF4-FFF2-40B4-BE49-F238E27FC236}">
                <a16:creationId xmlns:a16="http://schemas.microsoft.com/office/drawing/2014/main" id="{1FAF019B-DA59-9942-B87B-CDA02FC32238}"/>
              </a:ext>
            </a:extLst>
          </p:cNvPr>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C0594FB9-0124-314D-8216-C86DC3954339}"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rtl="0" eaLnBrk="0" fontAlgn="base" hangingPunct="0">
        <a:spcBef>
          <a:spcPct val="0"/>
        </a:spcBef>
        <a:spcAft>
          <a:spcPct val="0"/>
        </a:spcAft>
        <a:defRPr sz="4400">
          <a:solidFill>
            <a:srgbClr val="003366"/>
          </a:solidFill>
          <a:latin typeface="+mj-lt"/>
          <a:ea typeface="ＭＳ Ｐゴシック" charset="0"/>
          <a:cs typeface="+mj-cs"/>
        </a:defRPr>
      </a:lvl1pPr>
      <a:lvl2pPr algn="ctr" rtl="0" eaLnBrk="0" fontAlgn="base" hangingPunct="0">
        <a:spcBef>
          <a:spcPct val="0"/>
        </a:spcBef>
        <a:spcAft>
          <a:spcPct val="0"/>
        </a:spcAft>
        <a:defRPr sz="4400">
          <a:solidFill>
            <a:srgbClr val="003366"/>
          </a:solidFill>
          <a:latin typeface="Arial" charset="0"/>
          <a:ea typeface="ＭＳ Ｐゴシック" charset="0"/>
        </a:defRPr>
      </a:lvl2pPr>
      <a:lvl3pPr algn="ctr" rtl="0" eaLnBrk="0" fontAlgn="base" hangingPunct="0">
        <a:spcBef>
          <a:spcPct val="0"/>
        </a:spcBef>
        <a:spcAft>
          <a:spcPct val="0"/>
        </a:spcAft>
        <a:defRPr sz="4400">
          <a:solidFill>
            <a:srgbClr val="003366"/>
          </a:solidFill>
          <a:latin typeface="Arial" charset="0"/>
          <a:ea typeface="ＭＳ Ｐゴシック" charset="0"/>
        </a:defRPr>
      </a:lvl3pPr>
      <a:lvl4pPr algn="ctr" rtl="0" eaLnBrk="0" fontAlgn="base" hangingPunct="0">
        <a:spcBef>
          <a:spcPct val="0"/>
        </a:spcBef>
        <a:spcAft>
          <a:spcPct val="0"/>
        </a:spcAft>
        <a:defRPr sz="4400">
          <a:solidFill>
            <a:srgbClr val="003366"/>
          </a:solidFill>
          <a:latin typeface="Arial" charset="0"/>
          <a:ea typeface="ＭＳ Ｐゴシック" charset="0"/>
        </a:defRPr>
      </a:lvl4pPr>
      <a:lvl5pPr algn="ctr" rtl="0" eaLnBrk="0" fontAlgn="base" hangingPunct="0">
        <a:spcBef>
          <a:spcPct val="0"/>
        </a:spcBef>
        <a:spcAft>
          <a:spcPct val="0"/>
        </a:spcAft>
        <a:defRPr sz="4400">
          <a:solidFill>
            <a:srgbClr val="003366"/>
          </a:solidFill>
          <a:latin typeface="Arial" charset="0"/>
          <a:ea typeface="ＭＳ Ｐゴシック" charset="0"/>
        </a:defRPr>
      </a:lvl5pPr>
      <a:lvl6pPr marL="457200" algn="ctr" rtl="0" fontAlgn="base">
        <a:spcBef>
          <a:spcPct val="0"/>
        </a:spcBef>
        <a:spcAft>
          <a:spcPct val="0"/>
        </a:spcAft>
        <a:defRPr sz="4400">
          <a:solidFill>
            <a:srgbClr val="003366"/>
          </a:solidFill>
          <a:latin typeface="Arial" charset="0"/>
        </a:defRPr>
      </a:lvl6pPr>
      <a:lvl7pPr marL="914400" algn="ctr" rtl="0" fontAlgn="base">
        <a:spcBef>
          <a:spcPct val="0"/>
        </a:spcBef>
        <a:spcAft>
          <a:spcPct val="0"/>
        </a:spcAft>
        <a:defRPr sz="4400">
          <a:solidFill>
            <a:srgbClr val="003366"/>
          </a:solidFill>
          <a:latin typeface="Arial" charset="0"/>
        </a:defRPr>
      </a:lvl7pPr>
      <a:lvl8pPr marL="1371600" algn="ctr" rtl="0" fontAlgn="base">
        <a:spcBef>
          <a:spcPct val="0"/>
        </a:spcBef>
        <a:spcAft>
          <a:spcPct val="0"/>
        </a:spcAft>
        <a:defRPr sz="4400">
          <a:solidFill>
            <a:srgbClr val="003366"/>
          </a:solidFill>
          <a:latin typeface="Arial" charset="0"/>
        </a:defRPr>
      </a:lvl8pPr>
      <a:lvl9pPr marL="1828800" algn="ctr" rtl="0" fontAlgn="base">
        <a:spcBef>
          <a:spcPct val="0"/>
        </a:spcBef>
        <a:spcAft>
          <a:spcPct val="0"/>
        </a:spcAft>
        <a:defRPr sz="4400">
          <a:solidFill>
            <a:srgbClr val="003366"/>
          </a:solidFill>
          <a:latin typeface="Arial" charset="0"/>
        </a:defRPr>
      </a:lvl9pPr>
    </p:titleStyle>
    <p:bodyStyle>
      <a:lvl1pPr marL="342900" indent="-342900" algn="l" rtl="0" eaLnBrk="0" fontAlgn="base" hangingPunct="0">
        <a:spcBef>
          <a:spcPct val="20000"/>
        </a:spcBef>
        <a:spcAft>
          <a:spcPct val="0"/>
        </a:spcAft>
        <a:buChar char="•"/>
        <a:defRPr sz="3200">
          <a:solidFill>
            <a:srgbClr val="003366"/>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rgbClr val="003366"/>
          </a:solidFill>
          <a:latin typeface="+mn-lt"/>
          <a:ea typeface="ＭＳ Ｐゴシック" charset="0"/>
        </a:defRPr>
      </a:lvl2pPr>
      <a:lvl3pPr marL="1143000" indent="-228600" algn="l" rtl="0" eaLnBrk="0" fontAlgn="base" hangingPunct="0">
        <a:spcBef>
          <a:spcPct val="20000"/>
        </a:spcBef>
        <a:spcAft>
          <a:spcPct val="0"/>
        </a:spcAft>
        <a:buChar char="•"/>
        <a:defRPr sz="2400">
          <a:solidFill>
            <a:srgbClr val="003366"/>
          </a:solidFill>
          <a:latin typeface="+mn-lt"/>
          <a:ea typeface="ＭＳ Ｐゴシック" charset="0"/>
        </a:defRPr>
      </a:lvl3pPr>
      <a:lvl4pPr marL="1600200" indent="-228600" algn="l" rtl="0" eaLnBrk="0" fontAlgn="base" hangingPunct="0">
        <a:spcBef>
          <a:spcPct val="20000"/>
        </a:spcBef>
        <a:spcAft>
          <a:spcPct val="0"/>
        </a:spcAft>
        <a:buChar char="–"/>
        <a:defRPr sz="2000">
          <a:solidFill>
            <a:srgbClr val="003366"/>
          </a:solidFill>
          <a:latin typeface="+mn-lt"/>
          <a:ea typeface="ＭＳ Ｐゴシック" charset="0"/>
        </a:defRPr>
      </a:lvl4pPr>
      <a:lvl5pPr marL="2057400" indent="-228600" algn="l" rtl="0" eaLnBrk="0" fontAlgn="base" hangingPunct="0">
        <a:spcBef>
          <a:spcPct val="20000"/>
        </a:spcBef>
        <a:spcAft>
          <a:spcPct val="0"/>
        </a:spcAft>
        <a:buChar char="»"/>
        <a:defRPr sz="2000">
          <a:solidFill>
            <a:srgbClr val="003366"/>
          </a:solidFill>
          <a:latin typeface="+mn-lt"/>
          <a:ea typeface="ＭＳ Ｐゴシック" charset="0"/>
        </a:defRPr>
      </a:lvl5pPr>
      <a:lvl6pPr marL="2514600" indent="-228600" algn="l" rtl="0" fontAlgn="base">
        <a:spcBef>
          <a:spcPct val="20000"/>
        </a:spcBef>
        <a:spcAft>
          <a:spcPct val="0"/>
        </a:spcAft>
        <a:buChar char="»"/>
        <a:defRPr sz="2000">
          <a:solidFill>
            <a:srgbClr val="003366"/>
          </a:solidFill>
          <a:latin typeface="+mn-lt"/>
        </a:defRPr>
      </a:lvl6pPr>
      <a:lvl7pPr marL="2971800" indent="-228600" algn="l" rtl="0" fontAlgn="base">
        <a:spcBef>
          <a:spcPct val="20000"/>
        </a:spcBef>
        <a:spcAft>
          <a:spcPct val="0"/>
        </a:spcAft>
        <a:buChar char="»"/>
        <a:defRPr sz="2000">
          <a:solidFill>
            <a:srgbClr val="003366"/>
          </a:solidFill>
          <a:latin typeface="+mn-lt"/>
        </a:defRPr>
      </a:lvl7pPr>
      <a:lvl8pPr marL="3429000" indent="-228600" algn="l" rtl="0" fontAlgn="base">
        <a:spcBef>
          <a:spcPct val="20000"/>
        </a:spcBef>
        <a:spcAft>
          <a:spcPct val="0"/>
        </a:spcAft>
        <a:buChar char="»"/>
        <a:defRPr sz="2000">
          <a:solidFill>
            <a:srgbClr val="003366"/>
          </a:solidFill>
          <a:latin typeface="+mn-lt"/>
        </a:defRPr>
      </a:lvl8pPr>
      <a:lvl9pPr marL="3886200" indent="-228600" algn="l" rtl="0" fontAlgn="base">
        <a:spcBef>
          <a:spcPct val="20000"/>
        </a:spcBef>
        <a:spcAft>
          <a:spcPct val="0"/>
        </a:spcAft>
        <a:buChar char="»"/>
        <a:defRPr sz="2000">
          <a:solidFill>
            <a:srgbClr val="0033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D3349F-6554-8747-8EC0-AAD6A0754C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709" y="0"/>
            <a:ext cx="10051420" cy="6858000"/>
          </a:xfrm>
          <a:prstGeom prst="rect">
            <a:avLst/>
          </a:prstGeom>
        </p:spPr>
      </p:pic>
      <p:sp>
        <p:nvSpPr>
          <p:cNvPr id="15361" name="Title 1">
            <a:extLst>
              <a:ext uri="{FF2B5EF4-FFF2-40B4-BE49-F238E27FC236}">
                <a16:creationId xmlns:a16="http://schemas.microsoft.com/office/drawing/2014/main" id="{82483371-E724-B849-92D7-46B364CDD97D}"/>
              </a:ext>
            </a:extLst>
          </p:cNvPr>
          <p:cNvSpPr>
            <a:spLocks noGrp="1" noChangeArrowheads="1"/>
          </p:cNvSpPr>
          <p:nvPr>
            <p:ph type="ctrTitle"/>
          </p:nvPr>
        </p:nvSpPr>
        <p:spPr/>
        <p:txBody>
          <a:bodyPr/>
          <a:lstStyle/>
          <a:p>
            <a:r>
              <a:rPr lang="en-US" altLang="en-US" dirty="0">
                <a:solidFill>
                  <a:srgbClr val="FFC000"/>
                </a:solidFill>
                <a:ea typeface="ＭＳ Ｐゴシック" panose="020B0600070205080204" pitchFamily="34" charset="-128"/>
              </a:rPr>
              <a:t>Telescopes</a:t>
            </a:r>
          </a:p>
        </p:txBody>
      </p:sp>
      <p:sp>
        <p:nvSpPr>
          <p:cNvPr id="15362" name="Subtitle 2">
            <a:extLst>
              <a:ext uri="{FF2B5EF4-FFF2-40B4-BE49-F238E27FC236}">
                <a16:creationId xmlns:a16="http://schemas.microsoft.com/office/drawing/2014/main" id="{ED7BC2D4-7A49-7E4A-AC7F-6409855C30C8}"/>
              </a:ext>
            </a:extLst>
          </p:cNvPr>
          <p:cNvSpPr>
            <a:spLocks noGrp="1" noChangeArrowheads="1"/>
          </p:cNvSpPr>
          <p:nvPr>
            <p:ph type="subTitle" idx="1"/>
          </p:nvPr>
        </p:nvSpPr>
        <p:spPr/>
        <p:txBody>
          <a:bodyPr/>
          <a:lstStyle/>
          <a:p>
            <a:r>
              <a:rPr lang="en-US" altLang="en-US" dirty="0">
                <a:solidFill>
                  <a:srgbClr val="FFC000"/>
                </a:solidFill>
                <a:ea typeface="ＭＳ Ｐゴシック" panose="020B0600070205080204" pitchFamily="34" charset="-128"/>
              </a:rPr>
              <a:t>Seeing the heavens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94923" name="Freeform 11">
            <a:extLst>
              <a:ext uri="{FF2B5EF4-FFF2-40B4-BE49-F238E27FC236}">
                <a16:creationId xmlns:a16="http://schemas.microsoft.com/office/drawing/2014/main" id="{8C40FF95-7DB8-744B-A528-C8D182C6028A}"/>
              </a:ext>
            </a:extLst>
          </p:cNvPr>
          <p:cNvSpPr>
            <a:spLocks/>
          </p:cNvSpPr>
          <p:nvPr/>
        </p:nvSpPr>
        <p:spPr bwMode="auto">
          <a:xfrm>
            <a:off x="4064000" y="3057525"/>
            <a:ext cx="93663" cy="438150"/>
          </a:xfrm>
          <a:custGeom>
            <a:avLst/>
            <a:gdLst>
              <a:gd name="T0" fmla="*/ 52 w 100"/>
              <a:gd name="T1" fmla="*/ 468 h 468"/>
              <a:gd name="T2" fmla="*/ 50 w 100"/>
              <a:gd name="T3" fmla="*/ 0 h 468"/>
              <a:gd name="T4" fmla="*/ 52 w 100"/>
              <a:gd name="T5" fmla="*/ 468 h 468"/>
            </a:gdLst>
            <a:ahLst/>
            <a:cxnLst>
              <a:cxn ang="0">
                <a:pos x="T0" y="T1"/>
              </a:cxn>
              <a:cxn ang="0">
                <a:pos x="T2" y="T3"/>
              </a:cxn>
              <a:cxn ang="0">
                <a:pos x="T4" y="T5"/>
              </a:cxn>
            </a:cxnLst>
            <a:rect l="0" t="0" r="r" b="b"/>
            <a:pathLst>
              <a:path w="100" h="468">
                <a:moveTo>
                  <a:pt x="52" y="468"/>
                </a:moveTo>
                <a:cubicBezTo>
                  <a:pt x="92" y="96"/>
                  <a:pt x="100" y="0"/>
                  <a:pt x="50" y="0"/>
                </a:cubicBezTo>
                <a:cubicBezTo>
                  <a:pt x="0" y="0"/>
                  <a:pt x="4" y="102"/>
                  <a:pt x="52" y="468"/>
                </a:cubicBezTo>
                <a:close/>
              </a:path>
            </a:pathLst>
          </a:custGeom>
          <a:solidFill>
            <a:srgbClr val="E53C05"/>
          </a:solidFill>
          <a:ln w="95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4914" name="Rectangle 2">
            <a:extLst>
              <a:ext uri="{FF2B5EF4-FFF2-40B4-BE49-F238E27FC236}">
                <a16:creationId xmlns:a16="http://schemas.microsoft.com/office/drawing/2014/main" id="{DB3A013A-8496-B543-B248-4BCF28C1208D}"/>
              </a:ext>
            </a:extLst>
          </p:cNvPr>
          <p:cNvSpPr>
            <a:spLocks noGrp="1" noChangeArrowheads="1"/>
          </p:cNvSpPr>
          <p:nvPr>
            <p:ph type="title"/>
          </p:nvPr>
        </p:nvSpPr>
        <p:spPr/>
        <p:txBody>
          <a:bodyPr/>
          <a:lstStyle/>
          <a:p>
            <a:r>
              <a:rPr lang="en-US" altLang="en-US"/>
              <a:t>Converging Lens</a:t>
            </a:r>
          </a:p>
        </p:txBody>
      </p:sp>
      <p:grpSp>
        <p:nvGrpSpPr>
          <p:cNvPr id="294948" name="Group 36">
            <a:extLst>
              <a:ext uri="{FF2B5EF4-FFF2-40B4-BE49-F238E27FC236}">
                <a16:creationId xmlns:a16="http://schemas.microsoft.com/office/drawing/2014/main" id="{6264221E-ACEB-4B44-AB85-925AA6CB335F}"/>
              </a:ext>
            </a:extLst>
          </p:cNvPr>
          <p:cNvGrpSpPr>
            <a:grpSpLocks/>
          </p:cNvGrpSpPr>
          <p:nvPr/>
        </p:nvGrpSpPr>
        <p:grpSpPr bwMode="auto">
          <a:xfrm>
            <a:off x="2514600" y="2001838"/>
            <a:ext cx="4648200" cy="2895600"/>
            <a:chOff x="1584" y="1261"/>
            <a:chExt cx="2928" cy="1824"/>
          </a:xfrm>
        </p:grpSpPr>
        <p:sp>
          <p:nvSpPr>
            <p:cNvPr id="294915" name="Freeform 3">
              <a:extLst>
                <a:ext uri="{FF2B5EF4-FFF2-40B4-BE49-F238E27FC236}">
                  <a16:creationId xmlns:a16="http://schemas.microsoft.com/office/drawing/2014/main" id="{EF0EC00E-6ED1-704F-A8EA-24D993151DCE}"/>
                </a:ext>
              </a:extLst>
            </p:cNvPr>
            <p:cNvSpPr>
              <a:spLocks/>
            </p:cNvSpPr>
            <p:nvPr/>
          </p:nvSpPr>
          <p:spPr bwMode="auto">
            <a:xfrm>
              <a:off x="2776" y="1440"/>
              <a:ext cx="300" cy="1536"/>
            </a:xfrm>
            <a:custGeom>
              <a:avLst/>
              <a:gdLst>
                <a:gd name="T0" fmla="*/ 148 w 300"/>
                <a:gd name="T1" fmla="*/ 0 h 1536"/>
                <a:gd name="T2" fmla="*/ 300 w 300"/>
                <a:gd name="T3" fmla="*/ 760 h 1536"/>
                <a:gd name="T4" fmla="*/ 152 w 300"/>
                <a:gd name="T5" fmla="*/ 1536 h 1536"/>
                <a:gd name="T6" fmla="*/ 0 w 300"/>
                <a:gd name="T7" fmla="*/ 756 h 1536"/>
                <a:gd name="T8" fmla="*/ 148 w 300"/>
                <a:gd name="T9" fmla="*/ 0 h 1536"/>
              </a:gdLst>
              <a:ahLst/>
              <a:cxnLst>
                <a:cxn ang="0">
                  <a:pos x="T0" y="T1"/>
                </a:cxn>
                <a:cxn ang="0">
                  <a:pos x="T2" y="T3"/>
                </a:cxn>
                <a:cxn ang="0">
                  <a:pos x="T4" y="T5"/>
                </a:cxn>
                <a:cxn ang="0">
                  <a:pos x="T6" y="T7"/>
                </a:cxn>
                <a:cxn ang="0">
                  <a:pos x="T8" y="T9"/>
                </a:cxn>
              </a:cxnLst>
              <a:rect l="0" t="0" r="r" b="b"/>
              <a:pathLst>
                <a:path w="300" h="1536">
                  <a:moveTo>
                    <a:pt x="148" y="0"/>
                  </a:moveTo>
                  <a:cubicBezTo>
                    <a:pt x="240" y="140"/>
                    <a:pt x="300" y="556"/>
                    <a:pt x="300" y="760"/>
                  </a:cubicBezTo>
                  <a:cubicBezTo>
                    <a:pt x="300" y="964"/>
                    <a:pt x="248" y="1384"/>
                    <a:pt x="152" y="1536"/>
                  </a:cubicBezTo>
                  <a:cubicBezTo>
                    <a:pt x="52" y="1384"/>
                    <a:pt x="0" y="980"/>
                    <a:pt x="0" y="756"/>
                  </a:cubicBezTo>
                  <a:cubicBezTo>
                    <a:pt x="0" y="532"/>
                    <a:pt x="40" y="152"/>
                    <a:pt x="148" y="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94945" name="Group 33">
              <a:extLst>
                <a:ext uri="{FF2B5EF4-FFF2-40B4-BE49-F238E27FC236}">
                  <a16:creationId xmlns:a16="http://schemas.microsoft.com/office/drawing/2014/main" id="{49F6AED3-9AFE-1D48-9FA8-1809C8E73F37}"/>
                </a:ext>
              </a:extLst>
            </p:cNvPr>
            <p:cNvGrpSpPr>
              <a:grpSpLocks/>
            </p:cNvGrpSpPr>
            <p:nvPr/>
          </p:nvGrpSpPr>
          <p:grpSpPr bwMode="auto">
            <a:xfrm>
              <a:off x="1584" y="1261"/>
              <a:ext cx="2928" cy="1824"/>
              <a:chOff x="1584" y="1261"/>
              <a:chExt cx="2928" cy="1824"/>
            </a:xfrm>
          </p:grpSpPr>
          <p:sp>
            <p:nvSpPr>
              <p:cNvPr id="294922" name="Line 10">
                <a:extLst>
                  <a:ext uri="{FF2B5EF4-FFF2-40B4-BE49-F238E27FC236}">
                    <a16:creationId xmlns:a16="http://schemas.microsoft.com/office/drawing/2014/main" id="{BEBA8314-ED07-0844-8F7B-CAFBE7A1CC50}"/>
                  </a:ext>
                </a:extLst>
              </p:cNvPr>
              <p:cNvSpPr>
                <a:spLocks noChangeShapeType="1"/>
              </p:cNvSpPr>
              <p:nvPr/>
            </p:nvSpPr>
            <p:spPr bwMode="auto">
              <a:xfrm>
                <a:off x="1584" y="2208"/>
                <a:ext cx="2928" cy="0"/>
              </a:xfrm>
              <a:prstGeom prst="line">
                <a:avLst/>
              </a:prstGeom>
              <a:noFill/>
              <a:ln w="1587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4924" name="Oval 12">
                <a:extLst>
                  <a:ext uri="{FF2B5EF4-FFF2-40B4-BE49-F238E27FC236}">
                    <a16:creationId xmlns:a16="http://schemas.microsoft.com/office/drawing/2014/main" id="{E83854C9-410C-384B-8D00-DDB97B56291A}"/>
                  </a:ext>
                </a:extLst>
              </p:cNvPr>
              <p:cNvSpPr>
                <a:spLocks noChangeArrowheads="1"/>
              </p:cNvSpPr>
              <p:nvPr/>
            </p:nvSpPr>
            <p:spPr bwMode="auto">
              <a:xfrm>
                <a:off x="2232" y="2182"/>
                <a:ext cx="48" cy="4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4925" name="Line 13">
                <a:extLst>
                  <a:ext uri="{FF2B5EF4-FFF2-40B4-BE49-F238E27FC236}">
                    <a16:creationId xmlns:a16="http://schemas.microsoft.com/office/drawing/2014/main" id="{D2D4E21A-0AC2-0843-9951-E9CB72F3FAC2}"/>
                  </a:ext>
                </a:extLst>
              </p:cNvPr>
              <p:cNvSpPr>
                <a:spLocks noChangeShapeType="1"/>
              </p:cNvSpPr>
              <p:nvPr/>
            </p:nvSpPr>
            <p:spPr bwMode="auto">
              <a:xfrm>
                <a:off x="2926" y="1261"/>
                <a:ext cx="0" cy="1824"/>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4928" name="Oval 16">
                <a:extLst>
                  <a:ext uri="{FF2B5EF4-FFF2-40B4-BE49-F238E27FC236}">
                    <a16:creationId xmlns:a16="http://schemas.microsoft.com/office/drawing/2014/main" id="{51C525F8-39D6-BA49-89AC-165574E316C2}"/>
                  </a:ext>
                </a:extLst>
              </p:cNvPr>
              <p:cNvSpPr>
                <a:spLocks noChangeArrowheads="1"/>
              </p:cNvSpPr>
              <p:nvPr/>
            </p:nvSpPr>
            <p:spPr bwMode="auto">
              <a:xfrm>
                <a:off x="3577" y="2186"/>
                <a:ext cx="48" cy="4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94932" name="Line 20">
            <a:extLst>
              <a:ext uri="{FF2B5EF4-FFF2-40B4-BE49-F238E27FC236}">
                <a16:creationId xmlns:a16="http://schemas.microsoft.com/office/drawing/2014/main" id="{7DDB890F-F1DF-7149-B502-8C3116FFC028}"/>
              </a:ext>
            </a:extLst>
          </p:cNvPr>
          <p:cNvSpPr>
            <a:spLocks noChangeShapeType="1"/>
          </p:cNvSpPr>
          <p:nvPr/>
        </p:nvSpPr>
        <p:spPr bwMode="auto">
          <a:xfrm flipV="1">
            <a:off x="3576638" y="3055938"/>
            <a:ext cx="530225" cy="454025"/>
          </a:xfrm>
          <a:prstGeom prst="line">
            <a:avLst/>
          </a:prstGeom>
          <a:noFill/>
          <a:ln w="19050">
            <a:solidFill>
              <a:schemeClr va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94937" name="Group 25">
            <a:extLst>
              <a:ext uri="{FF2B5EF4-FFF2-40B4-BE49-F238E27FC236}">
                <a16:creationId xmlns:a16="http://schemas.microsoft.com/office/drawing/2014/main" id="{842E26F6-18F7-4948-AFBA-16ACCEE0B93F}"/>
              </a:ext>
            </a:extLst>
          </p:cNvPr>
          <p:cNvGrpSpPr>
            <a:grpSpLocks/>
          </p:cNvGrpSpPr>
          <p:nvPr/>
        </p:nvGrpSpPr>
        <p:grpSpPr bwMode="auto">
          <a:xfrm>
            <a:off x="4106863" y="3052763"/>
            <a:ext cx="2225675" cy="719137"/>
            <a:chOff x="1675" y="1883"/>
            <a:chExt cx="1402" cy="453"/>
          </a:xfrm>
        </p:grpSpPr>
        <p:sp>
          <p:nvSpPr>
            <p:cNvPr id="294929" name="Line 17">
              <a:extLst>
                <a:ext uri="{FF2B5EF4-FFF2-40B4-BE49-F238E27FC236}">
                  <a16:creationId xmlns:a16="http://schemas.microsoft.com/office/drawing/2014/main" id="{DD11EC34-6316-A74C-9A5A-3DA37D1F183A}"/>
                </a:ext>
              </a:extLst>
            </p:cNvPr>
            <p:cNvSpPr>
              <a:spLocks noChangeShapeType="1"/>
            </p:cNvSpPr>
            <p:nvPr/>
          </p:nvSpPr>
          <p:spPr bwMode="auto">
            <a:xfrm>
              <a:off x="1675" y="1886"/>
              <a:ext cx="33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4933" name="Line 21">
              <a:extLst>
                <a:ext uri="{FF2B5EF4-FFF2-40B4-BE49-F238E27FC236}">
                  <a16:creationId xmlns:a16="http://schemas.microsoft.com/office/drawing/2014/main" id="{68FF2973-744C-8C4F-AD0E-A9FDC912F730}"/>
                </a:ext>
              </a:extLst>
            </p:cNvPr>
            <p:cNvSpPr>
              <a:spLocks noChangeShapeType="1"/>
            </p:cNvSpPr>
            <p:nvPr/>
          </p:nvSpPr>
          <p:spPr bwMode="auto">
            <a:xfrm>
              <a:off x="2015" y="1883"/>
              <a:ext cx="1062" cy="45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94938" name="Group 26">
            <a:extLst>
              <a:ext uri="{FF2B5EF4-FFF2-40B4-BE49-F238E27FC236}">
                <a16:creationId xmlns:a16="http://schemas.microsoft.com/office/drawing/2014/main" id="{EDED2814-52A3-604B-A578-36D6D34DEF05}"/>
              </a:ext>
            </a:extLst>
          </p:cNvPr>
          <p:cNvGrpSpPr>
            <a:grpSpLocks/>
          </p:cNvGrpSpPr>
          <p:nvPr/>
        </p:nvGrpSpPr>
        <p:grpSpPr bwMode="auto">
          <a:xfrm>
            <a:off x="4108450" y="2600325"/>
            <a:ext cx="2212975" cy="457200"/>
            <a:chOff x="1676" y="1598"/>
            <a:chExt cx="1394" cy="288"/>
          </a:xfrm>
        </p:grpSpPr>
        <p:sp>
          <p:nvSpPr>
            <p:cNvPr id="294931" name="Line 19">
              <a:extLst>
                <a:ext uri="{FF2B5EF4-FFF2-40B4-BE49-F238E27FC236}">
                  <a16:creationId xmlns:a16="http://schemas.microsoft.com/office/drawing/2014/main" id="{3F235EC5-C6FF-304A-A5D1-6DFE102AD628}"/>
                </a:ext>
              </a:extLst>
            </p:cNvPr>
            <p:cNvSpPr>
              <a:spLocks noChangeShapeType="1"/>
            </p:cNvSpPr>
            <p:nvPr/>
          </p:nvSpPr>
          <p:spPr bwMode="auto">
            <a:xfrm flipV="1">
              <a:off x="1676" y="1601"/>
              <a:ext cx="336" cy="28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4934" name="Line 22">
              <a:extLst>
                <a:ext uri="{FF2B5EF4-FFF2-40B4-BE49-F238E27FC236}">
                  <a16:creationId xmlns:a16="http://schemas.microsoft.com/office/drawing/2014/main" id="{339A4AF3-1B8E-4041-9F18-AC631B80F425}"/>
                </a:ext>
              </a:extLst>
            </p:cNvPr>
            <p:cNvSpPr>
              <a:spLocks noChangeShapeType="1"/>
            </p:cNvSpPr>
            <p:nvPr/>
          </p:nvSpPr>
          <p:spPr bwMode="auto">
            <a:xfrm>
              <a:off x="2014" y="1598"/>
              <a:ext cx="1056"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94935" name="Line 23">
            <a:extLst>
              <a:ext uri="{FF2B5EF4-FFF2-40B4-BE49-F238E27FC236}">
                <a16:creationId xmlns:a16="http://schemas.microsoft.com/office/drawing/2014/main" id="{6FD3D0D2-B27C-2D46-908A-A96AC13A6A4F}"/>
              </a:ext>
            </a:extLst>
          </p:cNvPr>
          <p:cNvSpPr>
            <a:spLocks noChangeShapeType="1"/>
          </p:cNvSpPr>
          <p:nvPr/>
        </p:nvSpPr>
        <p:spPr bwMode="auto">
          <a:xfrm>
            <a:off x="2952750" y="2332038"/>
            <a:ext cx="1685925" cy="719137"/>
          </a:xfrm>
          <a:prstGeom prst="line">
            <a:avLst/>
          </a:prstGeom>
          <a:noFill/>
          <a:ln w="19050">
            <a:solidFill>
              <a:srgbClr val="FF666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4936" name="Line 24">
            <a:extLst>
              <a:ext uri="{FF2B5EF4-FFF2-40B4-BE49-F238E27FC236}">
                <a16:creationId xmlns:a16="http://schemas.microsoft.com/office/drawing/2014/main" id="{946B4CC4-CD82-5043-A6DA-D08B36C1F818}"/>
              </a:ext>
            </a:extLst>
          </p:cNvPr>
          <p:cNvSpPr>
            <a:spLocks noChangeShapeType="1"/>
          </p:cNvSpPr>
          <p:nvPr/>
        </p:nvSpPr>
        <p:spPr bwMode="auto">
          <a:xfrm flipH="1">
            <a:off x="3117850" y="2600325"/>
            <a:ext cx="1524000" cy="0"/>
          </a:xfrm>
          <a:prstGeom prst="line">
            <a:avLst/>
          </a:prstGeom>
          <a:noFill/>
          <a:ln w="19050">
            <a:solidFill>
              <a:srgbClr val="FF666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94943" name="Group 31">
            <a:extLst>
              <a:ext uri="{FF2B5EF4-FFF2-40B4-BE49-F238E27FC236}">
                <a16:creationId xmlns:a16="http://schemas.microsoft.com/office/drawing/2014/main" id="{46A1F63A-F999-7743-968C-049B76DF0414}"/>
              </a:ext>
            </a:extLst>
          </p:cNvPr>
          <p:cNvGrpSpPr>
            <a:grpSpLocks/>
          </p:cNvGrpSpPr>
          <p:nvPr/>
        </p:nvGrpSpPr>
        <p:grpSpPr bwMode="auto">
          <a:xfrm>
            <a:off x="3200400" y="3340100"/>
            <a:ext cx="892175" cy="1827213"/>
            <a:chOff x="2016" y="2104"/>
            <a:chExt cx="562" cy="1151"/>
          </a:xfrm>
        </p:grpSpPr>
        <p:sp>
          <p:nvSpPr>
            <p:cNvPr id="294939" name="Text Box 27">
              <a:extLst>
                <a:ext uri="{FF2B5EF4-FFF2-40B4-BE49-F238E27FC236}">
                  <a16:creationId xmlns:a16="http://schemas.microsoft.com/office/drawing/2014/main" id="{2DBDD37A-B6FD-6F42-96B8-DA125BFA7469}"/>
                </a:ext>
              </a:extLst>
            </p:cNvPr>
            <p:cNvSpPr txBox="1">
              <a:spLocks noChangeArrowheads="1"/>
            </p:cNvSpPr>
            <p:nvPr/>
          </p:nvSpPr>
          <p:spPr bwMode="auto">
            <a:xfrm>
              <a:off x="2016" y="3024"/>
              <a:ext cx="56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object</a:t>
              </a:r>
            </a:p>
          </p:txBody>
        </p:sp>
        <p:sp>
          <p:nvSpPr>
            <p:cNvPr id="294941" name="Freeform 29">
              <a:extLst>
                <a:ext uri="{FF2B5EF4-FFF2-40B4-BE49-F238E27FC236}">
                  <a16:creationId xmlns:a16="http://schemas.microsoft.com/office/drawing/2014/main" id="{EAFD43A0-D9D5-9A4F-9D48-230AC1E83875}"/>
                </a:ext>
              </a:extLst>
            </p:cNvPr>
            <p:cNvSpPr>
              <a:spLocks/>
            </p:cNvSpPr>
            <p:nvPr/>
          </p:nvSpPr>
          <p:spPr bwMode="auto">
            <a:xfrm rot="2543550" flipH="1">
              <a:off x="2196" y="2104"/>
              <a:ext cx="356" cy="904"/>
            </a:xfrm>
            <a:custGeom>
              <a:avLst/>
              <a:gdLst>
                <a:gd name="T0" fmla="*/ 0 w 356"/>
                <a:gd name="T1" fmla="*/ 904 h 904"/>
                <a:gd name="T2" fmla="*/ 140 w 356"/>
                <a:gd name="T3" fmla="*/ 408 h 904"/>
                <a:gd name="T4" fmla="*/ 220 w 356"/>
                <a:gd name="T5" fmla="*/ 540 h 904"/>
                <a:gd name="T6" fmla="*/ 356 w 356"/>
                <a:gd name="T7" fmla="*/ 0 h 904"/>
              </a:gdLst>
              <a:ahLst/>
              <a:cxnLst>
                <a:cxn ang="0">
                  <a:pos x="T0" y="T1"/>
                </a:cxn>
                <a:cxn ang="0">
                  <a:pos x="T2" y="T3"/>
                </a:cxn>
                <a:cxn ang="0">
                  <a:pos x="T4" y="T5"/>
                </a:cxn>
                <a:cxn ang="0">
                  <a:pos x="T6" y="T7"/>
                </a:cxn>
              </a:cxnLst>
              <a:rect l="0" t="0" r="r" b="b"/>
              <a:pathLst>
                <a:path w="356" h="904">
                  <a:moveTo>
                    <a:pt x="0" y="904"/>
                  </a:moveTo>
                  <a:cubicBezTo>
                    <a:pt x="23" y="821"/>
                    <a:pt x="103" y="469"/>
                    <a:pt x="140" y="408"/>
                  </a:cubicBezTo>
                  <a:cubicBezTo>
                    <a:pt x="177" y="347"/>
                    <a:pt x="184" y="608"/>
                    <a:pt x="220" y="540"/>
                  </a:cubicBezTo>
                  <a:cubicBezTo>
                    <a:pt x="256" y="472"/>
                    <a:pt x="328" y="113"/>
                    <a:pt x="356" y="0"/>
                  </a:cubicBezTo>
                </a:path>
              </a:pathLst>
            </a:custGeom>
            <a:noFill/>
            <a:ln w="19050" cmpd="sng">
              <a:solidFill>
                <a:schemeClr val="tx1"/>
              </a:solidFill>
              <a:round/>
              <a:headEnd type="none" w="med" len="me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94947" name="Group 35">
            <a:extLst>
              <a:ext uri="{FF2B5EF4-FFF2-40B4-BE49-F238E27FC236}">
                <a16:creationId xmlns:a16="http://schemas.microsoft.com/office/drawing/2014/main" id="{6CC3D49B-62B2-6C4B-98B6-625BDA066895}"/>
              </a:ext>
            </a:extLst>
          </p:cNvPr>
          <p:cNvGrpSpPr>
            <a:grpSpLocks/>
          </p:cNvGrpSpPr>
          <p:nvPr/>
        </p:nvGrpSpPr>
        <p:grpSpPr bwMode="auto">
          <a:xfrm>
            <a:off x="1447800" y="2600325"/>
            <a:ext cx="2225675" cy="2873375"/>
            <a:chOff x="912" y="1638"/>
            <a:chExt cx="1402" cy="1810"/>
          </a:xfrm>
        </p:grpSpPr>
        <p:sp>
          <p:nvSpPr>
            <p:cNvPr id="294920" name="Freeform 8">
              <a:extLst>
                <a:ext uri="{FF2B5EF4-FFF2-40B4-BE49-F238E27FC236}">
                  <a16:creationId xmlns:a16="http://schemas.microsoft.com/office/drawing/2014/main" id="{ECED1E18-6277-ED45-AE58-CE564C123F26}"/>
                </a:ext>
              </a:extLst>
            </p:cNvPr>
            <p:cNvSpPr>
              <a:spLocks/>
            </p:cNvSpPr>
            <p:nvPr/>
          </p:nvSpPr>
          <p:spPr bwMode="auto">
            <a:xfrm>
              <a:off x="2182" y="1638"/>
              <a:ext cx="132" cy="576"/>
            </a:xfrm>
            <a:custGeom>
              <a:avLst/>
              <a:gdLst>
                <a:gd name="T0" fmla="*/ 52 w 100"/>
                <a:gd name="T1" fmla="*/ 468 h 468"/>
                <a:gd name="T2" fmla="*/ 50 w 100"/>
                <a:gd name="T3" fmla="*/ 0 h 468"/>
                <a:gd name="T4" fmla="*/ 52 w 100"/>
                <a:gd name="T5" fmla="*/ 468 h 468"/>
              </a:gdLst>
              <a:ahLst/>
              <a:cxnLst>
                <a:cxn ang="0">
                  <a:pos x="T0" y="T1"/>
                </a:cxn>
                <a:cxn ang="0">
                  <a:pos x="T2" y="T3"/>
                </a:cxn>
                <a:cxn ang="0">
                  <a:pos x="T4" y="T5"/>
                </a:cxn>
              </a:cxnLst>
              <a:rect l="0" t="0" r="r" b="b"/>
              <a:pathLst>
                <a:path w="100" h="468">
                  <a:moveTo>
                    <a:pt x="52" y="468"/>
                  </a:moveTo>
                  <a:cubicBezTo>
                    <a:pt x="92" y="96"/>
                    <a:pt x="100" y="0"/>
                    <a:pt x="50" y="0"/>
                  </a:cubicBezTo>
                  <a:cubicBezTo>
                    <a:pt x="0" y="0"/>
                    <a:pt x="4" y="102"/>
                    <a:pt x="52" y="468"/>
                  </a:cubicBezTo>
                  <a:close/>
                </a:path>
              </a:pathLst>
            </a:custGeom>
            <a:solidFill>
              <a:srgbClr val="FF6666"/>
            </a:soli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94944" name="Group 32">
              <a:extLst>
                <a:ext uri="{FF2B5EF4-FFF2-40B4-BE49-F238E27FC236}">
                  <a16:creationId xmlns:a16="http://schemas.microsoft.com/office/drawing/2014/main" id="{58767DE0-9552-0C4F-8920-54E224FBF759}"/>
                </a:ext>
              </a:extLst>
            </p:cNvPr>
            <p:cNvGrpSpPr>
              <a:grpSpLocks/>
            </p:cNvGrpSpPr>
            <p:nvPr/>
          </p:nvGrpSpPr>
          <p:grpSpPr bwMode="auto">
            <a:xfrm>
              <a:off x="912" y="1968"/>
              <a:ext cx="1248" cy="1480"/>
              <a:chOff x="912" y="1968"/>
              <a:chExt cx="1248" cy="1480"/>
            </a:xfrm>
          </p:grpSpPr>
          <p:sp>
            <p:nvSpPr>
              <p:cNvPr id="294940" name="Text Box 28">
                <a:extLst>
                  <a:ext uri="{FF2B5EF4-FFF2-40B4-BE49-F238E27FC236}">
                    <a16:creationId xmlns:a16="http://schemas.microsoft.com/office/drawing/2014/main" id="{9337A95F-4E74-484E-AF78-DFD73705C455}"/>
                  </a:ext>
                </a:extLst>
              </p:cNvPr>
              <p:cNvSpPr txBox="1">
                <a:spLocks noChangeArrowheads="1"/>
              </p:cNvSpPr>
              <p:nvPr/>
            </p:nvSpPr>
            <p:spPr bwMode="auto">
              <a:xfrm>
                <a:off x="912" y="2784"/>
                <a:ext cx="562" cy="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image</a:t>
                </a:r>
              </a:p>
              <a:p>
                <a:pPr>
                  <a:spcBef>
                    <a:spcPct val="50000"/>
                  </a:spcBef>
                </a:pPr>
                <a:r>
                  <a:rPr lang="en-US" altLang="en-US">
                    <a:solidFill>
                      <a:schemeClr val="accent2"/>
                    </a:solidFill>
                  </a:rPr>
                  <a:t>virtualupright</a:t>
                </a:r>
              </a:p>
            </p:txBody>
          </p:sp>
          <p:sp>
            <p:nvSpPr>
              <p:cNvPr id="294942" name="Freeform 30">
                <a:extLst>
                  <a:ext uri="{FF2B5EF4-FFF2-40B4-BE49-F238E27FC236}">
                    <a16:creationId xmlns:a16="http://schemas.microsoft.com/office/drawing/2014/main" id="{3EF0C232-5444-1648-997B-540976CE2AE6}"/>
                  </a:ext>
                </a:extLst>
              </p:cNvPr>
              <p:cNvSpPr>
                <a:spLocks/>
              </p:cNvSpPr>
              <p:nvPr/>
            </p:nvSpPr>
            <p:spPr bwMode="auto">
              <a:xfrm>
                <a:off x="1200" y="1968"/>
                <a:ext cx="960" cy="768"/>
              </a:xfrm>
              <a:custGeom>
                <a:avLst/>
                <a:gdLst>
                  <a:gd name="T0" fmla="*/ 0 w 960"/>
                  <a:gd name="T1" fmla="*/ 768 h 768"/>
                  <a:gd name="T2" fmla="*/ 480 w 960"/>
                  <a:gd name="T3" fmla="*/ 304 h 768"/>
                  <a:gd name="T4" fmla="*/ 560 w 960"/>
                  <a:gd name="T5" fmla="*/ 504 h 768"/>
                  <a:gd name="T6" fmla="*/ 960 w 960"/>
                  <a:gd name="T7" fmla="*/ 0 h 768"/>
                </a:gdLst>
                <a:ahLst/>
                <a:cxnLst>
                  <a:cxn ang="0">
                    <a:pos x="T0" y="T1"/>
                  </a:cxn>
                  <a:cxn ang="0">
                    <a:pos x="T2" y="T3"/>
                  </a:cxn>
                  <a:cxn ang="0">
                    <a:pos x="T4" y="T5"/>
                  </a:cxn>
                  <a:cxn ang="0">
                    <a:pos x="T6" y="T7"/>
                  </a:cxn>
                </a:cxnLst>
                <a:rect l="0" t="0" r="r" b="b"/>
                <a:pathLst>
                  <a:path w="960" h="768">
                    <a:moveTo>
                      <a:pt x="0" y="768"/>
                    </a:moveTo>
                    <a:cubicBezTo>
                      <a:pt x="80" y="691"/>
                      <a:pt x="387" y="348"/>
                      <a:pt x="480" y="304"/>
                    </a:cubicBezTo>
                    <a:cubicBezTo>
                      <a:pt x="573" y="260"/>
                      <a:pt x="480" y="555"/>
                      <a:pt x="560" y="504"/>
                    </a:cubicBezTo>
                    <a:cubicBezTo>
                      <a:pt x="640" y="453"/>
                      <a:pt x="877" y="105"/>
                      <a:pt x="960" y="0"/>
                    </a:cubicBezTo>
                  </a:path>
                </a:pathLst>
              </a:custGeom>
              <a:noFill/>
              <a:ln w="19050" cmpd="sng">
                <a:solidFill>
                  <a:schemeClr val="tx1"/>
                </a:solidFill>
                <a:round/>
                <a:headEnd type="none" w="med" len="me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94949" name="Text Box 37">
            <a:extLst>
              <a:ext uri="{FF2B5EF4-FFF2-40B4-BE49-F238E27FC236}">
                <a16:creationId xmlns:a16="http://schemas.microsoft.com/office/drawing/2014/main" id="{9036B85B-FFF1-864F-8EC8-392B755C2A3A}"/>
              </a:ext>
            </a:extLst>
          </p:cNvPr>
          <p:cNvSpPr txBox="1">
            <a:spLocks noChangeArrowheads="1"/>
          </p:cNvSpPr>
          <p:nvPr/>
        </p:nvSpPr>
        <p:spPr bwMode="auto">
          <a:xfrm>
            <a:off x="3048000" y="1295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a:t>object inside focus</a:t>
            </a:r>
          </a:p>
        </p:txBody>
      </p:sp>
    </p:spTree>
    <p:extLst>
      <p:ext uri="{BB962C8B-B14F-4D97-AF65-F5344CB8AC3E}">
        <p14:creationId xmlns:p14="http://schemas.microsoft.com/office/powerpoint/2010/main" val="29495589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94937"/>
                                        </p:tgtEl>
                                        <p:attrNameLst>
                                          <p:attrName>style.visibility</p:attrName>
                                        </p:attrNameLst>
                                      </p:cBhvr>
                                      <p:to>
                                        <p:strVal val="visible"/>
                                      </p:to>
                                    </p:set>
                                    <p:animEffect transition="in" filter="wipe(left)">
                                      <p:cBhvr>
                                        <p:cTn id="7" dur="500"/>
                                        <p:tgtEl>
                                          <p:spTgt spid="29493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94932"/>
                                        </p:tgtEl>
                                        <p:attrNameLst>
                                          <p:attrName>style.visibility</p:attrName>
                                        </p:attrNameLst>
                                      </p:cBhvr>
                                      <p:to>
                                        <p:strVal val="visible"/>
                                      </p:to>
                                    </p:set>
                                    <p:animEffect transition="in" filter="wipe(left)">
                                      <p:cBhvr>
                                        <p:cTn id="12" dur="500"/>
                                        <p:tgtEl>
                                          <p:spTgt spid="29493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94938"/>
                                        </p:tgtEl>
                                        <p:attrNameLst>
                                          <p:attrName>style.visibility</p:attrName>
                                        </p:attrNameLst>
                                      </p:cBhvr>
                                      <p:to>
                                        <p:strVal val="visible"/>
                                      </p:to>
                                    </p:set>
                                    <p:animEffect transition="in" filter="wipe(left)">
                                      <p:cBhvr>
                                        <p:cTn id="17" dur="500"/>
                                        <p:tgtEl>
                                          <p:spTgt spid="29493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2" fill="hold" nodeType="clickEffect">
                                  <p:stCondLst>
                                    <p:cond delay="0"/>
                                  </p:stCondLst>
                                  <p:childTnLst>
                                    <p:set>
                                      <p:cBhvr>
                                        <p:cTn id="21" dur="1" fill="hold">
                                          <p:stCondLst>
                                            <p:cond delay="0"/>
                                          </p:stCondLst>
                                        </p:cTn>
                                        <p:tgtEl>
                                          <p:spTgt spid="294935"/>
                                        </p:tgtEl>
                                        <p:attrNameLst>
                                          <p:attrName>style.visibility</p:attrName>
                                        </p:attrNameLst>
                                      </p:cBhvr>
                                      <p:to>
                                        <p:strVal val="visible"/>
                                      </p:to>
                                    </p:set>
                                    <p:animEffect transition="in" filter="wipe(right)">
                                      <p:cBhvr>
                                        <p:cTn id="22" dur="500"/>
                                        <p:tgtEl>
                                          <p:spTgt spid="29493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2" fill="hold" nodeType="clickEffect">
                                  <p:stCondLst>
                                    <p:cond delay="0"/>
                                  </p:stCondLst>
                                  <p:childTnLst>
                                    <p:set>
                                      <p:cBhvr>
                                        <p:cTn id="26" dur="1" fill="hold">
                                          <p:stCondLst>
                                            <p:cond delay="0"/>
                                          </p:stCondLst>
                                        </p:cTn>
                                        <p:tgtEl>
                                          <p:spTgt spid="294936"/>
                                        </p:tgtEl>
                                        <p:attrNameLst>
                                          <p:attrName>style.visibility</p:attrName>
                                        </p:attrNameLst>
                                      </p:cBhvr>
                                      <p:to>
                                        <p:strVal val="visible"/>
                                      </p:to>
                                    </p:set>
                                    <p:animEffect transition="in" filter="wipe(right)">
                                      <p:cBhvr>
                                        <p:cTn id="27" dur="500"/>
                                        <p:tgtEl>
                                          <p:spTgt spid="29493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nodeType="clickEffect">
                                  <p:stCondLst>
                                    <p:cond delay="0"/>
                                  </p:stCondLst>
                                  <p:childTnLst>
                                    <p:set>
                                      <p:cBhvr>
                                        <p:cTn id="31" dur="1" fill="hold">
                                          <p:stCondLst>
                                            <p:cond delay="499"/>
                                          </p:stCondLst>
                                        </p:cTn>
                                        <p:tgtEl>
                                          <p:spTgt spid="2949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Freeform 2">
            <a:extLst>
              <a:ext uri="{FF2B5EF4-FFF2-40B4-BE49-F238E27FC236}">
                <a16:creationId xmlns:a16="http://schemas.microsoft.com/office/drawing/2014/main" id="{D1624879-590F-3A4E-AD2B-3B934275200B}"/>
              </a:ext>
            </a:extLst>
          </p:cNvPr>
          <p:cNvSpPr>
            <a:spLocks/>
          </p:cNvSpPr>
          <p:nvPr/>
        </p:nvSpPr>
        <p:spPr bwMode="auto">
          <a:xfrm>
            <a:off x="2844800" y="3057525"/>
            <a:ext cx="93663" cy="438150"/>
          </a:xfrm>
          <a:custGeom>
            <a:avLst/>
            <a:gdLst>
              <a:gd name="T0" fmla="*/ 52 w 100"/>
              <a:gd name="T1" fmla="*/ 468 h 468"/>
              <a:gd name="T2" fmla="*/ 50 w 100"/>
              <a:gd name="T3" fmla="*/ 0 h 468"/>
              <a:gd name="T4" fmla="*/ 52 w 100"/>
              <a:gd name="T5" fmla="*/ 468 h 468"/>
            </a:gdLst>
            <a:ahLst/>
            <a:cxnLst>
              <a:cxn ang="0">
                <a:pos x="T0" y="T1"/>
              </a:cxn>
              <a:cxn ang="0">
                <a:pos x="T2" y="T3"/>
              </a:cxn>
              <a:cxn ang="0">
                <a:pos x="T4" y="T5"/>
              </a:cxn>
            </a:cxnLst>
            <a:rect l="0" t="0" r="r" b="b"/>
            <a:pathLst>
              <a:path w="100" h="468">
                <a:moveTo>
                  <a:pt x="52" y="468"/>
                </a:moveTo>
                <a:cubicBezTo>
                  <a:pt x="92" y="96"/>
                  <a:pt x="100" y="0"/>
                  <a:pt x="50" y="0"/>
                </a:cubicBezTo>
                <a:cubicBezTo>
                  <a:pt x="0" y="0"/>
                  <a:pt x="4" y="102"/>
                  <a:pt x="52" y="468"/>
                </a:cubicBezTo>
                <a:close/>
              </a:path>
            </a:pathLst>
          </a:custGeom>
          <a:solidFill>
            <a:srgbClr val="E53C05"/>
          </a:solidFill>
          <a:ln w="95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39" name="Rectangle 3">
            <a:extLst>
              <a:ext uri="{FF2B5EF4-FFF2-40B4-BE49-F238E27FC236}">
                <a16:creationId xmlns:a16="http://schemas.microsoft.com/office/drawing/2014/main" id="{E451D28E-DDE0-FA4B-99C1-EDD09F708F6C}"/>
              </a:ext>
            </a:extLst>
          </p:cNvPr>
          <p:cNvSpPr>
            <a:spLocks noGrp="1" noChangeArrowheads="1"/>
          </p:cNvSpPr>
          <p:nvPr>
            <p:ph type="title"/>
          </p:nvPr>
        </p:nvSpPr>
        <p:spPr/>
        <p:txBody>
          <a:bodyPr/>
          <a:lstStyle/>
          <a:p>
            <a:r>
              <a:rPr lang="en-US" altLang="en-US"/>
              <a:t>Converging Lens</a:t>
            </a:r>
          </a:p>
        </p:txBody>
      </p:sp>
      <p:sp>
        <p:nvSpPr>
          <p:cNvPr id="295941" name="Freeform 5">
            <a:extLst>
              <a:ext uri="{FF2B5EF4-FFF2-40B4-BE49-F238E27FC236}">
                <a16:creationId xmlns:a16="http://schemas.microsoft.com/office/drawing/2014/main" id="{3C5D1129-A67E-8049-88A2-653B9067AAE2}"/>
              </a:ext>
            </a:extLst>
          </p:cNvPr>
          <p:cNvSpPr>
            <a:spLocks/>
          </p:cNvSpPr>
          <p:nvPr/>
        </p:nvSpPr>
        <p:spPr bwMode="auto">
          <a:xfrm>
            <a:off x="4406900" y="2286000"/>
            <a:ext cx="476250" cy="2438400"/>
          </a:xfrm>
          <a:custGeom>
            <a:avLst/>
            <a:gdLst>
              <a:gd name="T0" fmla="*/ 148 w 300"/>
              <a:gd name="T1" fmla="*/ 0 h 1536"/>
              <a:gd name="T2" fmla="*/ 300 w 300"/>
              <a:gd name="T3" fmla="*/ 760 h 1536"/>
              <a:gd name="T4" fmla="*/ 152 w 300"/>
              <a:gd name="T5" fmla="*/ 1536 h 1536"/>
              <a:gd name="T6" fmla="*/ 0 w 300"/>
              <a:gd name="T7" fmla="*/ 756 h 1536"/>
              <a:gd name="T8" fmla="*/ 148 w 300"/>
              <a:gd name="T9" fmla="*/ 0 h 1536"/>
            </a:gdLst>
            <a:ahLst/>
            <a:cxnLst>
              <a:cxn ang="0">
                <a:pos x="T0" y="T1"/>
              </a:cxn>
              <a:cxn ang="0">
                <a:pos x="T2" y="T3"/>
              </a:cxn>
              <a:cxn ang="0">
                <a:pos x="T4" y="T5"/>
              </a:cxn>
              <a:cxn ang="0">
                <a:pos x="T6" y="T7"/>
              </a:cxn>
              <a:cxn ang="0">
                <a:pos x="T8" y="T9"/>
              </a:cxn>
            </a:cxnLst>
            <a:rect l="0" t="0" r="r" b="b"/>
            <a:pathLst>
              <a:path w="300" h="1536">
                <a:moveTo>
                  <a:pt x="148" y="0"/>
                </a:moveTo>
                <a:cubicBezTo>
                  <a:pt x="240" y="140"/>
                  <a:pt x="300" y="556"/>
                  <a:pt x="300" y="760"/>
                </a:cubicBezTo>
                <a:cubicBezTo>
                  <a:pt x="300" y="964"/>
                  <a:pt x="248" y="1384"/>
                  <a:pt x="152" y="1536"/>
                </a:cubicBezTo>
                <a:cubicBezTo>
                  <a:pt x="52" y="1384"/>
                  <a:pt x="0" y="980"/>
                  <a:pt x="0" y="756"/>
                </a:cubicBezTo>
                <a:cubicBezTo>
                  <a:pt x="0" y="532"/>
                  <a:pt x="40" y="152"/>
                  <a:pt x="148" y="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95971" name="Group 35">
            <a:extLst>
              <a:ext uri="{FF2B5EF4-FFF2-40B4-BE49-F238E27FC236}">
                <a16:creationId xmlns:a16="http://schemas.microsoft.com/office/drawing/2014/main" id="{D1756A01-C9EF-4E4E-8B1A-5A7E783E647D}"/>
              </a:ext>
            </a:extLst>
          </p:cNvPr>
          <p:cNvGrpSpPr>
            <a:grpSpLocks/>
          </p:cNvGrpSpPr>
          <p:nvPr/>
        </p:nvGrpSpPr>
        <p:grpSpPr bwMode="auto">
          <a:xfrm>
            <a:off x="2514600" y="2001838"/>
            <a:ext cx="5568950" cy="2895600"/>
            <a:chOff x="1584" y="1261"/>
            <a:chExt cx="3508" cy="1824"/>
          </a:xfrm>
        </p:grpSpPr>
        <p:sp>
          <p:nvSpPr>
            <p:cNvPr id="295943" name="Line 7">
              <a:extLst>
                <a:ext uri="{FF2B5EF4-FFF2-40B4-BE49-F238E27FC236}">
                  <a16:creationId xmlns:a16="http://schemas.microsoft.com/office/drawing/2014/main" id="{AE61EF55-96E4-614E-994B-ACB001F7AACF}"/>
                </a:ext>
              </a:extLst>
            </p:cNvPr>
            <p:cNvSpPr>
              <a:spLocks noChangeShapeType="1"/>
            </p:cNvSpPr>
            <p:nvPr/>
          </p:nvSpPr>
          <p:spPr bwMode="auto">
            <a:xfrm>
              <a:off x="1584" y="2208"/>
              <a:ext cx="3508"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44" name="Oval 8">
              <a:extLst>
                <a:ext uri="{FF2B5EF4-FFF2-40B4-BE49-F238E27FC236}">
                  <a16:creationId xmlns:a16="http://schemas.microsoft.com/office/drawing/2014/main" id="{ED30E5E5-80BA-734B-BA71-F350E343EF28}"/>
                </a:ext>
              </a:extLst>
            </p:cNvPr>
            <p:cNvSpPr>
              <a:spLocks noChangeArrowheads="1"/>
            </p:cNvSpPr>
            <p:nvPr/>
          </p:nvSpPr>
          <p:spPr bwMode="auto">
            <a:xfrm>
              <a:off x="2232" y="2182"/>
              <a:ext cx="48" cy="4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45" name="Line 9">
              <a:extLst>
                <a:ext uri="{FF2B5EF4-FFF2-40B4-BE49-F238E27FC236}">
                  <a16:creationId xmlns:a16="http://schemas.microsoft.com/office/drawing/2014/main" id="{C201C86C-F6B2-0D4E-937B-35F87087B830}"/>
                </a:ext>
              </a:extLst>
            </p:cNvPr>
            <p:cNvSpPr>
              <a:spLocks noChangeShapeType="1"/>
            </p:cNvSpPr>
            <p:nvPr/>
          </p:nvSpPr>
          <p:spPr bwMode="auto">
            <a:xfrm>
              <a:off x="2926" y="1261"/>
              <a:ext cx="0" cy="1824"/>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46" name="Oval 10">
              <a:extLst>
                <a:ext uri="{FF2B5EF4-FFF2-40B4-BE49-F238E27FC236}">
                  <a16:creationId xmlns:a16="http://schemas.microsoft.com/office/drawing/2014/main" id="{E383FE70-6975-EF4A-98D7-2F8A09DEB9DF}"/>
                </a:ext>
              </a:extLst>
            </p:cNvPr>
            <p:cNvSpPr>
              <a:spLocks noChangeArrowheads="1"/>
            </p:cNvSpPr>
            <p:nvPr/>
          </p:nvSpPr>
          <p:spPr bwMode="auto">
            <a:xfrm>
              <a:off x="3577" y="2186"/>
              <a:ext cx="48" cy="4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95969" name="Group 33">
            <a:extLst>
              <a:ext uri="{FF2B5EF4-FFF2-40B4-BE49-F238E27FC236}">
                <a16:creationId xmlns:a16="http://schemas.microsoft.com/office/drawing/2014/main" id="{6C3C1CA9-0FC8-B34D-BC38-A767E5E793BA}"/>
              </a:ext>
            </a:extLst>
          </p:cNvPr>
          <p:cNvGrpSpPr>
            <a:grpSpLocks/>
          </p:cNvGrpSpPr>
          <p:nvPr/>
        </p:nvGrpSpPr>
        <p:grpSpPr bwMode="auto">
          <a:xfrm>
            <a:off x="2895600" y="3048000"/>
            <a:ext cx="5108575" cy="1435100"/>
            <a:chOff x="1824" y="1920"/>
            <a:chExt cx="3218" cy="904"/>
          </a:xfrm>
        </p:grpSpPr>
        <p:sp>
          <p:nvSpPr>
            <p:cNvPr id="295949" name="Line 13">
              <a:extLst>
                <a:ext uri="{FF2B5EF4-FFF2-40B4-BE49-F238E27FC236}">
                  <a16:creationId xmlns:a16="http://schemas.microsoft.com/office/drawing/2014/main" id="{9576F210-D86F-CA4B-8961-1A43595DBEFD}"/>
                </a:ext>
              </a:extLst>
            </p:cNvPr>
            <p:cNvSpPr>
              <a:spLocks noChangeShapeType="1"/>
            </p:cNvSpPr>
            <p:nvPr/>
          </p:nvSpPr>
          <p:spPr bwMode="auto">
            <a:xfrm>
              <a:off x="1824" y="1920"/>
              <a:ext cx="1104"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50" name="Line 14">
              <a:extLst>
                <a:ext uri="{FF2B5EF4-FFF2-40B4-BE49-F238E27FC236}">
                  <a16:creationId xmlns:a16="http://schemas.microsoft.com/office/drawing/2014/main" id="{228A51F1-F6D6-AB4A-9E72-E9864BDAE622}"/>
                </a:ext>
              </a:extLst>
            </p:cNvPr>
            <p:cNvSpPr>
              <a:spLocks noChangeShapeType="1"/>
            </p:cNvSpPr>
            <p:nvPr/>
          </p:nvSpPr>
          <p:spPr bwMode="auto">
            <a:xfrm>
              <a:off x="2927" y="1923"/>
              <a:ext cx="2115" cy="901"/>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95968" name="Group 32">
            <a:extLst>
              <a:ext uri="{FF2B5EF4-FFF2-40B4-BE49-F238E27FC236}">
                <a16:creationId xmlns:a16="http://schemas.microsoft.com/office/drawing/2014/main" id="{A4858B0B-4F6F-9446-86C9-01FD6BC636CF}"/>
              </a:ext>
            </a:extLst>
          </p:cNvPr>
          <p:cNvGrpSpPr>
            <a:grpSpLocks/>
          </p:cNvGrpSpPr>
          <p:nvPr/>
        </p:nvGrpSpPr>
        <p:grpSpPr bwMode="auto">
          <a:xfrm>
            <a:off x="2895600" y="3048000"/>
            <a:ext cx="5097463" cy="1185863"/>
            <a:chOff x="1824" y="1920"/>
            <a:chExt cx="3211" cy="747"/>
          </a:xfrm>
        </p:grpSpPr>
        <p:sp>
          <p:nvSpPr>
            <p:cNvPr id="295952" name="Line 16">
              <a:extLst>
                <a:ext uri="{FF2B5EF4-FFF2-40B4-BE49-F238E27FC236}">
                  <a16:creationId xmlns:a16="http://schemas.microsoft.com/office/drawing/2014/main" id="{53709CED-1DAD-024E-85A1-86C7C784BC28}"/>
                </a:ext>
              </a:extLst>
            </p:cNvPr>
            <p:cNvSpPr>
              <a:spLocks noChangeShapeType="1"/>
            </p:cNvSpPr>
            <p:nvPr/>
          </p:nvSpPr>
          <p:spPr bwMode="auto">
            <a:xfrm>
              <a:off x="1824" y="1920"/>
              <a:ext cx="1106" cy="74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53" name="Line 17">
              <a:extLst>
                <a:ext uri="{FF2B5EF4-FFF2-40B4-BE49-F238E27FC236}">
                  <a16:creationId xmlns:a16="http://schemas.microsoft.com/office/drawing/2014/main" id="{2EBC928E-4AB7-7841-A6A6-85F9F6FF904F}"/>
                </a:ext>
              </a:extLst>
            </p:cNvPr>
            <p:cNvSpPr>
              <a:spLocks noChangeShapeType="1"/>
            </p:cNvSpPr>
            <p:nvPr/>
          </p:nvSpPr>
          <p:spPr bwMode="auto">
            <a:xfrm>
              <a:off x="2926" y="2667"/>
              <a:ext cx="2109"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95956" name="Group 20">
            <a:extLst>
              <a:ext uri="{FF2B5EF4-FFF2-40B4-BE49-F238E27FC236}">
                <a16:creationId xmlns:a16="http://schemas.microsoft.com/office/drawing/2014/main" id="{54B12D39-6011-9047-B400-B6EBC08B05DB}"/>
              </a:ext>
            </a:extLst>
          </p:cNvPr>
          <p:cNvGrpSpPr>
            <a:grpSpLocks/>
          </p:cNvGrpSpPr>
          <p:nvPr/>
        </p:nvGrpSpPr>
        <p:grpSpPr bwMode="auto">
          <a:xfrm>
            <a:off x="1981200" y="3340100"/>
            <a:ext cx="892175" cy="1827213"/>
            <a:chOff x="2016" y="2104"/>
            <a:chExt cx="562" cy="1151"/>
          </a:xfrm>
        </p:grpSpPr>
        <p:sp>
          <p:nvSpPr>
            <p:cNvPr id="295957" name="Text Box 21">
              <a:extLst>
                <a:ext uri="{FF2B5EF4-FFF2-40B4-BE49-F238E27FC236}">
                  <a16:creationId xmlns:a16="http://schemas.microsoft.com/office/drawing/2014/main" id="{2891F549-23F6-114C-AD53-3F0604C79242}"/>
                </a:ext>
              </a:extLst>
            </p:cNvPr>
            <p:cNvSpPr txBox="1">
              <a:spLocks noChangeArrowheads="1"/>
            </p:cNvSpPr>
            <p:nvPr/>
          </p:nvSpPr>
          <p:spPr bwMode="auto">
            <a:xfrm>
              <a:off x="2016" y="3024"/>
              <a:ext cx="56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object</a:t>
              </a:r>
            </a:p>
          </p:txBody>
        </p:sp>
        <p:sp>
          <p:nvSpPr>
            <p:cNvPr id="295958" name="Freeform 22">
              <a:extLst>
                <a:ext uri="{FF2B5EF4-FFF2-40B4-BE49-F238E27FC236}">
                  <a16:creationId xmlns:a16="http://schemas.microsoft.com/office/drawing/2014/main" id="{0DE102B4-28AF-4649-B1B8-B1BE051AD0E2}"/>
                </a:ext>
              </a:extLst>
            </p:cNvPr>
            <p:cNvSpPr>
              <a:spLocks/>
            </p:cNvSpPr>
            <p:nvPr/>
          </p:nvSpPr>
          <p:spPr bwMode="auto">
            <a:xfrm rot="2543550" flipH="1">
              <a:off x="2196" y="2104"/>
              <a:ext cx="356" cy="904"/>
            </a:xfrm>
            <a:custGeom>
              <a:avLst/>
              <a:gdLst>
                <a:gd name="T0" fmla="*/ 0 w 356"/>
                <a:gd name="T1" fmla="*/ 904 h 904"/>
                <a:gd name="T2" fmla="*/ 140 w 356"/>
                <a:gd name="T3" fmla="*/ 408 h 904"/>
                <a:gd name="T4" fmla="*/ 220 w 356"/>
                <a:gd name="T5" fmla="*/ 540 h 904"/>
                <a:gd name="T6" fmla="*/ 356 w 356"/>
                <a:gd name="T7" fmla="*/ 0 h 904"/>
              </a:gdLst>
              <a:ahLst/>
              <a:cxnLst>
                <a:cxn ang="0">
                  <a:pos x="T0" y="T1"/>
                </a:cxn>
                <a:cxn ang="0">
                  <a:pos x="T2" y="T3"/>
                </a:cxn>
                <a:cxn ang="0">
                  <a:pos x="T4" y="T5"/>
                </a:cxn>
                <a:cxn ang="0">
                  <a:pos x="T6" y="T7"/>
                </a:cxn>
              </a:cxnLst>
              <a:rect l="0" t="0" r="r" b="b"/>
              <a:pathLst>
                <a:path w="356" h="904">
                  <a:moveTo>
                    <a:pt x="0" y="904"/>
                  </a:moveTo>
                  <a:cubicBezTo>
                    <a:pt x="23" y="821"/>
                    <a:pt x="103" y="469"/>
                    <a:pt x="140" y="408"/>
                  </a:cubicBezTo>
                  <a:cubicBezTo>
                    <a:pt x="177" y="347"/>
                    <a:pt x="184" y="608"/>
                    <a:pt x="220" y="540"/>
                  </a:cubicBezTo>
                  <a:cubicBezTo>
                    <a:pt x="256" y="472"/>
                    <a:pt x="328" y="113"/>
                    <a:pt x="356" y="0"/>
                  </a:cubicBezTo>
                </a:path>
              </a:pathLst>
            </a:custGeom>
            <a:noFill/>
            <a:ln w="19050" cmpd="sng">
              <a:solidFill>
                <a:schemeClr val="tx1"/>
              </a:solidFill>
              <a:round/>
              <a:headEnd type="none" w="med" len="me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95970" name="Group 34">
            <a:extLst>
              <a:ext uri="{FF2B5EF4-FFF2-40B4-BE49-F238E27FC236}">
                <a16:creationId xmlns:a16="http://schemas.microsoft.com/office/drawing/2014/main" id="{29C9F74F-C38C-374B-A288-00DA066C1DEE}"/>
              </a:ext>
            </a:extLst>
          </p:cNvPr>
          <p:cNvGrpSpPr>
            <a:grpSpLocks/>
          </p:cNvGrpSpPr>
          <p:nvPr/>
        </p:nvGrpSpPr>
        <p:grpSpPr bwMode="auto">
          <a:xfrm>
            <a:off x="5867400" y="3505200"/>
            <a:ext cx="1631950" cy="2578100"/>
            <a:chOff x="3696" y="2208"/>
            <a:chExt cx="1028" cy="1624"/>
          </a:xfrm>
        </p:grpSpPr>
        <p:sp>
          <p:nvSpPr>
            <p:cNvPr id="295960" name="Freeform 24">
              <a:extLst>
                <a:ext uri="{FF2B5EF4-FFF2-40B4-BE49-F238E27FC236}">
                  <a16:creationId xmlns:a16="http://schemas.microsoft.com/office/drawing/2014/main" id="{584E2BDF-91F3-6841-AF66-A14E54B89DDB}"/>
                </a:ext>
              </a:extLst>
            </p:cNvPr>
            <p:cNvSpPr>
              <a:spLocks/>
            </p:cNvSpPr>
            <p:nvPr/>
          </p:nvSpPr>
          <p:spPr bwMode="auto">
            <a:xfrm flipV="1">
              <a:off x="4620" y="2208"/>
              <a:ext cx="104" cy="452"/>
            </a:xfrm>
            <a:custGeom>
              <a:avLst/>
              <a:gdLst>
                <a:gd name="T0" fmla="*/ 52 w 100"/>
                <a:gd name="T1" fmla="*/ 468 h 468"/>
                <a:gd name="T2" fmla="*/ 50 w 100"/>
                <a:gd name="T3" fmla="*/ 0 h 468"/>
                <a:gd name="T4" fmla="*/ 52 w 100"/>
                <a:gd name="T5" fmla="*/ 468 h 468"/>
              </a:gdLst>
              <a:ahLst/>
              <a:cxnLst>
                <a:cxn ang="0">
                  <a:pos x="T0" y="T1"/>
                </a:cxn>
                <a:cxn ang="0">
                  <a:pos x="T2" y="T3"/>
                </a:cxn>
                <a:cxn ang="0">
                  <a:pos x="T4" y="T5"/>
                </a:cxn>
              </a:cxnLst>
              <a:rect l="0" t="0" r="r" b="b"/>
              <a:pathLst>
                <a:path w="100" h="468">
                  <a:moveTo>
                    <a:pt x="52" y="468"/>
                  </a:moveTo>
                  <a:cubicBezTo>
                    <a:pt x="92" y="96"/>
                    <a:pt x="100" y="0"/>
                    <a:pt x="50" y="0"/>
                  </a:cubicBezTo>
                  <a:cubicBezTo>
                    <a:pt x="0" y="0"/>
                    <a:pt x="4" y="102"/>
                    <a:pt x="52" y="468"/>
                  </a:cubicBezTo>
                  <a:close/>
                </a:path>
              </a:pathLst>
            </a:custGeom>
            <a:solidFill>
              <a:srgbClr val="FF6666"/>
            </a:soli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62" name="Text Box 26">
              <a:extLst>
                <a:ext uri="{FF2B5EF4-FFF2-40B4-BE49-F238E27FC236}">
                  <a16:creationId xmlns:a16="http://schemas.microsoft.com/office/drawing/2014/main" id="{578911FC-A417-8E4C-9F91-7E0A081DAB6A}"/>
                </a:ext>
              </a:extLst>
            </p:cNvPr>
            <p:cNvSpPr txBox="1">
              <a:spLocks noChangeArrowheads="1"/>
            </p:cNvSpPr>
            <p:nvPr/>
          </p:nvSpPr>
          <p:spPr bwMode="auto">
            <a:xfrm>
              <a:off x="3696" y="3168"/>
              <a:ext cx="720" cy="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image</a:t>
              </a:r>
            </a:p>
            <a:p>
              <a:pPr>
                <a:spcBef>
                  <a:spcPct val="50000"/>
                </a:spcBef>
              </a:pPr>
              <a:r>
                <a:rPr lang="en-US" altLang="en-US">
                  <a:solidFill>
                    <a:schemeClr val="accent2"/>
                  </a:solidFill>
                </a:rPr>
                <a:t>real</a:t>
              </a:r>
              <a:br>
                <a:rPr lang="en-US" altLang="en-US">
                  <a:solidFill>
                    <a:schemeClr val="accent2"/>
                  </a:solidFill>
                </a:rPr>
              </a:br>
              <a:r>
                <a:rPr lang="en-US" altLang="en-US">
                  <a:solidFill>
                    <a:schemeClr val="accent2"/>
                  </a:solidFill>
                </a:rPr>
                <a:t>inverted</a:t>
              </a:r>
            </a:p>
          </p:txBody>
        </p:sp>
        <p:sp>
          <p:nvSpPr>
            <p:cNvPr id="295966" name="Freeform 30">
              <a:extLst>
                <a:ext uri="{FF2B5EF4-FFF2-40B4-BE49-F238E27FC236}">
                  <a16:creationId xmlns:a16="http://schemas.microsoft.com/office/drawing/2014/main" id="{53FCFF50-5D9A-4C43-A0B7-F98E7381AA76}"/>
                </a:ext>
              </a:extLst>
            </p:cNvPr>
            <p:cNvSpPr>
              <a:spLocks/>
            </p:cNvSpPr>
            <p:nvPr/>
          </p:nvSpPr>
          <p:spPr bwMode="auto">
            <a:xfrm rot="2543550" flipH="1">
              <a:off x="4224" y="2496"/>
              <a:ext cx="356" cy="904"/>
            </a:xfrm>
            <a:custGeom>
              <a:avLst/>
              <a:gdLst>
                <a:gd name="T0" fmla="*/ 0 w 356"/>
                <a:gd name="T1" fmla="*/ 904 h 904"/>
                <a:gd name="T2" fmla="*/ 140 w 356"/>
                <a:gd name="T3" fmla="*/ 408 h 904"/>
                <a:gd name="T4" fmla="*/ 220 w 356"/>
                <a:gd name="T5" fmla="*/ 540 h 904"/>
                <a:gd name="T6" fmla="*/ 356 w 356"/>
                <a:gd name="T7" fmla="*/ 0 h 904"/>
              </a:gdLst>
              <a:ahLst/>
              <a:cxnLst>
                <a:cxn ang="0">
                  <a:pos x="T0" y="T1"/>
                </a:cxn>
                <a:cxn ang="0">
                  <a:pos x="T2" y="T3"/>
                </a:cxn>
                <a:cxn ang="0">
                  <a:pos x="T4" y="T5"/>
                </a:cxn>
                <a:cxn ang="0">
                  <a:pos x="T6" y="T7"/>
                </a:cxn>
              </a:cxnLst>
              <a:rect l="0" t="0" r="r" b="b"/>
              <a:pathLst>
                <a:path w="356" h="904">
                  <a:moveTo>
                    <a:pt x="0" y="904"/>
                  </a:moveTo>
                  <a:cubicBezTo>
                    <a:pt x="23" y="821"/>
                    <a:pt x="103" y="469"/>
                    <a:pt x="140" y="408"/>
                  </a:cubicBezTo>
                  <a:cubicBezTo>
                    <a:pt x="177" y="347"/>
                    <a:pt x="184" y="608"/>
                    <a:pt x="220" y="540"/>
                  </a:cubicBezTo>
                  <a:cubicBezTo>
                    <a:pt x="256" y="472"/>
                    <a:pt x="328" y="113"/>
                    <a:pt x="356" y="0"/>
                  </a:cubicBezTo>
                </a:path>
              </a:pathLst>
            </a:custGeom>
            <a:noFill/>
            <a:ln w="19050" cmpd="sng">
              <a:solidFill>
                <a:schemeClr val="tx1"/>
              </a:solidFill>
              <a:round/>
              <a:headEnd type="none" w="med" len="me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95972" name="Text Box 36">
            <a:extLst>
              <a:ext uri="{FF2B5EF4-FFF2-40B4-BE49-F238E27FC236}">
                <a16:creationId xmlns:a16="http://schemas.microsoft.com/office/drawing/2014/main" id="{F848A8AA-199B-B546-9A85-7D863DD4267E}"/>
              </a:ext>
            </a:extLst>
          </p:cNvPr>
          <p:cNvSpPr txBox="1">
            <a:spLocks noChangeArrowheads="1"/>
          </p:cNvSpPr>
          <p:nvPr/>
        </p:nvSpPr>
        <p:spPr bwMode="auto">
          <a:xfrm>
            <a:off x="2895600" y="1295400"/>
            <a:ext cx="350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a:t>object outside focus</a:t>
            </a:r>
          </a:p>
        </p:txBody>
      </p:sp>
    </p:spTree>
    <p:extLst>
      <p:ext uri="{BB962C8B-B14F-4D97-AF65-F5344CB8AC3E}">
        <p14:creationId xmlns:p14="http://schemas.microsoft.com/office/powerpoint/2010/main" val="2704712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95969"/>
                                        </p:tgtEl>
                                        <p:attrNameLst>
                                          <p:attrName>style.visibility</p:attrName>
                                        </p:attrNameLst>
                                      </p:cBhvr>
                                      <p:to>
                                        <p:strVal val="visible"/>
                                      </p:to>
                                    </p:set>
                                    <p:animEffect transition="in" filter="wipe(left)">
                                      <p:cBhvr>
                                        <p:cTn id="7" dur="500"/>
                                        <p:tgtEl>
                                          <p:spTgt spid="29596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295968"/>
                                        </p:tgtEl>
                                        <p:attrNameLst>
                                          <p:attrName>style.visibility</p:attrName>
                                        </p:attrNameLst>
                                      </p:cBhvr>
                                      <p:to>
                                        <p:strVal val="visible"/>
                                      </p:to>
                                    </p:set>
                                    <p:animEffect transition="in" filter="wipe(left)">
                                      <p:cBhvr>
                                        <p:cTn id="12" dur="500"/>
                                        <p:tgtEl>
                                          <p:spTgt spid="29596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499"/>
                                          </p:stCondLst>
                                        </p:cTn>
                                        <p:tgtEl>
                                          <p:spTgt spid="2959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9" name="Rectangle 3">
            <a:extLst>
              <a:ext uri="{FF2B5EF4-FFF2-40B4-BE49-F238E27FC236}">
                <a16:creationId xmlns:a16="http://schemas.microsoft.com/office/drawing/2014/main" id="{E451D28E-DDE0-FA4B-99C1-EDD09F708F6C}"/>
              </a:ext>
            </a:extLst>
          </p:cNvPr>
          <p:cNvSpPr>
            <a:spLocks noGrp="1" noChangeArrowheads="1"/>
          </p:cNvSpPr>
          <p:nvPr>
            <p:ph type="title"/>
          </p:nvPr>
        </p:nvSpPr>
        <p:spPr/>
        <p:txBody>
          <a:bodyPr/>
          <a:lstStyle/>
          <a:p>
            <a:r>
              <a:rPr lang="en-US" altLang="en-US" dirty="0"/>
              <a:t>Converging Lens</a:t>
            </a:r>
          </a:p>
        </p:txBody>
      </p:sp>
      <p:sp>
        <p:nvSpPr>
          <p:cNvPr id="295941" name="Freeform 5">
            <a:extLst>
              <a:ext uri="{FF2B5EF4-FFF2-40B4-BE49-F238E27FC236}">
                <a16:creationId xmlns:a16="http://schemas.microsoft.com/office/drawing/2014/main" id="{3C5D1129-A67E-8049-88A2-653B9067AAE2}"/>
              </a:ext>
            </a:extLst>
          </p:cNvPr>
          <p:cNvSpPr>
            <a:spLocks/>
          </p:cNvSpPr>
          <p:nvPr/>
        </p:nvSpPr>
        <p:spPr bwMode="auto">
          <a:xfrm>
            <a:off x="4406900" y="2286000"/>
            <a:ext cx="476250" cy="2438400"/>
          </a:xfrm>
          <a:custGeom>
            <a:avLst/>
            <a:gdLst>
              <a:gd name="T0" fmla="*/ 148 w 300"/>
              <a:gd name="T1" fmla="*/ 0 h 1536"/>
              <a:gd name="T2" fmla="*/ 300 w 300"/>
              <a:gd name="T3" fmla="*/ 760 h 1536"/>
              <a:gd name="T4" fmla="*/ 152 w 300"/>
              <a:gd name="T5" fmla="*/ 1536 h 1536"/>
              <a:gd name="T6" fmla="*/ 0 w 300"/>
              <a:gd name="T7" fmla="*/ 756 h 1536"/>
              <a:gd name="T8" fmla="*/ 148 w 300"/>
              <a:gd name="T9" fmla="*/ 0 h 1536"/>
            </a:gdLst>
            <a:ahLst/>
            <a:cxnLst>
              <a:cxn ang="0">
                <a:pos x="T0" y="T1"/>
              </a:cxn>
              <a:cxn ang="0">
                <a:pos x="T2" y="T3"/>
              </a:cxn>
              <a:cxn ang="0">
                <a:pos x="T4" y="T5"/>
              </a:cxn>
              <a:cxn ang="0">
                <a:pos x="T6" y="T7"/>
              </a:cxn>
              <a:cxn ang="0">
                <a:pos x="T8" y="T9"/>
              </a:cxn>
            </a:cxnLst>
            <a:rect l="0" t="0" r="r" b="b"/>
            <a:pathLst>
              <a:path w="300" h="1536">
                <a:moveTo>
                  <a:pt x="148" y="0"/>
                </a:moveTo>
                <a:cubicBezTo>
                  <a:pt x="240" y="140"/>
                  <a:pt x="300" y="556"/>
                  <a:pt x="300" y="760"/>
                </a:cubicBezTo>
                <a:cubicBezTo>
                  <a:pt x="300" y="964"/>
                  <a:pt x="248" y="1384"/>
                  <a:pt x="152" y="1536"/>
                </a:cubicBezTo>
                <a:cubicBezTo>
                  <a:pt x="52" y="1384"/>
                  <a:pt x="0" y="980"/>
                  <a:pt x="0" y="756"/>
                </a:cubicBezTo>
                <a:cubicBezTo>
                  <a:pt x="0" y="532"/>
                  <a:pt x="40" y="152"/>
                  <a:pt x="148" y="0"/>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95971" name="Group 35">
            <a:extLst>
              <a:ext uri="{FF2B5EF4-FFF2-40B4-BE49-F238E27FC236}">
                <a16:creationId xmlns:a16="http://schemas.microsoft.com/office/drawing/2014/main" id="{D1756A01-C9EF-4E4E-8B1A-5A7E783E647D}"/>
              </a:ext>
            </a:extLst>
          </p:cNvPr>
          <p:cNvGrpSpPr>
            <a:grpSpLocks/>
          </p:cNvGrpSpPr>
          <p:nvPr/>
        </p:nvGrpSpPr>
        <p:grpSpPr bwMode="auto">
          <a:xfrm>
            <a:off x="2514600" y="2001838"/>
            <a:ext cx="5568950" cy="2895600"/>
            <a:chOff x="1584" y="1261"/>
            <a:chExt cx="3508" cy="1824"/>
          </a:xfrm>
        </p:grpSpPr>
        <p:sp>
          <p:nvSpPr>
            <p:cNvPr id="295943" name="Line 7">
              <a:extLst>
                <a:ext uri="{FF2B5EF4-FFF2-40B4-BE49-F238E27FC236}">
                  <a16:creationId xmlns:a16="http://schemas.microsoft.com/office/drawing/2014/main" id="{AE61EF55-96E4-614E-994B-ACB001F7AACF}"/>
                </a:ext>
              </a:extLst>
            </p:cNvPr>
            <p:cNvSpPr>
              <a:spLocks noChangeShapeType="1"/>
            </p:cNvSpPr>
            <p:nvPr/>
          </p:nvSpPr>
          <p:spPr bwMode="auto">
            <a:xfrm>
              <a:off x="1584" y="2208"/>
              <a:ext cx="3508" cy="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44" name="Oval 8">
              <a:extLst>
                <a:ext uri="{FF2B5EF4-FFF2-40B4-BE49-F238E27FC236}">
                  <a16:creationId xmlns:a16="http://schemas.microsoft.com/office/drawing/2014/main" id="{ED30E5E5-80BA-734B-BA71-F350E343EF28}"/>
                </a:ext>
              </a:extLst>
            </p:cNvPr>
            <p:cNvSpPr>
              <a:spLocks noChangeArrowheads="1"/>
            </p:cNvSpPr>
            <p:nvPr/>
          </p:nvSpPr>
          <p:spPr bwMode="auto">
            <a:xfrm>
              <a:off x="2232" y="2182"/>
              <a:ext cx="48" cy="4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45" name="Line 9">
              <a:extLst>
                <a:ext uri="{FF2B5EF4-FFF2-40B4-BE49-F238E27FC236}">
                  <a16:creationId xmlns:a16="http://schemas.microsoft.com/office/drawing/2014/main" id="{C201C86C-F6B2-0D4E-937B-35F87087B830}"/>
                </a:ext>
              </a:extLst>
            </p:cNvPr>
            <p:cNvSpPr>
              <a:spLocks noChangeShapeType="1"/>
            </p:cNvSpPr>
            <p:nvPr/>
          </p:nvSpPr>
          <p:spPr bwMode="auto">
            <a:xfrm>
              <a:off x="2926" y="1261"/>
              <a:ext cx="0" cy="1824"/>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46" name="Oval 10">
              <a:extLst>
                <a:ext uri="{FF2B5EF4-FFF2-40B4-BE49-F238E27FC236}">
                  <a16:creationId xmlns:a16="http://schemas.microsoft.com/office/drawing/2014/main" id="{E383FE70-6975-EF4A-98D7-2F8A09DEB9DF}"/>
                </a:ext>
              </a:extLst>
            </p:cNvPr>
            <p:cNvSpPr>
              <a:spLocks noChangeArrowheads="1"/>
            </p:cNvSpPr>
            <p:nvPr/>
          </p:nvSpPr>
          <p:spPr bwMode="auto">
            <a:xfrm>
              <a:off x="3577" y="2186"/>
              <a:ext cx="48" cy="4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95949" name="Line 13">
            <a:extLst>
              <a:ext uri="{FF2B5EF4-FFF2-40B4-BE49-F238E27FC236}">
                <a16:creationId xmlns:a16="http://schemas.microsoft.com/office/drawing/2014/main" id="{9576F210-D86F-CA4B-8961-1A43595DBEFD}"/>
              </a:ext>
            </a:extLst>
          </p:cNvPr>
          <p:cNvSpPr>
            <a:spLocks noChangeShapeType="1"/>
          </p:cNvSpPr>
          <p:nvPr/>
        </p:nvSpPr>
        <p:spPr bwMode="auto">
          <a:xfrm>
            <a:off x="4632325" y="3085305"/>
            <a:ext cx="3360738" cy="280034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50" name="Line 14">
            <a:extLst>
              <a:ext uri="{FF2B5EF4-FFF2-40B4-BE49-F238E27FC236}">
                <a16:creationId xmlns:a16="http://schemas.microsoft.com/office/drawing/2014/main" id="{228A51F1-F6D6-AB4A-9E72-E9864BDAE622}"/>
              </a:ext>
            </a:extLst>
          </p:cNvPr>
          <p:cNvSpPr>
            <a:spLocks noChangeShapeType="1"/>
          </p:cNvSpPr>
          <p:nvPr/>
        </p:nvSpPr>
        <p:spPr bwMode="auto">
          <a:xfrm>
            <a:off x="4624388" y="3523458"/>
            <a:ext cx="3357563" cy="143033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52" name="Line 16">
            <a:extLst>
              <a:ext uri="{FF2B5EF4-FFF2-40B4-BE49-F238E27FC236}">
                <a16:creationId xmlns:a16="http://schemas.microsoft.com/office/drawing/2014/main" id="{53709CED-1DAD-024E-85A1-86C7C784BC28}"/>
              </a:ext>
            </a:extLst>
          </p:cNvPr>
          <p:cNvSpPr>
            <a:spLocks noChangeShapeType="1"/>
          </p:cNvSpPr>
          <p:nvPr/>
        </p:nvSpPr>
        <p:spPr bwMode="auto">
          <a:xfrm>
            <a:off x="457200" y="2105025"/>
            <a:ext cx="4187825" cy="188753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53" name="Line 17">
            <a:extLst>
              <a:ext uri="{FF2B5EF4-FFF2-40B4-BE49-F238E27FC236}">
                <a16:creationId xmlns:a16="http://schemas.microsoft.com/office/drawing/2014/main" id="{2EBC928E-4AB7-7841-A6A6-85F9F6FF904F}"/>
              </a:ext>
            </a:extLst>
          </p:cNvPr>
          <p:cNvSpPr>
            <a:spLocks noChangeShapeType="1"/>
          </p:cNvSpPr>
          <p:nvPr/>
        </p:nvSpPr>
        <p:spPr bwMode="auto">
          <a:xfrm>
            <a:off x="4645025" y="3992564"/>
            <a:ext cx="334803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5957" name="Text Box 21">
            <a:extLst>
              <a:ext uri="{FF2B5EF4-FFF2-40B4-BE49-F238E27FC236}">
                <a16:creationId xmlns:a16="http://schemas.microsoft.com/office/drawing/2014/main" id="{2891F549-23F6-114C-AD53-3F0604C79242}"/>
              </a:ext>
            </a:extLst>
          </p:cNvPr>
          <p:cNvSpPr txBox="1">
            <a:spLocks noChangeArrowheads="1"/>
          </p:cNvSpPr>
          <p:nvPr/>
        </p:nvSpPr>
        <p:spPr bwMode="auto">
          <a:xfrm>
            <a:off x="1143854" y="3884612"/>
            <a:ext cx="8921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object</a:t>
            </a:r>
          </a:p>
        </p:txBody>
      </p:sp>
      <p:sp>
        <p:nvSpPr>
          <p:cNvPr id="295958" name="Freeform 22">
            <a:extLst>
              <a:ext uri="{FF2B5EF4-FFF2-40B4-BE49-F238E27FC236}">
                <a16:creationId xmlns:a16="http://schemas.microsoft.com/office/drawing/2014/main" id="{0DE102B4-28AF-4649-B1B8-B1BE051AD0E2}"/>
              </a:ext>
            </a:extLst>
          </p:cNvPr>
          <p:cNvSpPr>
            <a:spLocks/>
          </p:cNvSpPr>
          <p:nvPr/>
        </p:nvSpPr>
        <p:spPr bwMode="auto">
          <a:xfrm rot="19842064" flipH="1">
            <a:off x="677311" y="2630150"/>
            <a:ext cx="565150" cy="1435100"/>
          </a:xfrm>
          <a:custGeom>
            <a:avLst/>
            <a:gdLst>
              <a:gd name="T0" fmla="*/ 0 w 356"/>
              <a:gd name="T1" fmla="*/ 904 h 904"/>
              <a:gd name="T2" fmla="*/ 140 w 356"/>
              <a:gd name="T3" fmla="*/ 408 h 904"/>
              <a:gd name="T4" fmla="*/ 220 w 356"/>
              <a:gd name="T5" fmla="*/ 540 h 904"/>
              <a:gd name="T6" fmla="*/ 356 w 356"/>
              <a:gd name="T7" fmla="*/ 0 h 904"/>
            </a:gdLst>
            <a:ahLst/>
            <a:cxnLst>
              <a:cxn ang="0">
                <a:pos x="T0" y="T1"/>
              </a:cxn>
              <a:cxn ang="0">
                <a:pos x="T2" y="T3"/>
              </a:cxn>
              <a:cxn ang="0">
                <a:pos x="T4" y="T5"/>
              </a:cxn>
              <a:cxn ang="0">
                <a:pos x="T6" y="T7"/>
              </a:cxn>
            </a:cxnLst>
            <a:rect l="0" t="0" r="r" b="b"/>
            <a:pathLst>
              <a:path w="356" h="904">
                <a:moveTo>
                  <a:pt x="0" y="904"/>
                </a:moveTo>
                <a:cubicBezTo>
                  <a:pt x="23" y="821"/>
                  <a:pt x="103" y="469"/>
                  <a:pt x="140" y="408"/>
                </a:cubicBezTo>
                <a:cubicBezTo>
                  <a:pt x="177" y="347"/>
                  <a:pt x="184" y="608"/>
                  <a:pt x="220" y="540"/>
                </a:cubicBezTo>
                <a:cubicBezTo>
                  <a:pt x="256" y="472"/>
                  <a:pt x="328" y="113"/>
                  <a:pt x="356" y="0"/>
                </a:cubicBezTo>
              </a:path>
            </a:pathLst>
          </a:custGeom>
          <a:noFill/>
          <a:ln w="19050" cmpd="sng">
            <a:solidFill>
              <a:schemeClr val="tx1"/>
            </a:solidFill>
            <a:round/>
            <a:headEnd type="none" w="med" len="me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95970" name="Group 34">
            <a:extLst>
              <a:ext uri="{FF2B5EF4-FFF2-40B4-BE49-F238E27FC236}">
                <a16:creationId xmlns:a16="http://schemas.microsoft.com/office/drawing/2014/main" id="{29C9F74F-C38C-374B-A288-00DA066C1DEE}"/>
              </a:ext>
            </a:extLst>
          </p:cNvPr>
          <p:cNvGrpSpPr>
            <a:grpSpLocks/>
          </p:cNvGrpSpPr>
          <p:nvPr/>
        </p:nvGrpSpPr>
        <p:grpSpPr bwMode="auto">
          <a:xfrm>
            <a:off x="4267201" y="4087019"/>
            <a:ext cx="1466850" cy="2319338"/>
            <a:chOff x="3707" y="2496"/>
            <a:chExt cx="924" cy="1461"/>
          </a:xfrm>
        </p:grpSpPr>
        <p:sp>
          <p:nvSpPr>
            <p:cNvPr id="295962" name="Text Box 26">
              <a:extLst>
                <a:ext uri="{FF2B5EF4-FFF2-40B4-BE49-F238E27FC236}">
                  <a16:creationId xmlns:a16="http://schemas.microsoft.com/office/drawing/2014/main" id="{578911FC-A417-8E4C-9F91-7E0A081DAB6A}"/>
                </a:ext>
              </a:extLst>
            </p:cNvPr>
            <p:cNvSpPr txBox="1">
              <a:spLocks noChangeArrowheads="1"/>
            </p:cNvSpPr>
            <p:nvPr/>
          </p:nvSpPr>
          <p:spPr bwMode="auto">
            <a:xfrm>
              <a:off x="3707" y="3288"/>
              <a:ext cx="924" cy="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en-US" dirty="0"/>
                <a:t>image</a:t>
              </a:r>
            </a:p>
            <a:p>
              <a:pPr>
                <a:spcBef>
                  <a:spcPct val="50000"/>
                </a:spcBef>
              </a:pPr>
              <a:r>
                <a:rPr lang="en-US" altLang="en-US" dirty="0">
                  <a:solidFill>
                    <a:schemeClr val="accent2"/>
                  </a:solidFill>
                </a:rPr>
                <a:t>at the focal plane</a:t>
              </a:r>
            </a:p>
          </p:txBody>
        </p:sp>
        <p:sp>
          <p:nvSpPr>
            <p:cNvPr id="295966" name="Freeform 30">
              <a:extLst>
                <a:ext uri="{FF2B5EF4-FFF2-40B4-BE49-F238E27FC236}">
                  <a16:creationId xmlns:a16="http://schemas.microsoft.com/office/drawing/2014/main" id="{53FCFF50-5D9A-4C43-A0B7-F98E7381AA76}"/>
                </a:ext>
              </a:extLst>
            </p:cNvPr>
            <p:cNvSpPr>
              <a:spLocks/>
            </p:cNvSpPr>
            <p:nvPr/>
          </p:nvSpPr>
          <p:spPr bwMode="auto">
            <a:xfrm rot="2543550" flipH="1">
              <a:off x="4224" y="2496"/>
              <a:ext cx="356" cy="904"/>
            </a:xfrm>
            <a:custGeom>
              <a:avLst/>
              <a:gdLst>
                <a:gd name="T0" fmla="*/ 0 w 356"/>
                <a:gd name="T1" fmla="*/ 904 h 904"/>
                <a:gd name="T2" fmla="*/ 140 w 356"/>
                <a:gd name="T3" fmla="*/ 408 h 904"/>
                <a:gd name="T4" fmla="*/ 220 w 356"/>
                <a:gd name="T5" fmla="*/ 540 h 904"/>
                <a:gd name="T6" fmla="*/ 356 w 356"/>
                <a:gd name="T7" fmla="*/ 0 h 904"/>
              </a:gdLst>
              <a:ahLst/>
              <a:cxnLst>
                <a:cxn ang="0">
                  <a:pos x="T0" y="T1"/>
                </a:cxn>
                <a:cxn ang="0">
                  <a:pos x="T2" y="T3"/>
                </a:cxn>
                <a:cxn ang="0">
                  <a:pos x="T4" y="T5"/>
                </a:cxn>
                <a:cxn ang="0">
                  <a:pos x="T6" y="T7"/>
                </a:cxn>
              </a:cxnLst>
              <a:rect l="0" t="0" r="r" b="b"/>
              <a:pathLst>
                <a:path w="356" h="904">
                  <a:moveTo>
                    <a:pt x="0" y="904"/>
                  </a:moveTo>
                  <a:cubicBezTo>
                    <a:pt x="23" y="821"/>
                    <a:pt x="103" y="469"/>
                    <a:pt x="140" y="408"/>
                  </a:cubicBezTo>
                  <a:cubicBezTo>
                    <a:pt x="177" y="347"/>
                    <a:pt x="184" y="608"/>
                    <a:pt x="220" y="540"/>
                  </a:cubicBezTo>
                  <a:cubicBezTo>
                    <a:pt x="256" y="472"/>
                    <a:pt x="328" y="113"/>
                    <a:pt x="356" y="0"/>
                  </a:cubicBezTo>
                </a:path>
              </a:pathLst>
            </a:custGeom>
            <a:noFill/>
            <a:ln w="19050" cmpd="sng">
              <a:solidFill>
                <a:schemeClr val="tx1"/>
              </a:solidFill>
              <a:round/>
              <a:headEnd type="none" w="med" len="me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95972" name="Text Box 36">
            <a:extLst>
              <a:ext uri="{FF2B5EF4-FFF2-40B4-BE49-F238E27FC236}">
                <a16:creationId xmlns:a16="http://schemas.microsoft.com/office/drawing/2014/main" id="{F848A8AA-199B-B546-9A85-7D863DD4267E}"/>
              </a:ext>
            </a:extLst>
          </p:cNvPr>
          <p:cNvSpPr txBox="1">
            <a:spLocks noChangeArrowheads="1"/>
          </p:cNvSpPr>
          <p:nvPr/>
        </p:nvSpPr>
        <p:spPr bwMode="auto">
          <a:xfrm>
            <a:off x="2895600" y="1295400"/>
            <a:ext cx="350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dirty="0"/>
              <a:t>object at infinity</a:t>
            </a:r>
          </a:p>
        </p:txBody>
      </p:sp>
      <p:sp>
        <p:nvSpPr>
          <p:cNvPr id="24" name="Line 16">
            <a:extLst>
              <a:ext uri="{FF2B5EF4-FFF2-40B4-BE49-F238E27FC236}">
                <a16:creationId xmlns:a16="http://schemas.microsoft.com/office/drawing/2014/main" id="{59F872C5-4EEB-2247-BA1B-931F6C2C6471}"/>
              </a:ext>
            </a:extLst>
          </p:cNvPr>
          <p:cNvSpPr>
            <a:spLocks noChangeShapeType="1"/>
          </p:cNvSpPr>
          <p:nvPr/>
        </p:nvSpPr>
        <p:spPr bwMode="auto">
          <a:xfrm>
            <a:off x="457200" y="1639888"/>
            <a:ext cx="4187825" cy="188753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 name="Line 16">
            <a:extLst>
              <a:ext uri="{FF2B5EF4-FFF2-40B4-BE49-F238E27FC236}">
                <a16:creationId xmlns:a16="http://schemas.microsoft.com/office/drawing/2014/main" id="{E7D4B951-E8F1-0044-9222-C8914CA9192D}"/>
              </a:ext>
            </a:extLst>
          </p:cNvPr>
          <p:cNvSpPr>
            <a:spLocks noChangeShapeType="1"/>
          </p:cNvSpPr>
          <p:nvPr/>
        </p:nvSpPr>
        <p:spPr bwMode="auto">
          <a:xfrm>
            <a:off x="444500" y="1197767"/>
            <a:ext cx="4187825" cy="1887539"/>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2603628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95950"/>
                                        </p:tgtEl>
                                        <p:attrNameLst>
                                          <p:attrName>style.visibility</p:attrName>
                                        </p:attrNameLst>
                                      </p:cBhvr>
                                      <p:to>
                                        <p:strVal val="visible"/>
                                      </p:to>
                                    </p:set>
                                    <p:animEffect transition="in" filter="wipe(left)">
                                      <p:cBhvr>
                                        <p:cTn id="12" dur="500"/>
                                        <p:tgtEl>
                                          <p:spTgt spid="29595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95952"/>
                                        </p:tgtEl>
                                        <p:attrNameLst>
                                          <p:attrName>style.visibility</p:attrName>
                                        </p:attrNameLst>
                                      </p:cBhvr>
                                      <p:to>
                                        <p:strVal val="visible"/>
                                      </p:to>
                                    </p:set>
                                    <p:animEffect transition="in" filter="wipe(left)">
                                      <p:cBhvr>
                                        <p:cTn id="17" dur="500"/>
                                        <p:tgtEl>
                                          <p:spTgt spid="29595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295953"/>
                                        </p:tgtEl>
                                        <p:attrNameLst>
                                          <p:attrName>style.visibility</p:attrName>
                                        </p:attrNameLst>
                                      </p:cBhvr>
                                      <p:to>
                                        <p:strVal val="visible"/>
                                      </p:to>
                                    </p:set>
                                    <p:animEffect transition="in" filter="wipe(left)">
                                      <p:cBhvr>
                                        <p:cTn id="22" dur="500"/>
                                        <p:tgtEl>
                                          <p:spTgt spid="29595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95970"/>
                                        </p:tgtEl>
                                        <p:attrNameLst>
                                          <p:attrName>style.visibility</p:attrName>
                                        </p:attrNameLst>
                                      </p:cBhvr>
                                      <p:to>
                                        <p:strVal val="visible"/>
                                      </p:to>
                                    </p:set>
                                    <p:animEffect transition="in" filter="fade">
                                      <p:cBhvr>
                                        <p:cTn id="27" dur="500"/>
                                        <p:tgtEl>
                                          <p:spTgt spid="29597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left)">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95949"/>
                                        </p:tgtEl>
                                        <p:attrNameLst>
                                          <p:attrName>style.visibility</p:attrName>
                                        </p:attrNameLst>
                                      </p:cBhvr>
                                      <p:to>
                                        <p:strVal val="visible"/>
                                      </p:to>
                                    </p:set>
                                    <p:animEffect transition="in" filter="wipe(left)">
                                      <p:cBhvr>
                                        <p:cTn id="37" dur="500"/>
                                        <p:tgtEl>
                                          <p:spTgt spid="2959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949" grpId="0" animBg="1"/>
      <p:bldP spid="295950" grpId="0" animBg="1"/>
      <p:bldP spid="295952" grpId="0" animBg="1"/>
      <p:bldP spid="295953" grpId="0" animBg="1"/>
      <p:bldP spid="24" grpId="0" animBg="1"/>
      <p:bldP spid="2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Rectangle 2">
            <a:extLst>
              <a:ext uri="{FF2B5EF4-FFF2-40B4-BE49-F238E27FC236}">
                <a16:creationId xmlns:a16="http://schemas.microsoft.com/office/drawing/2014/main" id="{33A2A4A3-123E-3A42-A182-509258E293D3}"/>
              </a:ext>
            </a:extLst>
          </p:cNvPr>
          <p:cNvSpPr>
            <a:spLocks noGrp="1" noChangeArrowheads="1"/>
          </p:cNvSpPr>
          <p:nvPr>
            <p:ph type="title"/>
          </p:nvPr>
        </p:nvSpPr>
        <p:spPr/>
        <p:txBody>
          <a:bodyPr/>
          <a:lstStyle/>
          <a:p>
            <a:r>
              <a:rPr lang="en-US" altLang="en-US"/>
              <a:t>Plane mirror reflection</a:t>
            </a:r>
          </a:p>
        </p:txBody>
      </p:sp>
      <p:pic>
        <p:nvPicPr>
          <p:cNvPr id="250883" name="Picture 3">
            <a:extLst>
              <a:ext uri="{FF2B5EF4-FFF2-40B4-BE49-F238E27FC236}">
                <a16:creationId xmlns:a16="http://schemas.microsoft.com/office/drawing/2014/main" id="{696F8EF8-5815-C342-97D7-47E4D40213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1524000"/>
            <a:ext cx="4491038" cy="4937125"/>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
        <p:nvSpPr>
          <p:cNvPr id="250884" name="Text Box 4">
            <a:extLst>
              <a:ext uri="{FF2B5EF4-FFF2-40B4-BE49-F238E27FC236}">
                <a16:creationId xmlns:a16="http://schemas.microsoft.com/office/drawing/2014/main" id="{BB8F10BD-6429-B344-95B4-60B88BB8B028}"/>
              </a:ext>
            </a:extLst>
          </p:cNvPr>
          <p:cNvSpPr txBox="1">
            <a:spLocks noChangeArrowheads="1"/>
          </p:cNvSpPr>
          <p:nvPr/>
        </p:nvSpPr>
        <p:spPr bwMode="auto">
          <a:xfrm>
            <a:off x="6172200" y="3200400"/>
            <a:ext cx="21336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sz="3200" i="1">
                <a:solidFill>
                  <a:srgbClr val="800000"/>
                </a:solidFill>
                <a:latin typeface="Symbol" pitchFamily="2" charset="2"/>
              </a:rPr>
              <a:t>q</a:t>
            </a:r>
            <a:r>
              <a:rPr lang="en-US" altLang="en-US" sz="3200" i="1" baseline="-25000">
                <a:solidFill>
                  <a:srgbClr val="800000"/>
                </a:solidFill>
                <a:latin typeface="Verdana" panose="020B0604030504040204" pitchFamily="34" charset="0"/>
              </a:rPr>
              <a:t>r</a:t>
            </a:r>
            <a:r>
              <a:rPr lang="en-US" altLang="en-US" sz="3200">
                <a:solidFill>
                  <a:srgbClr val="800000"/>
                </a:solidFill>
              </a:rPr>
              <a:t> = </a:t>
            </a:r>
            <a:r>
              <a:rPr lang="en-US" altLang="en-US" sz="3200" i="1">
                <a:solidFill>
                  <a:srgbClr val="800000"/>
                </a:solidFill>
                <a:latin typeface="Symbol" pitchFamily="2" charset="2"/>
              </a:rPr>
              <a:t>q</a:t>
            </a:r>
            <a:r>
              <a:rPr lang="en-US" altLang="en-US" sz="3200" i="1" baseline="-25000">
                <a:solidFill>
                  <a:srgbClr val="800000"/>
                </a:solidFill>
                <a:latin typeface="Verdana" panose="020B0604030504040204" pitchFamily="34" charset="0"/>
              </a:rPr>
              <a:t>i</a:t>
            </a:r>
            <a:endParaRPr lang="en-US" altLang="en-US" sz="3200">
              <a:solidFill>
                <a:srgbClr val="800000"/>
              </a:solidFill>
            </a:endParaRPr>
          </a:p>
        </p:txBody>
      </p:sp>
      <p:sp>
        <p:nvSpPr>
          <p:cNvPr id="250885" name="Text Box 5">
            <a:extLst>
              <a:ext uri="{FF2B5EF4-FFF2-40B4-BE49-F238E27FC236}">
                <a16:creationId xmlns:a16="http://schemas.microsoft.com/office/drawing/2014/main" id="{2587CC74-2486-DC49-A679-922744391334}"/>
              </a:ext>
            </a:extLst>
          </p:cNvPr>
          <p:cNvSpPr txBox="1">
            <a:spLocks noChangeArrowheads="1"/>
          </p:cNvSpPr>
          <p:nvPr/>
        </p:nvSpPr>
        <p:spPr bwMode="auto">
          <a:xfrm>
            <a:off x="6019800" y="6096000"/>
            <a:ext cx="198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Source: Griffith</a:t>
            </a:r>
          </a:p>
        </p:txBody>
      </p:sp>
    </p:spTree>
    <p:extLst>
      <p:ext uri="{BB962C8B-B14F-4D97-AF65-F5344CB8AC3E}">
        <p14:creationId xmlns:p14="http://schemas.microsoft.com/office/powerpoint/2010/main" val="1235646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a:extLst>
              <a:ext uri="{FF2B5EF4-FFF2-40B4-BE49-F238E27FC236}">
                <a16:creationId xmlns:a16="http://schemas.microsoft.com/office/drawing/2014/main" id="{D05AF9DE-DFEF-A248-A094-224EA1D3B704}"/>
              </a:ext>
            </a:extLst>
          </p:cNvPr>
          <p:cNvSpPr>
            <a:spLocks noGrp="1" noChangeArrowheads="1"/>
          </p:cNvSpPr>
          <p:nvPr>
            <p:ph type="title"/>
          </p:nvPr>
        </p:nvSpPr>
        <p:spPr/>
        <p:txBody>
          <a:bodyPr/>
          <a:lstStyle/>
          <a:p>
            <a:r>
              <a:rPr lang="en-US" altLang="en-US"/>
              <a:t>Plane Mirror Image</a:t>
            </a:r>
          </a:p>
        </p:txBody>
      </p:sp>
      <p:sp>
        <p:nvSpPr>
          <p:cNvPr id="251907" name="Text Box 3">
            <a:extLst>
              <a:ext uri="{FF2B5EF4-FFF2-40B4-BE49-F238E27FC236}">
                <a16:creationId xmlns:a16="http://schemas.microsoft.com/office/drawing/2014/main" id="{1725D5D8-1DC6-734E-A4F7-33D2F0069DD4}"/>
              </a:ext>
            </a:extLst>
          </p:cNvPr>
          <p:cNvSpPr txBox="1">
            <a:spLocks noChangeArrowheads="1"/>
          </p:cNvSpPr>
          <p:nvPr/>
        </p:nvSpPr>
        <p:spPr bwMode="auto">
          <a:xfrm>
            <a:off x="1676400" y="6096000"/>
            <a:ext cx="571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Source: Griffith, </a:t>
            </a:r>
            <a:r>
              <a:rPr lang="en-US" altLang="en-US" i="1"/>
              <a:t>The Physics of Everyday Phenomena</a:t>
            </a:r>
            <a:endParaRPr lang="en-US" altLang="en-US"/>
          </a:p>
        </p:txBody>
      </p:sp>
      <p:pic>
        <p:nvPicPr>
          <p:cNvPr id="251908" name="Picture 4">
            <a:extLst>
              <a:ext uri="{FF2B5EF4-FFF2-40B4-BE49-F238E27FC236}">
                <a16:creationId xmlns:a16="http://schemas.microsoft.com/office/drawing/2014/main" id="{43B0FBC2-A453-5C4A-89A7-6B1B5A1E9C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524000"/>
            <a:ext cx="6677025" cy="4511675"/>
          </a:xfrm>
          <a:prstGeom prst="rect">
            <a:avLst/>
          </a:prstGeom>
          <a:noFill/>
          <a:ln w="28575">
            <a:solidFill>
              <a:schemeClr val="accent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6532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a:extLst>
              <a:ext uri="{FF2B5EF4-FFF2-40B4-BE49-F238E27FC236}">
                <a16:creationId xmlns:a16="http://schemas.microsoft.com/office/drawing/2014/main" id="{708FED42-1681-8F41-93A7-3EA55D9E9A04}"/>
              </a:ext>
            </a:extLst>
          </p:cNvPr>
          <p:cNvSpPr>
            <a:spLocks noGrp="1" noChangeArrowheads="1"/>
          </p:cNvSpPr>
          <p:nvPr>
            <p:ph type="title"/>
          </p:nvPr>
        </p:nvSpPr>
        <p:spPr/>
        <p:txBody>
          <a:bodyPr/>
          <a:lstStyle/>
          <a:p>
            <a:r>
              <a:rPr lang="en-US" altLang="en-US"/>
              <a:t>Converging Mirror</a:t>
            </a:r>
          </a:p>
        </p:txBody>
      </p:sp>
      <p:grpSp>
        <p:nvGrpSpPr>
          <p:cNvPr id="326713" name="Group 57">
            <a:extLst>
              <a:ext uri="{FF2B5EF4-FFF2-40B4-BE49-F238E27FC236}">
                <a16:creationId xmlns:a16="http://schemas.microsoft.com/office/drawing/2014/main" id="{6602E3EB-7F5D-AF4D-8904-8F81E2C1A295}"/>
              </a:ext>
            </a:extLst>
          </p:cNvPr>
          <p:cNvGrpSpPr>
            <a:grpSpLocks/>
          </p:cNvGrpSpPr>
          <p:nvPr/>
        </p:nvGrpSpPr>
        <p:grpSpPr bwMode="auto">
          <a:xfrm>
            <a:off x="3700463" y="2601913"/>
            <a:ext cx="2478087" cy="1668462"/>
            <a:chOff x="2331" y="1639"/>
            <a:chExt cx="1561" cy="1051"/>
          </a:xfrm>
        </p:grpSpPr>
        <p:grpSp>
          <p:nvGrpSpPr>
            <p:cNvPr id="326669" name="Group 13">
              <a:extLst>
                <a:ext uri="{FF2B5EF4-FFF2-40B4-BE49-F238E27FC236}">
                  <a16:creationId xmlns:a16="http://schemas.microsoft.com/office/drawing/2014/main" id="{0870C143-3406-0242-A075-E08AC8CF004F}"/>
                </a:ext>
              </a:extLst>
            </p:cNvPr>
            <p:cNvGrpSpPr>
              <a:grpSpLocks/>
            </p:cNvGrpSpPr>
            <p:nvPr/>
          </p:nvGrpSpPr>
          <p:grpSpPr bwMode="auto">
            <a:xfrm>
              <a:off x="2452" y="2179"/>
              <a:ext cx="1440" cy="2"/>
              <a:chOff x="1080" y="2014"/>
              <a:chExt cx="1440" cy="2"/>
            </a:xfrm>
          </p:grpSpPr>
          <p:sp>
            <p:nvSpPr>
              <p:cNvPr id="326670" name="Line 14">
                <a:extLst>
                  <a:ext uri="{FF2B5EF4-FFF2-40B4-BE49-F238E27FC236}">
                    <a16:creationId xmlns:a16="http://schemas.microsoft.com/office/drawing/2014/main" id="{F1B72527-541B-4549-8E9B-294207C6C0D2}"/>
                  </a:ext>
                </a:extLst>
              </p:cNvPr>
              <p:cNvSpPr>
                <a:spLocks noChangeShapeType="1"/>
              </p:cNvSpPr>
              <p:nvPr/>
            </p:nvSpPr>
            <p:spPr bwMode="auto">
              <a:xfrm>
                <a:off x="1080" y="2016"/>
                <a:ext cx="14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671" name="Line 15">
                <a:extLst>
                  <a:ext uri="{FF2B5EF4-FFF2-40B4-BE49-F238E27FC236}">
                    <a16:creationId xmlns:a16="http://schemas.microsoft.com/office/drawing/2014/main" id="{4A1725B3-F70D-7D4D-90DE-717B787BC74F}"/>
                  </a:ext>
                </a:extLst>
              </p:cNvPr>
              <p:cNvSpPr>
                <a:spLocks noChangeShapeType="1"/>
              </p:cNvSpPr>
              <p:nvPr/>
            </p:nvSpPr>
            <p:spPr bwMode="auto">
              <a:xfrm>
                <a:off x="1548" y="2014"/>
                <a:ext cx="192" cy="0"/>
              </a:xfrm>
              <a:prstGeom prst="line">
                <a:avLst/>
              </a:prstGeom>
              <a:noFill/>
              <a:ln w="952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6672" name="Group 16">
              <a:extLst>
                <a:ext uri="{FF2B5EF4-FFF2-40B4-BE49-F238E27FC236}">
                  <a16:creationId xmlns:a16="http://schemas.microsoft.com/office/drawing/2014/main" id="{6C8455E4-9FDF-7F45-AFAF-C251EBF8CCD0}"/>
                </a:ext>
              </a:extLst>
            </p:cNvPr>
            <p:cNvGrpSpPr>
              <a:grpSpLocks/>
            </p:cNvGrpSpPr>
            <p:nvPr/>
          </p:nvGrpSpPr>
          <p:grpSpPr bwMode="auto">
            <a:xfrm>
              <a:off x="2440" y="1941"/>
              <a:ext cx="1440" cy="2"/>
              <a:chOff x="1080" y="2014"/>
              <a:chExt cx="1440" cy="2"/>
            </a:xfrm>
          </p:grpSpPr>
          <p:sp>
            <p:nvSpPr>
              <p:cNvPr id="326673" name="Line 17">
                <a:extLst>
                  <a:ext uri="{FF2B5EF4-FFF2-40B4-BE49-F238E27FC236}">
                    <a16:creationId xmlns:a16="http://schemas.microsoft.com/office/drawing/2014/main" id="{4199269D-79E0-A44D-997E-BB1C4A035233}"/>
                  </a:ext>
                </a:extLst>
              </p:cNvPr>
              <p:cNvSpPr>
                <a:spLocks noChangeShapeType="1"/>
              </p:cNvSpPr>
              <p:nvPr/>
            </p:nvSpPr>
            <p:spPr bwMode="auto">
              <a:xfrm>
                <a:off x="1080" y="2016"/>
                <a:ext cx="14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674" name="Line 18">
                <a:extLst>
                  <a:ext uri="{FF2B5EF4-FFF2-40B4-BE49-F238E27FC236}">
                    <a16:creationId xmlns:a16="http://schemas.microsoft.com/office/drawing/2014/main" id="{2D1BFE68-8655-FB4B-96B3-F9BF498EDD11}"/>
                  </a:ext>
                </a:extLst>
              </p:cNvPr>
              <p:cNvSpPr>
                <a:spLocks noChangeShapeType="1"/>
              </p:cNvSpPr>
              <p:nvPr/>
            </p:nvSpPr>
            <p:spPr bwMode="auto">
              <a:xfrm>
                <a:off x="1548" y="2014"/>
                <a:ext cx="192" cy="0"/>
              </a:xfrm>
              <a:prstGeom prst="line">
                <a:avLst/>
              </a:prstGeom>
              <a:noFill/>
              <a:ln w="952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6712" name="Group 56">
              <a:extLst>
                <a:ext uri="{FF2B5EF4-FFF2-40B4-BE49-F238E27FC236}">
                  <a16:creationId xmlns:a16="http://schemas.microsoft.com/office/drawing/2014/main" id="{14CBB3D7-2D88-DB45-9844-1EEA5CF5896D}"/>
                </a:ext>
              </a:extLst>
            </p:cNvPr>
            <p:cNvGrpSpPr>
              <a:grpSpLocks/>
            </p:cNvGrpSpPr>
            <p:nvPr/>
          </p:nvGrpSpPr>
          <p:grpSpPr bwMode="auto">
            <a:xfrm>
              <a:off x="2331" y="1766"/>
              <a:ext cx="1504" cy="1"/>
              <a:chOff x="2331" y="1766"/>
              <a:chExt cx="1504" cy="1"/>
            </a:xfrm>
          </p:grpSpPr>
          <p:sp>
            <p:nvSpPr>
              <p:cNvPr id="326676" name="Line 20">
                <a:extLst>
                  <a:ext uri="{FF2B5EF4-FFF2-40B4-BE49-F238E27FC236}">
                    <a16:creationId xmlns:a16="http://schemas.microsoft.com/office/drawing/2014/main" id="{D820CCE0-D765-8842-B15F-A29B0B7A22EB}"/>
                  </a:ext>
                </a:extLst>
              </p:cNvPr>
              <p:cNvSpPr>
                <a:spLocks noChangeShapeType="1"/>
              </p:cNvSpPr>
              <p:nvPr/>
            </p:nvSpPr>
            <p:spPr bwMode="auto">
              <a:xfrm flipV="1">
                <a:off x="2331" y="1767"/>
                <a:ext cx="150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677" name="Line 21">
                <a:extLst>
                  <a:ext uri="{FF2B5EF4-FFF2-40B4-BE49-F238E27FC236}">
                    <a16:creationId xmlns:a16="http://schemas.microsoft.com/office/drawing/2014/main" id="{1D1189E9-1B1E-E94B-AAED-D8CF72E0B194}"/>
                  </a:ext>
                </a:extLst>
              </p:cNvPr>
              <p:cNvSpPr>
                <a:spLocks noChangeShapeType="1"/>
              </p:cNvSpPr>
              <p:nvPr/>
            </p:nvSpPr>
            <p:spPr bwMode="auto">
              <a:xfrm flipV="1">
                <a:off x="2848" y="1766"/>
                <a:ext cx="200" cy="0"/>
              </a:xfrm>
              <a:prstGeom prst="line">
                <a:avLst/>
              </a:prstGeom>
              <a:noFill/>
              <a:ln w="952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6678" name="Group 22">
              <a:extLst>
                <a:ext uri="{FF2B5EF4-FFF2-40B4-BE49-F238E27FC236}">
                  <a16:creationId xmlns:a16="http://schemas.microsoft.com/office/drawing/2014/main" id="{31BA2A52-1A39-444F-9A55-B27D64271352}"/>
                </a:ext>
              </a:extLst>
            </p:cNvPr>
            <p:cNvGrpSpPr>
              <a:grpSpLocks/>
            </p:cNvGrpSpPr>
            <p:nvPr/>
          </p:nvGrpSpPr>
          <p:grpSpPr bwMode="auto">
            <a:xfrm>
              <a:off x="2432" y="2421"/>
              <a:ext cx="1440" cy="2"/>
              <a:chOff x="1080" y="2014"/>
              <a:chExt cx="1440" cy="2"/>
            </a:xfrm>
          </p:grpSpPr>
          <p:sp>
            <p:nvSpPr>
              <p:cNvPr id="326679" name="Line 23">
                <a:extLst>
                  <a:ext uri="{FF2B5EF4-FFF2-40B4-BE49-F238E27FC236}">
                    <a16:creationId xmlns:a16="http://schemas.microsoft.com/office/drawing/2014/main" id="{ED258032-5207-424E-9BFE-7340D017DF7A}"/>
                  </a:ext>
                </a:extLst>
              </p:cNvPr>
              <p:cNvSpPr>
                <a:spLocks noChangeShapeType="1"/>
              </p:cNvSpPr>
              <p:nvPr/>
            </p:nvSpPr>
            <p:spPr bwMode="auto">
              <a:xfrm>
                <a:off x="1080" y="2016"/>
                <a:ext cx="14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680" name="Line 24">
                <a:extLst>
                  <a:ext uri="{FF2B5EF4-FFF2-40B4-BE49-F238E27FC236}">
                    <a16:creationId xmlns:a16="http://schemas.microsoft.com/office/drawing/2014/main" id="{1BA76F5A-C6EF-CD4F-A630-046A2CBBAC79}"/>
                  </a:ext>
                </a:extLst>
              </p:cNvPr>
              <p:cNvSpPr>
                <a:spLocks noChangeShapeType="1"/>
              </p:cNvSpPr>
              <p:nvPr/>
            </p:nvSpPr>
            <p:spPr bwMode="auto">
              <a:xfrm>
                <a:off x="1548" y="2014"/>
                <a:ext cx="192" cy="0"/>
              </a:xfrm>
              <a:prstGeom prst="line">
                <a:avLst/>
              </a:prstGeom>
              <a:noFill/>
              <a:ln w="952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6681" name="Group 25">
              <a:extLst>
                <a:ext uri="{FF2B5EF4-FFF2-40B4-BE49-F238E27FC236}">
                  <a16:creationId xmlns:a16="http://schemas.microsoft.com/office/drawing/2014/main" id="{86DD15F8-F4B0-AE4A-A545-4ABA35BCC856}"/>
                </a:ext>
              </a:extLst>
            </p:cNvPr>
            <p:cNvGrpSpPr>
              <a:grpSpLocks/>
            </p:cNvGrpSpPr>
            <p:nvPr/>
          </p:nvGrpSpPr>
          <p:grpSpPr bwMode="auto">
            <a:xfrm>
              <a:off x="2354" y="1639"/>
              <a:ext cx="1440" cy="2"/>
              <a:chOff x="1080" y="2014"/>
              <a:chExt cx="1440" cy="2"/>
            </a:xfrm>
          </p:grpSpPr>
          <p:sp>
            <p:nvSpPr>
              <p:cNvPr id="326682" name="Line 26">
                <a:extLst>
                  <a:ext uri="{FF2B5EF4-FFF2-40B4-BE49-F238E27FC236}">
                    <a16:creationId xmlns:a16="http://schemas.microsoft.com/office/drawing/2014/main" id="{6D025FAD-F40E-2242-B630-74B051A0F0DB}"/>
                  </a:ext>
                </a:extLst>
              </p:cNvPr>
              <p:cNvSpPr>
                <a:spLocks noChangeShapeType="1"/>
              </p:cNvSpPr>
              <p:nvPr/>
            </p:nvSpPr>
            <p:spPr bwMode="auto">
              <a:xfrm>
                <a:off x="1080" y="2016"/>
                <a:ext cx="14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683" name="Line 27">
                <a:extLst>
                  <a:ext uri="{FF2B5EF4-FFF2-40B4-BE49-F238E27FC236}">
                    <a16:creationId xmlns:a16="http://schemas.microsoft.com/office/drawing/2014/main" id="{236CB616-3B7A-9A4A-96F4-463A1ED22CAF}"/>
                  </a:ext>
                </a:extLst>
              </p:cNvPr>
              <p:cNvSpPr>
                <a:spLocks noChangeShapeType="1"/>
              </p:cNvSpPr>
              <p:nvPr/>
            </p:nvSpPr>
            <p:spPr bwMode="auto">
              <a:xfrm>
                <a:off x="1548" y="2014"/>
                <a:ext cx="192" cy="0"/>
              </a:xfrm>
              <a:prstGeom prst="line">
                <a:avLst/>
              </a:prstGeom>
              <a:noFill/>
              <a:ln w="952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6684" name="Group 28">
              <a:extLst>
                <a:ext uri="{FF2B5EF4-FFF2-40B4-BE49-F238E27FC236}">
                  <a16:creationId xmlns:a16="http://schemas.microsoft.com/office/drawing/2014/main" id="{EAAAC6C5-C5D7-2C46-884A-B349957F1FE7}"/>
                </a:ext>
              </a:extLst>
            </p:cNvPr>
            <p:cNvGrpSpPr>
              <a:grpSpLocks/>
            </p:cNvGrpSpPr>
            <p:nvPr/>
          </p:nvGrpSpPr>
          <p:grpSpPr bwMode="auto">
            <a:xfrm>
              <a:off x="2394" y="2572"/>
              <a:ext cx="1440" cy="2"/>
              <a:chOff x="1080" y="2014"/>
              <a:chExt cx="1440" cy="2"/>
            </a:xfrm>
          </p:grpSpPr>
          <p:sp>
            <p:nvSpPr>
              <p:cNvPr id="326685" name="Line 29">
                <a:extLst>
                  <a:ext uri="{FF2B5EF4-FFF2-40B4-BE49-F238E27FC236}">
                    <a16:creationId xmlns:a16="http://schemas.microsoft.com/office/drawing/2014/main" id="{5C6703AE-252F-4743-B911-FEA5E24A2BFE}"/>
                  </a:ext>
                </a:extLst>
              </p:cNvPr>
              <p:cNvSpPr>
                <a:spLocks noChangeShapeType="1"/>
              </p:cNvSpPr>
              <p:nvPr/>
            </p:nvSpPr>
            <p:spPr bwMode="auto">
              <a:xfrm>
                <a:off x="1080" y="2016"/>
                <a:ext cx="14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686" name="Line 30">
                <a:extLst>
                  <a:ext uri="{FF2B5EF4-FFF2-40B4-BE49-F238E27FC236}">
                    <a16:creationId xmlns:a16="http://schemas.microsoft.com/office/drawing/2014/main" id="{0267DD6D-D65C-4E4E-8C08-45EA39B2A77A}"/>
                  </a:ext>
                </a:extLst>
              </p:cNvPr>
              <p:cNvSpPr>
                <a:spLocks noChangeShapeType="1"/>
              </p:cNvSpPr>
              <p:nvPr/>
            </p:nvSpPr>
            <p:spPr bwMode="auto">
              <a:xfrm>
                <a:off x="1548" y="2014"/>
                <a:ext cx="192" cy="0"/>
              </a:xfrm>
              <a:prstGeom prst="line">
                <a:avLst/>
              </a:prstGeom>
              <a:noFill/>
              <a:ln w="952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6687" name="Group 31">
              <a:extLst>
                <a:ext uri="{FF2B5EF4-FFF2-40B4-BE49-F238E27FC236}">
                  <a16:creationId xmlns:a16="http://schemas.microsoft.com/office/drawing/2014/main" id="{D951351E-594B-1C43-AE70-DBE5A32642A0}"/>
                </a:ext>
              </a:extLst>
            </p:cNvPr>
            <p:cNvGrpSpPr>
              <a:grpSpLocks/>
            </p:cNvGrpSpPr>
            <p:nvPr/>
          </p:nvGrpSpPr>
          <p:grpSpPr bwMode="auto">
            <a:xfrm>
              <a:off x="2352" y="2688"/>
              <a:ext cx="1440" cy="2"/>
              <a:chOff x="1080" y="2014"/>
              <a:chExt cx="1440" cy="2"/>
            </a:xfrm>
          </p:grpSpPr>
          <p:sp>
            <p:nvSpPr>
              <p:cNvPr id="326688" name="Line 32">
                <a:extLst>
                  <a:ext uri="{FF2B5EF4-FFF2-40B4-BE49-F238E27FC236}">
                    <a16:creationId xmlns:a16="http://schemas.microsoft.com/office/drawing/2014/main" id="{88D7E0A4-7925-9D43-91E7-8D3172817093}"/>
                  </a:ext>
                </a:extLst>
              </p:cNvPr>
              <p:cNvSpPr>
                <a:spLocks noChangeShapeType="1"/>
              </p:cNvSpPr>
              <p:nvPr/>
            </p:nvSpPr>
            <p:spPr bwMode="auto">
              <a:xfrm>
                <a:off x="1080" y="2016"/>
                <a:ext cx="14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689" name="Line 33">
                <a:extLst>
                  <a:ext uri="{FF2B5EF4-FFF2-40B4-BE49-F238E27FC236}">
                    <a16:creationId xmlns:a16="http://schemas.microsoft.com/office/drawing/2014/main" id="{404E0CDD-30E7-BA41-BEF4-307D39B97239}"/>
                  </a:ext>
                </a:extLst>
              </p:cNvPr>
              <p:cNvSpPr>
                <a:spLocks noChangeShapeType="1"/>
              </p:cNvSpPr>
              <p:nvPr/>
            </p:nvSpPr>
            <p:spPr bwMode="auto">
              <a:xfrm>
                <a:off x="1548" y="2014"/>
                <a:ext cx="192" cy="0"/>
              </a:xfrm>
              <a:prstGeom prst="line">
                <a:avLst/>
              </a:prstGeom>
              <a:noFill/>
              <a:ln w="952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326714" name="Group 58">
            <a:extLst>
              <a:ext uri="{FF2B5EF4-FFF2-40B4-BE49-F238E27FC236}">
                <a16:creationId xmlns:a16="http://schemas.microsoft.com/office/drawing/2014/main" id="{DEA40707-056D-9248-9945-BDE27A9A6251}"/>
              </a:ext>
            </a:extLst>
          </p:cNvPr>
          <p:cNvGrpSpPr>
            <a:grpSpLocks/>
          </p:cNvGrpSpPr>
          <p:nvPr/>
        </p:nvGrpSpPr>
        <p:grpSpPr bwMode="auto">
          <a:xfrm>
            <a:off x="2705100" y="2601913"/>
            <a:ext cx="3479800" cy="1730375"/>
            <a:chOff x="1704" y="1639"/>
            <a:chExt cx="2192" cy="1090"/>
          </a:xfrm>
        </p:grpSpPr>
        <p:sp>
          <p:nvSpPr>
            <p:cNvPr id="326691" name="Line 35">
              <a:extLst>
                <a:ext uri="{FF2B5EF4-FFF2-40B4-BE49-F238E27FC236}">
                  <a16:creationId xmlns:a16="http://schemas.microsoft.com/office/drawing/2014/main" id="{82CA9430-9BDD-F64C-8CE9-186A8E536C4D}"/>
                </a:ext>
              </a:extLst>
            </p:cNvPr>
            <p:cNvSpPr>
              <a:spLocks noChangeShapeType="1"/>
            </p:cNvSpPr>
            <p:nvPr/>
          </p:nvSpPr>
          <p:spPr bwMode="auto">
            <a:xfrm flipH="1" flipV="1">
              <a:off x="1716" y="2177"/>
              <a:ext cx="2180" cy="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692" name="Line 36">
              <a:extLst>
                <a:ext uri="{FF2B5EF4-FFF2-40B4-BE49-F238E27FC236}">
                  <a16:creationId xmlns:a16="http://schemas.microsoft.com/office/drawing/2014/main" id="{61191678-390E-0549-AA5F-57D3EC887C98}"/>
                </a:ext>
              </a:extLst>
            </p:cNvPr>
            <p:cNvSpPr>
              <a:spLocks noChangeShapeType="1"/>
            </p:cNvSpPr>
            <p:nvPr/>
          </p:nvSpPr>
          <p:spPr bwMode="auto">
            <a:xfrm flipH="1">
              <a:off x="1716" y="1943"/>
              <a:ext cx="2164" cy="45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693" name="Line 37">
              <a:extLst>
                <a:ext uri="{FF2B5EF4-FFF2-40B4-BE49-F238E27FC236}">
                  <a16:creationId xmlns:a16="http://schemas.microsoft.com/office/drawing/2014/main" id="{E5BCEAD8-82FE-CF44-9571-04E413ECB2E2}"/>
                </a:ext>
              </a:extLst>
            </p:cNvPr>
            <p:cNvSpPr>
              <a:spLocks noChangeShapeType="1"/>
            </p:cNvSpPr>
            <p:nvPr/>
          </p:nvSpPr>
          <p:spPr bwMode="auto">
            <a:xfrm flipH="1">
              <a:off x="1704" y="1765"/>
              <a:ext cx="2128" cy="81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694" name="Line 38">
              <a:extLst>
                <a:ext uri="{FF2B5EF4-FFF2-40B4-BE49-F238E27FC236}">
                  <a16:creationId xmlns:a16="http://schemas.microsoft.com/office/drawing/2014/main" id="{6E10F454-DBB6-1F48-98E7-A879164D59B3}"/>
                </a:ext>
              </a:extLst>
            </p:cNvPr>
            <p:cNvSpPr>
              <a:spLocks noChangeShapeType="1"/>
            </p:cNvSpPr>
            <p:nvPr/>
          </p:nvSpPr>
          <p:spPr bwMode="auto">
            <a:xfrm flipH="1" flipV="1">
              <a:off x="1708" y="1953"/>
              <a:ext cx="2159" cy="46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695" name="Line 39">
              <a:extLst>
                <a:ext uri="{FF2B5EF4-FFF2-40B4-BE49-F238E27FC236}">
                  <a16:creationId xmlns:a16="http://schemas.microsoft.com/office/drawing/2014/main" id="{B30853EF-4360-2E47-BC67-1BB720BD77F6}"/>
                </a:ext>
              </a:extLst>
            </p:cNvPr>
            <p:cNvSpPr>
              <a:spLocks noChangeShapeType="1"/>
            </p:cNvSpPr>
            <p:nvPr/>
          </p:nvSpPr>
          <p:spPr bwMode="auto">
            <a:xfrm flipH="1" flipV="1">
              <a:off x="1712" y="1793"/>
              <a:ext cx="2116" cy="775"/>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696" name="Line 40">
              <a:extLst>
                <a:ext uri="{FF2B5EF4-FFF2-40B4-BE49-F238E27FC236}">
                  <a16:creationId xmlns:a16="http://schemas.microsoft.com/office/drawing/2014/main" id="{9F693521-F545-6645-984C-DBA02B6DDB49}"/>
                </a:ext>
              </a:extLst>
            </p:cNvPr>
            <p:cNvSpPr>
              <a:spLocks noChangeShapeType="1"/>
            </p:cNvSpPr>
            <p:nvPr/>
          </p:nvSpPr>
          <p:spPr bwMode="auto">
            <a:xfrm flipH="1" flipV="1">
              <a:off x="1708" y="1657"/>
              <a:ext cx="2090" cy="103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26697" name="Line 41">
              <a:extLst>
                <a:ext uri="{FF2B5EF4-FFF2-40B4-BE49-F238E27FC236}">
                  <a16:creationId xmlns:a16="http://schemas.microsoft.com/office/drawing/2014/main" id="{02EB1D81-F92C-C94B-B3FC-48D896D15013}"/>
                </a:ext>
              </a:extLst>
            </p:cNvPr>
            <p:cNvSpPr>
              <a:spLocks noChangeShapeType="1"/>
            </p:cNvSpPr>
            <p:nvPr/>
          </p:nvSpPr>
          <p:spPr bwMode="auto">
            <a:xfrm flipH="1">
              <a:off x="1712" y="1639"/>
              <a:ext cx="2086" cy="109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6698" name="Group 42">
            <a:extLst>
              <a:ext uri="{FF2B5EF4-FFF2-40B4-BE49-F238E27FC236}">
                <a16:creationId xmlns:a16="http://schemas.microsoft.com/office/drawing/2014/main" id="{D3B0A61C-E82D-F346-BB0C-1218CEA810F4}"/>
              </a:ext>
            </a:extLst>
          </p:cNvPr>
          <p:cNvGrpSpPr>
            <a:grpSpLocks/>
          </p:cNvGrpSpPr>
          <p:nvPr/>
        </p:nvGrpSpPr>
        <p:grpSpPr bwMode="auto">
          <a:xfrm>
            <a:off x="3397250" y="3516313"/>
            <a:ext cx="965200" cy="1898650"/>
            <a:chOff x="2928" y="2212"/>
            <a:chExt cx="608" cy="1196"/>
          </a:xfrm>
        </p:grpSpPr>
        <p:sp>
          <p:nvSpPr>
            <p:cNvPr id="326699" name="Text Box 43">
              <a:extLst>
                <a:ext uri="{FF2B5EF4-FFF2-40B4-BE49-F238E27FC236}">
                  <a16:creationId xmlns:a16="http://schemas.microsoft.com/office/drawing/2014/main" id="{00FD5D29-329C-844F-A5FC-FB98368760B2}"/>
                </a:ext>
              </a:extLst>
            </p:cNvPr>
            <p:cNvSpPr txBox="1">
              <a:spLocks noChangeArrowheads="1"/>
            </p:cNvSpPr>
            <p:nvPr/>
          </p:nvSpPr>
          <p:spPr bwMode="auto">
            <a:xfrm>
              <a:off x="2928" y="3120"/>
              <a:ext cx="57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800000"/>
                  </a:solidFill>
                </a:rPr>
                <a:t>focus</a:t>
              </a:r>
            </a:p>
          </p:txBody>
        </p:sp>
        <p:sp>
          <p:nvSpPr>
            <p:cNvPr id="326700" name="Freeform 44">
              <a:extLst>
                <a:ext uri="{FF2B5EF4-FFF2-40B4-BE49-F238E27FC236}">
                  <a16:creationId xmlns:a16="http://schemas.microsoft.com/office/drawing/2014/main" id="{31176A64-F9B5-864D-BBB1-3797A5E2A222}"/>
                </a:ext>
              </a:extLst>
            </p:cNvPr>
            <p:cNvSpPr>
              <a:spLocks/>
            </p:cNvSpPr>
            <p:nvPr/>
          </p:nvSpPr>
          <p:spPr bwMode="auto">
            <a:xfrm>
              <a:off x="3216" y="2212"/>
              <a:ext cx="320" cy="908"/>
            </a:xfrm>
            <a:custGeom>
              <a:avLst/>
              <a:gdLst>
                <a:gd name="T0" fmla="*/ 0 w 320"/>
                <a:gd name="T1" fmla="*/ 908 h 908"/>
                <a:gd name="T2" fmla="*/ 104 w 320"/>
                <a:gd name="T3" fmla="*/ 380 h 908"/>
                <a:gd name="T4" fmla="*/ 260 w 320"/>
                <a:gd name="T5" fmla="*/ 588 h 908"/>
                <a:gd name="T6" fmla="*/ 320 w 320"/>
                <a:gd name="T7" fmla="*/ 0 h 908"/>
              </a:gdLst>
              <a:ahLst/>
              <a:cxnLst>
                <a:cxn ang="0">
                  <a:pos x="T0" y="T1"/>
                </a:cxn>
                <a:cxn ang="0">
                  <a:pos x="T2" y="T3"/>
                </a:cxn>
                <a:cxn ang="0">
                  <a:pos x="T4" y="T5"/>
                </a:cxn>
                <a:cxn ang="0">
                  <a:pos x="T6" y="T7"/>
                </a:cxn>
              </a:cxnLst>
              <a:rect l="0" t="0" r="r" b="b"/>
              <a:pathLst>
                <a:path w="320" h="908">
                  <a:moveTo>
                    <a:pt x="0" y="908"/>
                  </a:moveTo>
                  <a:cubicBezTo>
                    <a:pt x="17" y="820"/>
                    <a:pt x="61" y="433"/>
                    <a:pt x="104" y="380"/>
                  </a:cubicBezTo>
                  <a:cubicBezTo>
                    <a:pt x="147" y="327"/>
                    <a:pt x="224" y="651"/>
                    <a:pt x="260" y="588"/>
                  </a:cubicBezTo>
                  <a:cubicBezTo>
                    <a:pt x="296" y="525"/>
                    <a:pt x="308" y="122"/>
                    <a:pt x="320" y="0"/>
                  </a:cubicBezTo>
                </a:path>
              </a:pathLst>
            </a:custGeom>
            <a:noFill/>
            <a:ln w="9525">
              <a:solidFill>
                <a:srgbClr val="80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26711" name="Group 55">
            <a:extLst>
              <a:ext uri="{FF2B5EF4-FFF2-40B4-BE49-F238E27FC236}">
                <a16:creationId xmlns:a16="http://schemas.microsoft.com/office/drawing/2014/main" id="{76CFB090-F0DC-854B-BF8D-3FC7FA23AD4A}"/>
              </a:ext>
            </a:extLst>
          </p:cNvPr>
          <p:cNvGrpSpPr>
            <a:grpSpLocks/>
          </p:cNvGrpSpPr>
          <p:nvPr/>
        </p:nvGrpSpPr>
        <p:grpSpPr bwMode="auto">
          <a:xfrm>
            <a:off x="5988050" y="2530475"/>
            <a:ext cx="203200" cy="1808163"/>
            <a:chOff x="3772" y="1594"/>
            <a:chExt cx="128" cy="1139"/>
          </a:xfrm>
        </p:grpSpPr>
        <p:sp>
          <p:nvSpPr>
            <p:cNvPr id="326701" name="Line 45">
              <a:extLst>
                <a:ext uri="{FF2B5EF4-FFF2-40B4-BE49-F238E27FC236}">
                  <a16:creationId xmlns:a16="http://schemas.microsoft.com/office/drawing/2014/main" id="{13388249-19A8-094C-BEA5-361CCD4C6090}"/>
                </a:ext>
              </a:extLst>
            </p:cNvPr>
            <p:cNvSpPr>
              <a:spLocks noChangeShapeType="1"/>
            </p:cNvSpPr>
            <p:nvPr/>
          </p:nvSpPr>
          <p:spPr bwMode="auto">
            <a:xfrm>
              <a:off x="3772" y="1594"/>
              <a:ext cx="52" cy="84"/>
            </a:xfrm>
            <a:prstGeom prst="line">
              <a:avLst/>
            </a:prstGeom>
            <a:noFill/>
            <a:ln w="2857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6702" name="Line 46">
              <a:extLst>
                <a:ext uri="{FF2B5EF4-FFF2-40B4-BE49-F238E27FC236}">
                  <a16:creationId xmlns:a16="http://schemas.microsoft.com/office/drawing/2014/main" id="{7C45385E-C706-8F4A-AD14-7742D8DDD56E}"/>
                </a:ext>
              </a:extLst>
            </p:cNvPr>
            <p:cNvSpPr>
              <a:spLocks noChangeShapeType="1"/>
            </p:cNvSpPr>
            <p:nvPr/>
          </p:nvSpPr>
          <p:spPr bwMode="auto">
            <a:xfrm>
              <a:off x="3823" y="1675"/>
              <a:ext cx="44" cy="157"/>
            </a:xfrm>
            <a:prstGeom prst="line">
              <a:avLst/>
            </a:prstGeom>
            <a:noFill/>
            <a:ln w="2857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6703" name="Line 47">
              <a:extLst>
                <a:ext uri="{FF2B5EF4-FFF2-40B4-BE49-F238E27FC236}">
                  <a16:creationId xmlns:a16="http://schemas.microsoft.com/office/drawing/2014/main" id="{0D44B895-1D0A-7F4D-8C41-BF0A1C0AE9E1}"/>
                </a:ext>
              </a:extLst>
            </p:cNvPr>
            <p:cNvSpPr>
              <a:spLocks noChangeShapeType="1"/>
            </p:cNvSpPr>
            <p:nvPr/>
          </p:nvSpPr>
          <p:spPr bwMode="auto">
            <a:xfrm>
              <a:off x="3868" y="1831"/>
              <a:ext cx="32" cy="170"/>
            </a:xfrm>
            <a:prstGeom prst="line">
              <a:avLst/>
            </a:prstGeom>
            <a:noFill/>
            <a:ln w="2857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6704" name="Line 48">
              <a:extLst>
                <a:ext uri="{FF2B5EF4-FFF2-40B4-BE49-F238E27FC236}">
                  <a16:creationId xmlns:a16="http://schemas.microsoft.com/office/drawing/2014/main" id="{1EF86CAE-3B6A-F848-AA68-80212D919388}"/>
                </a:ext>
              </a:extLst>
            </p:cNvPr>
            <p:cNvSpPr>
              <a:spLocks noChangeShapeType="1"/>
            </p:cNvSpPr>
            <p:nvPr/>
          </p:nvSpPr>
          <p:spPr bwMode="auto">
            <a:xfrm>
              <a:off x="3900" y="1999"/>
              <a:ext cx="0" cy="336"/>
            </a:xfrm>
            <a:prstGeom prst="line">
              <a:avLst/>
            </a:prstGeom>
            <a:noFill/>
            <a:ln w="2857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6707" name="Line 51">
              <a:extLst>
                <a:ext uri="{FF2B5EF4-FFF2-40B4-BE49-F238E27FC236}">
                  <a16:creationId xmlns:a16="http://schemas.microsoft.com/office/drawing/2014/main" id="{120B59FD-093D-3942-9014-FF841510400A}"/>
                </a:ext>
              </a:extLst>
            </p:cNvPr>
            <p:cNvSpPr>
              <a:spLocks noChangeShapeType="1"/>
            </p:cNvSpPr>
            <p:nvPr/>
          </p:nvSpPr>
          <p:spPr bwMode="auto">
            <a:xfrm flipV="1">
              <a:off x="3772" y="2647"/>
              <a:ext cx="54" cy="86"/>
            </a:xfrm>
            <a:prstGeom prst="line">
              <a:avLst/>
            </a:prstGeom>
            <a:noFill/>
            <a:ln w="2857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6708" name="Line 52">
              <a:extLst>
                <a:ext uri="{FF2B5EF4-FFF2-40B4-BE49-F238E27FC236}">
                  <a16:creationId xmlns:a16="http://schemas.microsoft.com/office/drawing/2014/main" id="{0DA57496-BCF4-1C4C-917C-57EB11522A88}"/>
                </a:ext>
              </a:extLst>
            </p:cNvPr>
            <p:cNvSpPr>
              <a:spLocks noChangeShapeType="1"/>
            </p:cNvSpPr>
            <p:nvPr/>
          </p:nvSpPr>
          <p:spPr bwMode="auto">
            <a:xfrm flipV="1">
              <a:off x="3823" y="2495"/>
              <a:ext cx="44" cy="157"/>
            </a:xfrm>
            <a:prstGeom prst="line">
              <a:avLst/>
            </a:prstGeom>
            <a:noFill/>
            <a:ln w="2857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6709" name="Line 53">
              <a:extLst>
                <a:ext uri="{FF2B5EF4-FFF2-40B4-BE49-F238E27FC236}">
                  <a16:creationId xmlns:a16="http://schemas.microsoft.com/office/drawing/2014/main" id="{7F56F429-4662-D646-9B39-44964CFF1DEE}"/>
                </a:ext>
              </a:extLst>
            </p:cNvPr>
            <p:cNvSpPr>
              <a:spLocks noChangeShapeType="1"/>
            </p:cNvSpPr>
            <p:nvPr/>
          </p:nvSpPr>
          <p:spPr bwMode="auto">
            <a:xfrm flipV="1">
              <a:off x="3868" y="2330"/>
              <a:ext cx="32" cy="166"/>
            </a:xfrm>
            <a:prstGeom prst="line">
              <a:avLst/>
            </a:prstGeom>
            <a:noFill/>
            <a:ln w="28575">
              <a:solidFill>
                <a:srgbClr val="0066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extLst>
      <p:ext uri="{BB962C8B-B14F-4D97-AF65-F5344CB8AC3E}">
        <p14:creationId xmlns:p14="http://schemas.microsoft.com/office/powerpoint/2010/main" val="39430789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26713"/>
                                        </p:tgtEl>
                                        <p:attrNameLst>
                                          <p:attrName>style.visibility</p:attrName>
                                        </p:attrNameLst>
                                      </p:cBhvr>
                                      <p:to>
                                        <p:strVal val="visible"/>
                                      </p:to>
                                    </p:set>
                                    <p:animEffect transition="in" filter="wipe(left)">
                                      <p:cBhvr>
                                        <p:cTn id="7" dur="1000"/>
                                        <p:tgtEl>
                                          <p:spTgt spid="326713"/>
                                        </p:tgtEl>
                                      </p:cBhvr>
                                    </p:animEffect>
                                  </p:childTnLst>
                                </p:cTn>
                              </p:par>
                            </p:childTnLst>
                          </p:cTn>
                        </p:par>
                        <p:par>
                          <p:cTn id="8" fill="hold" nodeType="afterGroup">
                            <p:stCondLst>
                              <p:cond delay="1000"/>
                            </p:stCondLst>
                            <p:childTnLst>
                              <p:par>
                                <p:cTn id="9" presetID="22" presetClass="entr" presetSubtype="2" fill="hold" nodeType="afterEffect">
                                  <p:stCondLst>
                                    <p:cond delay="0"/>
                                  </p:stCondLst>
                                  <p:childTnLst>
                                    <p:set>
                                      <p:cBhvr>
                                        <p:cTn id="10" dur="1" fill="hold">
                                          <p:stCondLst>
                                            <p:cond delay="0"/>
                                          </p:stCondLst>
                                        </p:cTn>
                                        <p:tgtEl>
                                          <p:spTgt spid="326714"/>
                                        </p:tgtEl>
                                        <p:attrNameLst>
                                          <p:attrName>style.visibility</p:attrName>
                                        </p:attrNameLst>
                                      </p:cBhvr>
                                      <p:to>
                                        <p:strVal val="visible"/>
                                      </p:to>
                                    </p:set>
                                    <p:animEffect transition="in" filter="wipe(right)">
                                      <p:cBhvr>
                                        <p:cTn id="11" dur="1000"/>
                                        <p:tgtEl>
                                          <p:spTgt spid="326714"/>
                                        </p:tgtEl>
                                      </p:cBhvr>
                                    </p:animEffect>
                                  </p:childTnLst>
                                </p:cTn>
                              </p:par>
                            </p:childTnLst>
                          </p:cTn>
                        </p:par>
                        <p:par>
                          <p:cTn id="12" fill="hold" nodeType="afterGroup">
                            <p:stCondLst>
                              <p:cond delay="2000"/>
                            </p:stCondLst>
                            <p:childTnLst>
                              <p:par>
                                <p:cTn id="13" presetID="1" presetClass="entr" presetSubtype="0" fill="hold" nodeType="afterEffect">
                                  <p:stCondLst>
                                    <p:cond delay="1000"/>
                                  </p:stCondLst>
                                  <p:childTnLst>
                                    <p:set>
                                      <p:cBhvr>
                                        <p:cTn id="14" dur="1" fill="hold">
                                          <p:stCondLst>
                                            <p:cond delay="499"/>
                                          </p:stCondLst>
                                        </p:cTn>
                                        <p:tgtEl>
                                          <p:spTgt spid="3266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a:extLst>
              <a:ext uri="{FF2B5EF4-FFF2-40B4-BE49-F238E27FC236}">
                <a16:creationId xmlns:a16="http://schemas.microsoft.com/office/drawing/2014/main" id="{3F3CAD7D-CAFD-8542-8B1A-AC8FE34647DD}"/>
              </a:ext>
            </a:extLst>
          </p:cNvPr>
          <p:cNvSpPr>
            <a:spLocks noGrp="1" noChangeArrowheads="1"/>
          </p:cNvSpPr>
          <p:nvPr>
            <p:ph type="title"/>
          </p:nvPr>
        </p:nvSpPr>
        <p:spPr/>
        <p:txBody>
          <a:bodyPr/>
          <a:lstStyle/>
          <a:p>
            <a:r>
              <a:rPr lang="en-US" altLang="en-US"/>
              <a:t>Converging Mirror</a:t>
            </a:r>
          </a:p>
        </p:txBody>
      </p:sp>
      <p:grpSp>
        <p:nvGrpSpPr>
          <p:cNvPr id="299082" name="Group 74">
            <a:extLst>
              <a:ext uri="{FF2B5EF4-FFF2-40B4-BE49-F238E27FC236}">
                <a16:creationId xmlns:a16="http://schemas.microsoft.com/office/drawing/2014/main" id="{EB2DBC87-6347-5641-82EF-AD56C073F1A9}"/>
              </a:ext>
            </a:extLst>
          </p:cNvPr>
          <p:cNvGrpSpPr>
            <a:grpSpLocks/>
          </p:cNvGrpSpPr>
          <p:nvPr/>
        </p:nvGrpSpPr>
        <p:grpSpPr bwMode="auto">
          <a:xfrm>
            <a:off x="2514600" y="2286000"/>
            <a:ext cx="4648200" cy="2438400"/>
            <a:chOff x="1584" y="1440"/>
            <a:chExt cx="2928" cy="1536"/>
          </a:xfrm>
        </p:grpSpPr>
        <p:sp>
          <p:nvSpPr>
            <p:cNvPr id="299053" name="Freeform 45">
              <a:extLst>
                <a:ext uri="{FF2B5EF4-FFF2-40B4-BE49-F238E27FC236}">
                  <a16:creationId xmlns:a16="http://schemas.microsoft.com/office/drawing/2014/main" id="{8AB886FE-D927-F94F-95F9-119468242863}"/>
                </a:ext>
              </a:extLst>
            </p:cNvPr>
            <p:cNvSpPr>
              <a:spLocks/>
            </p:cNvSpPr>
            <p:nvPr/>
          </p:nvSpPr>
          <p:spPr bwMode="auto">
            <a:xfrm>
              <a:off x="2924" y="1440"/>
              <a:ext cx="152" cy="1536"/>
            </a:xfrm>
            <a:custGeom>
              <a:avLst/>
              <a:gdLst>
                <a:gd name="T0" fmla="*/ 0 w 152"/>
                <a:gd name="T1" fmla="*/ 0 h 1536"/>
                <a:gd name="T2" fmla="*/ 152 w 152"/>
                <a:gd name="T3" fmla="*/ 760 h 1536"/>
                <a:gd name="T4" fmla="*/ 4 w 152"/>
                <a:gd name="T5" fmla="*/ 1536 h 1536"/>
              </a:gdLst>
              <a:ahLst/>
              <a:cxnLst>
                <a:cxn ang="0">
                  <a:pos x="T0" y="T1"/>
                </a:cxn>
                <a:cxn ang="0">
                  <a:pos x="T2" y="T3"/>
                </a:cxn>
                <a:cxn ang="0">
                  <a:pos x="T4" y="T5"/>
                </a:cxn>
              </a:cxnLst>
              <a:rect l="0" t="0" r="r" b="b"/>
              <a:pathLst>
                <a:path w="152" h="1536">
                  <a:moveTo>
                    <a:pt x="0" y="0"/>
                  </a:moveTo>
                  <a:cubicBezTo>
                    <a:pt x="92" y="140"/>
                    <a:pt x="152" y="556"/>
                    <a:pt x="152" y="760"/>
                  </a:cubicBezTo>
                  <a:cubicBezTo>
                    <a:pt x="152" y="964"/>
                    <a:pt x="100" y="1384"/>
                    <a:pt x="4" y="1536"/>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99081" name="Group 73">
              <a:extLst>
                <a:ext uri="{FF2B5EF4-FFF2-40B4-BE49-F238E27FC236}">
                  <a16:creationId xmlns:a16="http://schemas.microsoft.com/office/drawing/2014/main" id="{6D1D579C-3957-6845-9565-0E5BDB9828D2}"/>
                </a:ext>
              </a:extLst>
            </p:cNvPr>
            <p:cNvGrpSpPr>
              <a:grpSpLocks/>
            </p:cNvGrpSpPr>
            <p:nvPr/>
          </p:nvGrpSpPr>
          <p:grpSpPr bwMode="auto">
            <a:xfrm>
              <a:off x="1584" y="2182"/>
              <a:ext cx="2928" cy="48"/>
              <a:chOff x="1584" y="2182"/>
              <a:chExt cx="2928" cy="48"/>
            </a:xfrm>
          </p:grpSpPr>
          <p:sp>
            <p:nvSpPr>
              <p:cNvPr id="299055" name="Line 47">
                <a:extLst>
                  <a:ext uri="{FF2B5EF4-FFF2-40B4-BE49-F238E27FC236}">
                    <a16:creationId xmlns:a16="http://schemas.microsoft.com/office/drawing/2014/main" id="{5DF8CBF9-99CC-FA43-85CF-130B95EB7CC0}"/>
                  </a:ext>
                </a:extLst>
              </p:cNvPr>
              <p:cNvSpPr>
                <a:spLocks noChangeShapeType="1"/>
              </p:cNvSpPr>
              <p:nvPr/>
            </p:nvSpPr>
            <p:spPr bwMode="auto">
              <a:xfrm>
                <a:off x="1584" y="2208"/>
                <a:ext cx="2928" cy="0"/>
              </a:xfrm>
              <a:prstGeom prst="line">
                <a:avLst/>
              </a:prstGeom>
              <a:noFill/>
              <a:ln w="1587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056" name="Oval 48">
                <a:extLst>
                  <a:ext uri="{FF2B5EF4-FFF2-40B4-BE49-F238E27FC236}">
                    <a16:creationId xmlns:a16="http://schemas.microsoft.com/office/drawing/2014/main" id="{77D35729-304C-B647-8A8D-E98BAA18010E}"/>
                  </a:ext>
                </a:extLst>
              </p:cNvPr>
              <p:cNvSpPr>
                <a:spLocks noChangeArrowheads="1"/>
              </p:cNvSpPr>
              <p:nvPr/>
            </p:nvSpPr>
            <p:spPr bwMode="auto">
              <a:xfrm>
                <a:off x="2232" y="2182"/>
                <a:ext cx="48" cy="4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299061" name="Line 53">
            <a:extLst>
              <a:ext uri="{FF2B5EF4-FFF2-40B4-BE49-F238E27FC236}">
                <a16:creationId xmlns:a16="http://schemas.microsoft.com/office/drawing/2014/main" id="{0D2D8F51-783E-F944-9F53-44E4BE630228}"/>
              </a:ext>
            </a:extLst>
          </p:cNvPr>
          <p:cNvSpPr>
            <a:spLocks noChangeShapeType="1"/>
          </p:cNvSpPr>
          <p:nvPr/>
        </p:nvSpPr>
        <p:spPr bwMode="auto">
          <a:xfrm flipV="1">
            <a:off x="4106863" y="3041650"/>
            <a:ext cx="738187" cy="1587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062" name="Line 54">
            <a:extLst>
              <a:ext uri="{FF2B5EF4-FFF2-40B4-BE49-F238E27FC236}">
                <a16:creationId xmlns:a16="http://schemas.microsoft.com/office/drawing/2014/main" id="{F0449313-C436-344A-B0E0-E3B71E01AAD9}"/>
              </a:ext>
            </a:extLst>
          </p:cNvPr>
          <p:cNvSpPr>
            <a:spLocks noChangeShapeType="1"/>
          </p:cNvSpPr>
          <p:nvPr/>
        </p:nvSpPr>
        <p:spPr bwMode="auto">
          <a:xfrm flipH="1">
            <a:off x="2205038" y="3040063"/>
            <a:ext cx="2644775" cy="96043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064" name="Line 56">
            <a:extLst>
              <a:ext uri="{FF2B5EF4-FFF2-40B4-BE49-F238E27FC236}">
                <a16:creationId xmlns:a16="http://schemas.microsoft.com/office/drawing/2014/main" id="{5AFE96E5-8063-614D-8F2F-837814960378}"/>
              </a:ext>
            </a:extLst>
          </p:cNvPr>
          <p:cNvSpPr>
            <a:spLocks noChangeShapeType="1"/>
          </p:cNvSpPr>
          <p:nvPr/>
        </p:nvSpPr>
        <p:spPr bwMode="auto">
          <a:xfrm flipV="1">
            <a:off x="4108450" y="2514600"/>
            <a:ext cx="615950" cy="5429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065" name="Line 57">
            <a:extLst>
              <a:ext uri="{FF2B5EF4-FFF2-40B4-BE49-F238E27FC236}">
                <a16:creationId xmlns:a16="http://schemas.microsoft.com/office/drawing/2014/main" id="{26951A0F-B68B-E040-9794-9640B500E664}"/>
              </a:ext>
            </a:extLst>
          </p:cNvPr>
          <p:cNvSpPr>
            <a:spLocks noChangeShapeType="1"/>
          </p:cNvSpPr>
          <p:nvPr/>
        </p:nvSpPr>
        <p:spPr bwMode="auto">
          <a:xfrm>
            <a:off x="2254250" y="2514600"/>
            <a:ext cx="247015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066" name="Line 58">
            <a:extLst>
              <a:ext uri="{FF2B5EF4-FFF2-40B4-BE49-F238E27FC236}">
                <a16:creationId xmlns:a16="http://schemas.microsoft.com/office/drawing/2014/main" id="{A1666F8B-7648-1645-8066-6AFF44D29517}"/>
              </a:ext>
            </a:extLst>
          </p:cNvPr>
          <p:cNvSpPr>
            <a:spLocks noChangeShapeType="1"/>
          </p:cNvSpPr>
          <p:nvPr/>
        </p:nvSpPr>
        <p:spPr bwMode="auto">
          <a:xfrm flipV="1">
            <a:off x="4856163" y="2232025"/>
            <a:ext cx="2259012" cy="803275"/>
          </a:xfrm>
          <a:prstGeom prst="line">
            <a:avLst/>
          </a:prstGeom>
          <a:noFill/>
          <a:ln w="19050">
            <a:solidFill>
              <a:srgbClr val="FF666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067" name="Line 59">
            <a:extLst>
              <a:ext uri="{FF2B5EF4-FFF2-40B4-BE49-F238E27FC236}">
                <a16:creationId xmlns:a16="http://schemas.microsoft.com/office/drawing/2014/main" id="{C96683F8-57F9-EC49-81A8-7692B9DD5B06}"/>
              </a:ext>
            </a:extLst>
          </p:cNvPr>
          <p:cNvSpPr>
            <a:spLocks noChangeShapeType="1"/>
          </p:cNvSpPr>
          <p:nvPr/>
        </p:nvSpPr>
        <p:spPr bwMode="auto">
          <a:xfrm flipH="1">
            <a:off x="4749800" y="2514600"/>
            <a:ext cx="2336800" cy="0"/>
          </a:xfrm>
          <a:prstGeom prst="line">
            <a:avLst/>
          </a:prstGeom>
          <a:noFill/>
          <a:ln w="19050">
            <a:solidFill>
              <a:srgbClr val="FF6666"/>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99080" name="Group 72">
            <a:extLst>
              <a:ext uri="{FF2B5EF4-FFF2-40B4-BE49-F238E27FC236}">
                <a16:creationId xmlns:a16="http://schemas.microsoft.com/office/drawing/2014/main" id="{7B196B05-AB65-7246-9386-98A6C49A811F}"/>
              </a:ext>
            </a:extLst>
          </p:cNvPr>
          <p:cNvGrpSpPr>
            <a:grpSpLocks/>
          </p:cNvGrpSpPr>
          <p:nvPr/>
        </p:nvGrpSpPr>
        <p:grpSpPr bwMode="auto">
          <a:xfrm>
            <a:off x="3200400" y="3057525"/>
            <a:ext cx="957263" cy="2109788"/>
            <a:chOff x="2016" y="1926"/>
            <a:chExt cx="603" cy="1329"/>
          </a:xfrm>
        </p:grpSpPr>
        <p:sp>
          <p:nvSpPr>
            <p:cNvPr id="299059" name="Freeform 51">
              <a:extLst>
                <a:ext uri="{FF2B5EF4-FFF2-40B4-BE49-F238E27FC236}">
                  <a16:creationId xmlns:a16="http://schemas.microsoft.com/office/drawing/2014/main" id="{0BF2F542-3A6C-DD4A-A647-3C24B4D08157}"/>
                </a:ext>
              </a:extLst>
            </p:cNvPr>
            <p:cNvSpPr>
              <a:spLocks/>
            </p:cNvSpPr>
            <p:nvPr/>
          </p:nvSpPr>
          <p:spPr bwMode="auto">
            <a:xfrm>
              <a:off x="2560" y="1926"/>
              <a:ext cx="59" cy="276"/>
            </a:xfrm>
            <a:custGeom>
              <a:avLst/>
              <a:gdLst>
                <a:gd name="T0" fmla="*/ 52 w 100"/>
                <a:gd name="T1" fmla="*/ 468 h 468"/>
                <a:gd name="T2" fmla="*/ 50 w 100"/>
                <a:gd name="T3" fmla="*/ 0 h 468"/>
                <a:gd name="T4" fmla="*/ 52 w 100"/>
                <a:gd name="T5" fmla="*/ 468 h 468"/>
              </a:gdLst>
              <a:ahLst/>
              <a:cxnLst>
                <a:cxn ang="0">
                  <a:pos x="T0" y="T1"/>
                </a:cxn>
                <a:cxn ang="0">
                  <a:pos x="T2" y="T3"/>
                </a:cxn>
                <a:cxn ang="0">
                  <a:pos x="T4" y="T5"/>
                </a:cxn>
              </a:cxnLst>
              <a:rect l="0" t="0" r="r" b="b"/>
              <a:pathLst>
                <a:path w="100" h="468">
                  <a:moveTo>
                    <a:pt x="52" y="468"/>
                  </a:moveTo>
                  <a:cubicBezTo>
                    <a:pt x="92" y="96"/>
                    <a:pt x="100" y="0"/>
                    <a:pt x="50" y="0"/>
                  </a:cubicBezTo>
                  <a:cubicBezTo>
                    <a:pt x="0" y="0"/>
                    <a:pt x="4" y="102"/>
                    <a:pt x="52" y="468"/>
                  </a:cubicBezTo>
                  <a:close/>
                </a:path>
              </a:pathLst>
            </a:custGeom>
            <a:solidFill>
              <a:srgbClr val="E53C05"/>
            </a:solidFill>
            <a:ln w="95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99068" name="Group 60">
              <a:extLst>
                <a:ext uri="{FF2B5EF4-FFF2-40B4-BE49-F238E27FC236}">
                  <a16:creationId xmlns:a16="http://schemas.microsoft.com/office/drawing/2014/main" id="{55A299F1-6249-1944-A997-4CF33A417798}"/>
                </a:ext>
              </a:extLst>
            </p:cNvPr>
            <p:cNvGrpSpPr>
              <a:grpSpLocks/>
            </p:cNvGrpSpPr>
            <p:nvPr/>
          </p:nvGrpSpPr>
          <p:grpSpPr bwMode="auto">
            <a:xfrm>
              <a:off x="2016" y="2104"/>
              <a:ext cx="562" cy="1151"/>
              <a:chOff x="2016" y="2104"/>
              <a:chExt cx="562" cy="1151"/>
            </a:xfrm>
          </p:grpSpPr>
          <p:sp>
            <p:nvSpPr>
              <p:cNvPr id="299069" name="Text Box 61">
                <a:extLst>
                  <a:ext uri="{FF2B5EF4-FFF2-40B4-BE49-F238E27FC236}">
                    <a16:creationId xmlns:a16="http://schemas.microsoft.com/office/drawing/2014/main" id="{2336E69D-68EF-4947-A173-22ECE5217F5F}"/>
                  </a:ext>
                </a:extLst>
              </p:cNvPr>
              <p:cNvSpPr txBox="1">
                <a:spLocks noChangeArrowheads="1"/>
              </p:cNvSpPr>
              <p:nvPr/>
            </p:nvSpPr>
            <p:spPr bwMode="auto">
              <a:xfrm>
                <a:off x="2016" y="3024"/>
                <a:ext cx="56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object</a:t>
                </a:r>
              </a:p>
            </p:txBody>
          </p:sp>
          <p:sp>
            <p:nvSpPr>
              <p:cNvPr id="299070" name="Freeform 62">
                <a:extLst>
                  <a:ext uri="{FF2B5EF4-FFF2-40B4-BE49-F238E27FC236}">
                    <a16:creationId xmlns:a16="http://schemas.microsoft.com/office/drawing/2014/main" id="{BC04B710-446B-8D48-B6A9-647193F9A658}"/>
                  </a:ext>
                </a:extLst>
              </p:cNvPr>
              <p:cNvSpPr>
                <a:spLocks/>
              </p:cNvSpPr>
              <p:nvPr/>
            </p:nvSpPr>
            <p:spPr bwMode="auto">
              <a:xfrm rot="2543550" flipH="1">
                <a:off x="2196" y="2104"/>
                <a:ext cx="356" cy="904"/>
              </a:xfrm>
              <a:custGeom>
                <a:avLst/>
                <a:gdLst>
                  <a:gd name="T0" fmla="*/ 0 w 356"/>
                  <a:gd name="T1" fmla="*/ 904 h 904"/>
                  <a:gd name="T2" fmla="*/ 140 w 356"/>
                  <a:gd name="T3" fmla="*/ 408 h 904"/>
                  <a:gd name="T4" fmla="*/ 220 w 356"/>
                  <a:gd name="T5" fmla="*/ 540 h 904"/>
                  <a:gd name="T6" fmla="*/ 356 w 356"/>
                  <a:gd name="T7" fmla="*/ 0 h 904"/>
                </a:gdLst>
                <a:ahLst/>
                <a:cxnLst>
                  <a:cxn ang="0">
                    <a:pos x="T0" y="T1"/>
                  </a:cxn>
                  <a:cxn ang="0">
                    <a:pos x="T2" y="T3"/>
                  </a:cxn>
                  <a:cxn ang="0">
                    <a:pos x="T4" y="T5"/>
                  </a:cxn>
                  <a:cxn ang="0">
                    <a:pos x="T6" y="T7"/>
                  </a:cxn>
                </a:cxnLst>
                <a:rect l="0" t="0" r="r" b="b"/>
                <a:pathLst>
                  <a:path w="356" h="904">
                    <a:moveTo>
                      <a:pt x="0" y="904"/>
                    </a:moveTo>
                    <a:cubicBezTo>
                      <a:pt x="23" y="821"/>
                      <a:pt x="103" y="469"/>
                      <a:pt x="140" y="408"/>
                    </a:cubicBezTo>
                    <a:cubicBezTo>
                      <a:pt x="177" y="347"/>
                      <a:pt x="184" y="608"/>
                      <a:pt x="220" y="540"/>
                    </a:cubicBezTo>
                    <a:cubicBezTo>
                      <a:pt x="256" y="472"/>
                      <a:pt x="328" y="113"/>
                      <a:pt x="356" y="0"/>
                    </a:cubicBezTo>
                  </a:path>
                </a:pathLst>
              </a:custGeom>
              <a:noFill/>
              <a:ln w="19050" cmpd="sng">
                <a:solidFill>
                  <a:schemeClr val="tx1"/>
                </a:solidFill>
                <a:round/>
                <a:headEnd type="none" w="med" len="me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99078" name="Group 70">
            <a:extLst>
              <a:ext uri="{FF2B5EF4-FFF2-40B4-BE49-F238E27FC236}">
                <a16:creationId xmlns:a16="http://schemas.microsoft.com/office/drawing/2014/main" id="{70993C40-67CD-5A49-967F-FC0354831394}"/>
              </a:ext>
            </a:extLst>
          </p:cNvPr>
          <p:cNvGrpSpPr>
            <a:grpSpLocks/>
          </p:cNvGrpSpPr>
          <p:nvPr/>
        </p:nvGrpSpPr>
        <p:grpSpPr bwMode="auto">
          <a:xfrm>
            <a:off x="4800600" y="2528888"/>
            <a:ext cx="1630363" cy="3249612"/>
            <a:chOff x="3024" y="1593"/>
            <a:chExt cx="1027" cy="2047"/>
          </a:xfrm>
        </p:grpSpPr>
        <p:sp>
          <p:nvSpPr>
            <p:cNvPr id="299072" name="Freeform 64">
              <a:extLst>
                <a:ext uri="{FF2B5EF4-FFF2-40B4-BE49-F238E27FC236}">
                  <a16:creationId xmlns:a16="http://schemas.microsoft.com/office/drawing/2014/main" id="{9D0F89A6-6929-4C47-A34D-B23CE4C77657}"/>
                </a:ext>
              </a:extLst>
            </p:cNvPr>
            <p:cNvSpPr>
              <a:spLocks/>
            </p:cNvSpPr>
            <p:nvPr/>
          </p:nvSpPr>
          <p:spPr bwMode="auto">
            <a:xfrm>
              <a:off x="3910" y="1593"/>
              <a:ext cx="141" cy="615"/>
            </a:xfrm>
            <a:custGeom>
              <a:avLst/>
              <a:gdLst>
                <a:gd name="T0" fmla="*/ 52 w 100"/>
                <a:gd name="T1" fmla="*/ 468 h 468"/>
                <a:gd name="T2" fmla="*/ 50 w 100"/>
                <a:gd name="T3" fmla="*/ 0 h 468"/>
                <a:gd name="T4" fmla="*/ 52 w 100"/>
                <a:gd name="T5" fmla="*/ 468 h 468"/>
              </a:gdLst>
              <a:ahLst/>
              <a:cxnLst>
                <a:cxn ang="0">
                  <a:pos x="T0" y="T1"/>
                </a:cxn>
                <a:cxn ang="0">
                  <a:pos x="T2" y="T3"/>
                </a:cxn>
                <a:cxn ang="0">
                  <a:pos x="T4" y="T5"/>
                </a:cxn>
              </a:cxnLst>
              <a:rect l="0" t="0" r="r" b="b"/>
              <a:pathLst>
                <a:path w="100" h="468">
                  <a:moveTo>
                    <a:pt x="52" y="468"/>
                  </a:moveTo>
                  <a:cubicBezTo>
                    <a:pt x="92" y="96"/>
                    <a:pt x="100" y="0"/>
                    <a:pt x="50" y="0"/>
                  </a:cubicBezTo>
                  <a:cubicBezTo>
                    <a:pt x="0" y="0"/>
                    <a:pt x="4" y="102"/>
                    <a:pt x="52" y="468"/>
                  </a:cubicBezTo>
                  <a:close/>
                </a:path>
              </a:pathLst>
            </a:custGeom>
            <a:solidFill>
              <a:srgbClr val="FF6666"/>
            </a:soli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074" name="Text Box 66">
              <a:extLst>
                <a:ext uri="{FF2B5EF4-FFF2-40B4-BE49-F238E27FC236}">
                  <a16:creationId xmlns:a16="http://schemas.microsoft.com/office/drawing/2014/main" id="{DC7CA0F4-9618-E946-944D-239BB12BEE48}"/>
                </a:ext>
              </a:extLst>
            </p:cNvPr>
            <p:cNvSpPr txBox="1">
              <a:spLocks noChangeArrowheads="1"/>
            </p:cNvSpPr>
            <p:nvPr/>
          </p:nvSpPr>
          <p:spPr bwMode="auto">
            <a:xfrm>
              <a:off x="3024" y="2976"/>
              <a:ext cx="562" cy="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image</a:t>
              </a:r>
            </a:p>
            <a:p>
              <a:pPr>
                <a:spcBef>
                  <a:spcPct val="50000"/>
                </a:spcBef>
              </a:pPr>
              <a:r>
                <a:rPr lang="en-US" altLang="en-US">
                  <a:solidFill>
                    <a:schemeClr val="accent2"/>
                  </a:solidFill>
                </a:rPr>
                <a:t>virtualupright</a:t>
              </a:r>
            </a:p>
          </p:txBody>
        </p:sp>
        <p:sp>
          <p:nvSpPr>
            <p:cNvPr id="299075" name="Freeform 67">
              <a:extLst>
                <a:ext uri="{FF2B5EF4-FFF2-40B4-BE49-F238E27FC236}">
                  <a16:creationId xmlns:a16="http://schemas.microsoft.com/office/drawing/2014/main" id="{BCE40795-391F-7842-9266-FFF68E9F769B}"/>
                </a:ext>
              </a:extLst>
            </p:cNvPr>
            <p:cNvSpPr>
              <a:spLocks/>
            </p:cNvSpPr>
            <p:nvPr/>
          </p:nvSpPr>
          <p:spPr bwMode="auto">
            <a:xfrm>
              <a:off x="3312" y="1920"/>
              <a:ext cx="563" cy="1045"/>
            </a:xfrm>
            <a:custGeom>
              <a:avLst/>
              <a:gdLst>
                <a:gd name="T0" fmla="*/ 0 w 563"/>
                <a:gd name="T1" fmla="*/ 1045 h 1045"/>
                <a:gd name="T2" fmla="*/ 217 w 563"/>
                <a:gd name="T3" fmla="*/ 459 h 1045"/>
                <a:gd name="T4" fmla="*/ 346 w 563"/>
                <a:gd name="T5" fmla="*/ 632 h 1045"/>
                <a:gd name="T6" fmla="*/ 563 w 563"/>
                <a:gd name="T7" fmla="*/ 0 h 1045"/>
              </a:gdLst>
              <a:ahLst/>
              <a:cxnLst>
                <a:cxn ang="0">
                  <a:pos x="T0" y="T1"/>
                </a:cxn>
                <a:cxn ang="0">
                  <a:pos x="T2" y="T3"/>
                </a:cxn>
                <a:cxn ang="0">
                  <a:pos x="T4" y="T5"/>
                </a:cxn>
                <a:cxn ang="0">
                  <a:pos x="T6" y="T7"/>
                </a:cxn>
              </a:cxnLst>
              <a:rect l="0" t="0" r="r" b="b"/>
              <a:pathLst>
                <a:path w="563" h="1045">
                  <a:moveTo>
                    <a:pt x="0" y="1045"/>
                  </a:moveTo>
                  <a:cubicBezTo>
                    <a:pt x="37" y="947"/>
                    <a:pt x="159" y="528"/>
                    <a:pt x="217" y="459"/>
                  </a:cubicBezTo>
                  <a:cubicBezTo>
                    <a:pt x="275" y="390"/>
                    <a:pt x="288" y="709"/>
                    <a:pt x="346" y="632"/>
                  </a:cubicBezTo>
                  <a:cubicBezTo>
                    <a:pt x="404" y="555"/>
                    <a:pt x="518" y="132"/>
                    <a:pt x="563" y="0"/>
                  </a:cubicBezTo>
                </a:path>
              </a:pathLst>
            </a:custGeom>
            <a:noFill/>
            <a:ln w="19050" cmpd="sng">
              <a:solidFill>
                <a:schemeClr val="tx1"/>
              </a:solidFill>
              <a:round/>
              <a:headEnd type="none" w="med" len="me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99076" name="Line 68">
            <a:extLst>
              <a:ext uri="{FF2B5EF4-FFF2-40B4-BE49-F238E27FC236}">
                <a16:creationId xmlns:a16="http://schemas.microsoft.com/office/drawing/2014/main" id="{16863F59-F76C-D14B-8362-B93408D92782}"/>
              </a:ext>
            </a:extLst>
          </p:cNvPr>
          <p:cNvSpPr>
            <a:spLocks noChangeShapeType="1"/>
          </p:cNvSpPr>
          <p:nvPr/>
        </p:nvSpPr>
        <p:spPr bwMode="auto">
          <a:xfrm flipV="1">
            <a:off x="3581400" y="3048000"/>
            <a:ext cx="533400" cy="457200"/>
          </a:xfrm>
          <a:prstGeom prst="line">
            <a:avLst/>
          </a:prstGeom>
          <a:noFill/>
          <a:ln w="19050">
            <a:solidFill>
              <a:schemeClr val="hlink"/>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9083" name="Text Box 75">
            <a:extLst>
              <a:ext uri="{FF2B5EF4-FFF2-40B4-BE49-F238E27FC236}">
                <a16:creationId xmlns:a16="http://schemas.microsoft.com/office/drawing/2014/main" id="{758BEE44-CC91-6E45-BD70-23B38C84BE41}"/>
              </a:ext>
            </a:extLst>
          </p:cNvPr>
          <p:cNvSpPr txBox="1">
            <a:spLocks noChangeArrowheads="1"/>
          </p:cNvSpPr>
          <p:nvPr/>
        </p:nvSpPr>
        <p:spPr bwMode="auto">
          <a:xfrm>
            <a:off x="3048000" y="1295400"/>
            <a:ext cx="3124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a:t>object inside focus</a:t>
            </a:r>
          </a:p>
        </p:txBody>
      </p:sp>
    </p:spTree>
    <p:extLst>
      <p:ext uri="{BB962C8B-B14F-4D97-AF65-F5344CB8AC3E}">
        <p14:creationId xmlns:p14="http://schemas.microsoft.com/office/powerpoint/2010/main" val="32062553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99061"/>
                                        </p:tgtEl>
                                        <p:attrNameLst>
                                          <p:attrName>style.visibility</p:attrName>
                                        </p:attrNameLst>
                                      </p:cBhvr>
                                      <p:to>
                                        <p:strVal val="visible"/>
                                      </p:to>
                                    </p:set>
                                    <p:animEffect transition="in" filter="wipe(left)">
                                      <p:cBhvr>
                                        <p:cTn id="7" dur="500"/>
                                        <p:tgtEl>
                                          <p:spTgt spid="299061"/>
                                        </p:tgtEl>
                                      </p:cBhvr>
                                    </p:animEffect>
                                  </p:childTnLst>
                                </p:cTn>
                              </p:par>
                            </p:childTnLst>
                          </p:cTn>
                        </p:par>
                        <p:par>
                          <p:cTn id="8" fill="hold" nodeType="after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299062"/>
                                        </p:tgtEl>
                                        <p:attrNameLst>
                                          <p:attrName>style.visibility</p:attrName>
                                        </p:attrNameLst>
                                      </p:cBhvr>
                                      <p:to>
                                        <p:strVal val="visible"/>
                                      </p:to>
                                    </p:set>
                                    <p:animEffect transition="in" filter="wipe(right)">
                                      <p:cBhvr>
                                        <p:cTn id="11" dur="500"/>
                                        <p:tgtEl>
                                          <p:spTgt spid="29906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499"/>
                                          </p:stCondLst>
                                        </p:cTn>
                                        <p:tgtEl>
                                          <p:spTgt spid="299076"/>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nodeType="clickEffect">
                                  <p:stCondLst>
                                    <p:cond delay="0"/>
                                  </p:stCondLst>
                                  <p:childTnLst>
                                    <p:set>
                                      <p:cBhvr>
                                        <p:cTn id="19" dur="1" fill="hold">
                                          <p:stCondLst>
                                            <p:cond delay="0"/>
                                          </p:stCondLst>
                                        </p:cTn>
                                        <p:tgtEl>
                                          <p:spTgt spid="299064"/>
                                        </p:tgtEl>
                                        <p:attrNameLst>
                                          <p:attrName>style.visibility</p:attrName>
                                        </p:attrNameLst>
                                      </p:cBhvr>
                                      <p:to>
                                        <p:strVal val="visible"/>
                                      </p:to>
                                    </p:set>
                                    <p:animEffect transition="in" filter="wipe(left)">
                                      <p:cBhvr>
                                        <p:cTn id="20" dur="500"/>
                                        <p:tgtEl>
                                          <p:spTgt spid="299064"/>
                                        </p:tgtEl>
                                      </p:cBhvr>
                                    </p:animEffect>
                                  </p:childTnLst>
                                </p:cTn>
                              </p:par>
                            </p:childTnLst>
                          </p:cTn>
                        </p:par>
                        <p:par>
                          <p:cTn id="21" fill="hold" nodeType="afterGroup">
                            <p:stCondLst>
                              <p:cond delay="500"/>
                            </p:stCondLst>
                            <p:childTnLst>
                              <p:par>
                                <p:cTn id="22" presetID="22" presetClass="entr" presetSubtype="2" fill="hold" nodeType="afterEffect">
                                  <p:stCondLst>
                                    <p:cond delay="0"/>
                                  </p:stCondLst>
                                  <p:childTnLst>
                                    <p:set>
                                      <p:cBhvr>
                                        <p:cTn id="23" dur="1" fill="hold">
                                          <p:stCondLst>
                                            <p:cond delay="0"/>
                                          </p:stCondLst>
                                        </p:cTn>
                                        <p:tgtEl>
                                          <p:spTgt spid="299065"/>
                                        </p:tgtEl>
                                        <p:attrNameLst>
                                          <p:attrName>style.visibility</p:attrName>
                                        </p:attrNameLst>
                                      </p:cBhvr>
                                      <p:to>
                                        <p:strVal val="visible"/>
                                      </p:to>
                                    </p:set>
                                    <p:animEffect transition="in" filter="wipe(right)">
                                      <p:cBhvr>
                                        <p:cTn id="24" dur="500"/>
                                        <p:tgtEl>
                                          <p:spTgt spid="299065"/>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8" fill="hold" nodeType="clickEffect">
                                  <p:stCondLst>
                                    <p:cond delay="0"/>
                                  </p:stCondLst>
                                  <p:childTnLst>
                                    <p:set>
                                      <p:cBhvr>
                                        <p:cTn id="28" dur="1" fill="hold">
                                          <p:stCondLst>
                                            <p:cond delay="0"/>
                                          </p:stCondLst>
                                        </p:cTn>
                                        <p:tgtEl>
                                          <p:spTgt spid="299067"/>
                                        </p:tgtEl>
                                        <p:attrNameLst>
                                          <p:attrName>style.visibility</p:attrName>
                                        </p:attrNameLst>
                                      </p:cBhvr>
                                      <p:to>
                                        <p:strVal val="visible"/>
                                      </p:to>
                                    </p:set>
                                    <p:animEffect transition="in" filter="wipe(left)">
                                      <p:cBhvr>
                                        <p:cTn id="29" dur="500"/>
                                        <p:tgtEl>
                                          <p:spTgt spid="299067"/>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8" fill="hold" nodeType="clickEffect">
                                  <p:stCondLst>
                                    <p:cond delay="0"/>
                                  </p:stCondLst>
                                  <p:childTnLst>
                                    <p:set>
                                      <p:cBhvr>
                                        <p:cTn id="33" dur="1" fill="hold">
                                          <p:stCondLst>
                                            <p:cond delay="0"/>
                                          </p:stCondLst>
                                        </p:cTn>
                                        <p:tgtEl>
                                          <p:spTgt spid="299066"/>
                                        </p:tgtEl>
                                        <p:attrNameLst>
                                          <p:attrName>style.visibility</p:attrName>
                                        </p:attrNameLst>
                                      </p:cBhvr>
                                      <p:to>
                                        <p:strVal val="visible"/>
                                      </p:to>
                                    </p:set>
                                    <p:animEffect transition="in" filter="wipe(left)">
                                      <p:cBhvr>
                                        <p:cTn id="34" dur="500"/>
                                        <p:tgtEl>
                                          <p:spTgt spid="29906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499"/>
                                          </p:stCondLst>
                                        </p:cTn>
                                        <p:tgtEl>
                                          <p:spTgt spid="2990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a:extLst>
              <a:ext uri="{FF2B5EF4-FFF2-40B4-BE49-F238E27FC236}">
                <a16:creationId xmlns:a16="http://schemas.microsoft.com/office/drawing/2014/main" id="{41065CE6-C00D-254D-99EA-714ADF4BC913}"/>
              </a:ext>
            </a:extLst>
          </p:cNvPr>
          <p:cNvSpPr>
            <a:spLocks noGrp="1" noChangeArrowheads="1"/>
          </p:cNvSpPr>
          <p:nvPr>
            <p:ph type="title"/>
          </p:nvPr>
        </p:nvSpPr>
        <p:spPr/>
        <p:txBody>
          <a:bodyPr/>
          <a:lstStyle/>
          <a:p>
            <a:r>
              <a:rPr lang="en-US" altLang="en-US"/>
              <a:t>Converging Mirror</a:t>
            </a:r>
          </a:p>
        </p:txBody>
      </p:sp>
      <p:grpSp>
        <p:nvGrpSpPr>
          <p:cNvPr id="302109" name="Group 29">
            <a:extLst>
              <a:ext uri="{FF2B5EF4-FFF2-40B4-BE49-F238E27FC236}">
                <a16:creationId xmlns:a16="http://schemas.microsoft.com/office/drawing/2014/main" id="{346B630C-2796-3341-BA46-5464D852A157}"/>
              </a:ext>
            </a:extLst>
          </p:cNvPr>
          <p:cNvGrpSpPr>
            <a:grpSpLocks/>
          </p:cNvGrpSpPr>
          <p:nvPr/>
        </p:nvGrpSpPr>
        <p:grpSpPr bwMode="auto">
          <a:xfrm>
            <a:off x="990600" y="2286000"/>
            <a:ext cx="4572000" cy="2438400"/>
            <a:chOff x="624" y="1440"/>
            <a:chExt cx="2880" cy="1536"/>
          </a:xfrm>
        </p:grpSpPr>
        <p:sp>
          <p:nvSpPr>
            <p:cNvPr id="302084" name="Freeform 4">
              <a:extLst>
                <a:ext uri="{FF2B5EF4-FFF2-40B4-BE49-F238E27FC236}">
                  <a16:creationId xmlns:a16="http://schemas.microsoft.com/office/drawing/2014/main" id="{D3C26410-EE20-F34C-9588-EE08157123DE}"/>
                </a:ext>
              </a:extLst>
            </p:cNvPr>
            <p:cNvSpPr>
              <a:spLocks/>
            </p:cNvSpPr>
            <p:nvPr/>
          </p:nvSpPr>
          <p:spPr bwMode="auto">
            <a:xfrm>
              <a:off x="2924" y="1440"/>
              <a:ext cx="152" cy="1536"/>
            </a:xfrm>
            <a:custGeom>
              <a:avLst/>
              <a:gdLst>
                <a:gd name="T0" fmla="*/ 0 w 152"/>
                <a:gd name="T1" fmla="*/ 0 h 1536"/>
                <a:gd name="T2" fmla="*/ 152 w 152"/>
                <a:gd name="T3" fmla="*/ 760 h 1536"/>
                <a:gd name="T4" fmla="*/ 4 w 152"/>
                <a:gd name="T5" fmla="*/ 1536 h 1536"/>
              </a:gdLst>
              <a:ahLst/>
              <a:cxnLst>
                <a:cxn ang="0">
                  <a:pos x="T0" y="T1"/>
                </a:cxn>
                <a:cxn ang="0">
                  <a:pos x="T2" y="T3"/>
                </a:cxn>
                <a:cxn ang="0">
                  <a:pos x="T4" y="T5"/>
                </a:cxn>
              </a:cxnLst>
              <a:rect l="0" t="0" r="r" b="b"/>
              <a:pathLst>
                <a:path w="152" h="1536">
                  <a:moveTo>
                    <a:pt x="0" y="0"/>
                  </a:moveTo>
                  <a:cubicBezTo>
                    <a:pt x="92" y="140"/>
                    <a:pt x="152" y="556"/>
                    <a:pt x="152" y="760"/>
                  </a:cubicBezTo>
                  <a:cubicBezTo>
                    <a:pt x="152" y="964"/>
                    <a:pt x="100" y="1384"/>
                    <a:pt x="4" y="1536"/>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02108" name="Group 28">
              <a:extLst>
                <a:ext uri="{FF2B5EF4-FFF2-40B4-BE49-F238E27FC236}">
                  <a16:creationId xmlns:a16="http://schemas.microsoft.com/office/drawing/2014/main" id="{72B4208F-0024-1E44-BCEB-62F3269F39D0}"/>
                </a:ext>
              </a:extLst>
            </p:cNvPr>
            <p:cNvGrpSpPr>
              <a:grpSpLocks/>
            </p:cNvGrpSpPr>
            <p:nvPr/>
          </p:nvGrpSpPr>
          <p:grpSpPr bwMode="auto">
            <a:xfrm>
              <a:off x="624" y="2182"/>
              <a:ext cx="2880" cy="48"/>
              <a:chOff x="624" y="2182"/>
              <a:chExt cx="2880" cy="48"/>
            </a:xfrm>
          </p:grpSpPr>
          <p:sp>
            <p:nvSpPr>
              <p:cNvPr id="302086" name="Line 6">
                <a:extLst>
                  <a:ext uri="{FF2B5EF4-FFF2-40B4-BE49-F238E27FC236}">
                    <a16:creationId xmlns:a16="http://schemas.microsoft.com/office/drawing/2014/main" id="{D3C13B27-9475-5044-AF1B-853B329D9ECC}"/>
                  </a:ext>
                </a:extLst>
              </p:cNvPr>
              <p:cNvSpPr>
                <a:spLocks noChangeShapeType="1"/>
              </p:cNvSpPr>
              <p:nvPr/>
            </p:nvSpPr>
            <p:spPr bwMode="auto">
              <a:xfrm>
                <a:off x="624" y="2208"/>
                <a:ext cx="2880" cy="0"/>
              </a:xfrm>
              <a:prstGeom prst="line">
                <a:avLst/>
              </a:prstGeom>
              <a:noFill/>
              <a:ln w="1587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087" name="Oval 7">
                <a:extLst>
                  <a:ext uri="{FF2B5EF4-FFF2-40B4-BE49-F238E27FC236}">
                    <a16:creationId xmlns:a16="http://schemas.microsoft.com/office/drawing/2014/main" id="{00546E3E-BF85-0743-9A04-A8A062510BB4}"/>
                  </a:ext>
                </a:extLst>
              </p:cNvPr>
              <p:cNvSpPr>
                <a:spLocks noChangeArrowheads="1"/>
              </p:cNvSpPr>
              <p:nvPr/>
            </p:nvSpPr>
            <p:spPr bwMode="auto">
              <a:xfrm>
                <a:off x="2232" y="2182"/>
                <a:ext cx="48" cy="4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302088" name="Line 8">
            <a:extLst>
              <a:ext uri="{FF2B5EF4-FFF2-40B4-BE49-F238E27FC236}">
                <a16:creationId xmlns:a16="http://schemas.microsoft.com/office/drawing/2014/main" id="{F2C38E4A-0040-8A4C-BD9A-6BB787E40C9A}"/>
              </a:ext>
            </a:extLst>
          </p:cNvPr>
          <p:cNvSpPr>
            <a:spLocks noChangeShapeType="1"/>
          </p:cNvSpPr>
          <p:nvPr/>
        </p:nvSpPr>
        <p:spPr bwMode="auto">
          <a:xfrm flipV="1">
            <a:off x="2971800" y="3041650"/>
            <a:ext cx="1873250" cy="635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089" name="Line 9">
            <a:extLst>
              <a:ext uri="{FF2B5EF4-FFF2-40B4-BE49-F238E27FC236}">
                <a16:creationId xmlns:a16="http://schemas.microsoft.com/office/drawing/2014/main" id="{711D4D67-9388-C24E-924D-A15DE9762378}"/>
              </a:ext>
            </a:extLst>
          </p:cNvPr>
          <p:cNvSpPr>
            <a:spLocks noChangeShapeType="1"/>
          </p:cNvSpPr>
          <p:nvPr/>
        </p:nvSpPr>
        <p:spPr bwMode="auto">
          <a:xfrm flipH="1">
            <a:off x="750888" y="3040063"/>
            <a:ext cx="4098925" cy="1482725"/>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090" name="Line 10">
            <a:extLst>
              <a:ext uri="{FF2B5EF4-FFF2-40B4-BE49-F238E27FC236}">
                <a16:creationId xmlns:a16="http://schemas.microsoft.com/office/drawing/2014/main" id="{554BA0C1-BB9E-2442-B40F-535D46D6A2C9}"/>
              </a:ext>
            </a:extLst>
          </p:cNvPr>
          <p:cNvSpPr>
            <a:spLocks noChangeShapeType="1"/>
          </p:cNvSpPr>
          <p:nvPr/>
        </p:nvSpPr>
        <p:spPr bwMode="auto">
          <a:xfrm>
            <a:off x="2971800" y="3048000"/>
            <a:ext cx="1797050" cy="13065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091" name="Line 11">
            <a:extLst>
              <a:ext uri="{FF2B5EF4-FFF2-40B4-BE49-F238E27FC236}">
                <a16:creationId xmlns:a16="http://schemas.microsoft.com/office/drawing/2014/main" id="{AAFC35DF-ECD7-FC46-8CC2-693730AFF070}"/>
              </a:ext>
            </a:extLst>
          </p:cNvPr>
          <p:cNvSpPr>
            <a:spLocks noChangeShapeType="1"/>
          </p:cNvSpPr>
          <p:nvPr/>
        </p:nvSpPr>
        <p:spPr bwMode="auto">
          <a:xfrm flipV="1">
            <a:off x="800100" y="4367213"/>
            <a:ext cx="3976688" cy="15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02107" name="Group 27">
            <a:extLst>
              <a:ext uri="{FF2B5EF4-FFF2-40B4-BE49-F238E27FC236}">
                <a16:creationId xmlns:a16="http://schemas.microsoft.com/office/drawing/2014/main" id="{93B3C6B6-62E0-E144-81AE-95A03CBDB4B9}"/>
              </a:ext>
            </a:extLst>
          </p:cNvPr>
          <p:cNvGrpSpPr>
            <a:grpSpLocks/>
          </p:cNvGrpSpPr>
          <p:nvPr/>
        </p:nvGrpSpPr>
        <p:grpSpPr bwMode="auto">
          <a:xfrm>
            <a:off x="2921000" y="3048000"/>
            <a:ext cx="1193800" cy="2055813"/>
            <a:chOff x="1840" y="1920"/>
            <a:chExt cx="752" cy="1295"/>
          </a:xfrm>
        </p:grpSpPr>
        <p:sp>
          <p:nvSpPr>
            <p:cNvPr id="302095" name="Freeform 15">
              <a:extLst>
                <a:ext uri="{FF2B5EF4-FFF2-40B4-BE49-F238E27FC236}">
                  <a16:creationId xmlns:a16="http://schemas.microsoft.com/office/drawing/2014/main" id="{5D06D02E-2D42-1044-934E-4747F2CE1208}"/>
                </a:ext>
              </a:extLst>
            </p:cNvPr>
            <p:cNvSpPr>
              <a:spLocks/>
            </p:cNvSpPr>
            <p:nvPr/>
          </p:nvSpPr>
          <p:spPr bwMode="auto">
            <a:xfrm>
              <a:off x="1840" y="1920"/>
              <a:ext cx="59" cy="276"/>
            </a:xfrm>
            <a:custGeom>
              <a:avLst/>
              <a:gdLst>
                <a:gd name="T0" fmla="*/ 52 w 100"/>
                <a:gd name="T1" fmla="*/ 468 h 468"/>
                <a:gd name="T2" fmla="*/ 50 w 100"/>
                <a:gd name="T3" fmla="*/ 0 h 468"/>
                <a:gd name="T4" fmla="*/ 52 w 100"/>
                <a:gd name="T5" fmla="*/ 468 h 468"/>
              </a:gdLst>
              <a:ahLst/>
              <a:cxnLst>
                <a:cxn ang="0">
                  <a:pos x="T0" y="T1"/>
                </a:cxn>
                <a:cxn ang="0">
                  <a:pos x="T2" y="T3"/>
                </a:cxn>
                <a:cxn ang="0">
                  <a:pos x="T4" y="T5"/>
                </a:cxn>
              </a:cxnLst>
              <a:rect l="0" t="0" r="r" b="b"/>
              <a:pathLst>
                <a:path w="100" h="468">
                  <a:moveTo>
                    <a:pt x="52" y="468"/>
                  </a:moveTo>
                  <a:cubicBezTo>
                    <a:pt x="92" y="96"/>
                    <a:pt x="100" y="0"/>
                    <a:pt x="50" y="0"/>
                  </a:cubicBezTo>
                  <a:cubicBezTo>
                    <a:pt x="0" y="0"/>
                    <a:pt x="4" y="102"/>
                    <a:pt x="52" y="468"/>
                  </a:cubicBezTo>
                  <a:close/>
                </a:path>
              </a:pathLst>
            </a:custGeom>
            <a:solidFill>
              <a:srgbClr val="E53C05"/>
            </a:solidFill>
            <a:ln w="9525">
              <a:solidFill>
                <a:schemeClr val="tx2"/>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097" name="Text Box 17">
              <a:extLst>
                <a:ext uri="{FF2B5EF4-FFF2-40B4-BE49-F238E27FC236}">
                  <a16:creationId xmlns:a16="http://schemas.microsoft.com/office/drawing/2014/main" id="{5D894F3E-1B4C-D444-8366-B61E0C8E5AEA}"/>
                </a:ext>
              </a:extLst>
            </p:cNvPr>
            <p:cNvSpPr txBox="1">
              <a:spLocks noChangeArrowheads="1"/>
            </p:cNvSpPr>
            <p:nvPr/>
          </p:nvSpPr>
          <p:spPr bwMode="auto">
            <a:xfrm flipH="1">
              <a:off x="2030" y="2984"/>
              <a:ext cx="56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object</a:t>
              </a:r>
            </a:p>
          </p:txBody>
        </p:sp>
        <p:sp>
          <p:nvSpPr>
            <p:cNvPr id="302098" name="Freeform 18">
              <a:extLst>
                <a:ext uri="{FF2B5EF4-FFF2-40B4-BE49-F238E27FC236}">
                  <a16:creationId xmlns:a16="http://schemas.microsoft.com/office/drawing/2014/main" id="{4BEE7F5D-99C8-4546-85FF-33299071CE57}"/>
                </a:ext>
              </a:extLst>
            </p:cNvPr>
            <p:cNvSpPr>
              <a:spLocks/>
            </p:cNvSpPr>
            <p:nvPr/>
          </p:nvSpPr>
          <p:spPr bwMode="auto">
            <a:xfrm rot="-2543550">
              <a:off x="1898" y="2064"/>
              <a:ext cx="356" cy="904"/>
            </a:xfrm>
            <a:custGeom>
              <a:avLst/>
              <a:gdLst>
                <a:gd name="T0" fmla="*/ 0 w 356"/>
                <a:gd name="T1" fmla="*/ 904 h 904"/>
                <a:gd name="T2" fmla="*/ 140 w 356"/>
                <a:gd name="T3" fmla="*/ 408 h 904"/>
                <a:gd name="T4" fmla="*/ 220 w 356"/>
                <a:gd name="T5" fmla="*/ 540 h 904"/>
                <a:gd name="T6" fmla="*/ 356 w 356"/>
                <a:gd name="T7" fmla="*/ 0 h 904"/>
              </a:gdLst>
              <a:ahLst/>
              <a:cxnLst>
                <a:cxn ang="0">
                  <a:pos x="T0" y="T1"/>
                </a:cxn>
                <a:cxn ang="0">
                  <a:pos x="T2" y="T3"/>
                </a:cxn>
                <a:cxn ang="0">
                  <a:pos x="T4" y="T5"/>
                </a:cxn>
                <a:cxn ang="0">
                  <a:pos x="T6" y="T7"/>
                </a:cxn>
              </a:cxnLst>
              <a:rect l="0" t="0" r="r" b="b"/>
              <a:pathLst>
                <a:path w="356" h="904">
                  <a:moveTo>
                    <a:pt x="0" y="904"/>
                  </a:moveTo>
                  <a:cubicBezTo>
                    <a:pt x="23" y="821"/>
                    <a:pt x="103" y="469"/>
                    <a:pt x="140" y="408"/>
                  </a:cubicBezTo>
                  <a:cubicBezTo>
                    <a:pt x="177" y="347"/>
                    <a:pt x="184" y="608"/>
                    <a:pt x="220" y="540"/>
                  </a:cubicBezTo>
                  <a:cubicBezTo>
                    <a:pt x="256" y="472"/>
                    <a:pt x="328" y="113"/>
                    <a:pt x="356" y="0"/>
                  </a:cubicBezTo>
                </a:path>
              </a:pathLst>
            </a:custGeom>
            <a:noFill/>
            <a:ln w="19050" cmpd="sng">
              <a:solidFill>
                <a:schemeClr val="tx1"/>
              </a:solidFill>
              <a:round/>
              <a:headEnd type="none" w="med" len="me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02104" name="Text Box 24">
            <a:extLst>
              <a:ext uri="{FF2B5EF4-FFF2-40B4-BE49-F238E27FC236}">
                <a16:creationId xmlns:a16="http://schemas.microsoft.com/office/drawing/2014/main" id="{67EA4879-3DF3-2B4D-A553-C48294D7F405}"/>
              </a:ext>
            </a:extLst>
          </p:cNvPr>
          <p:cNvSpPr txBox="1">
            <a:spLocks noChangeArrowheads="1"/>
          </p:cNvSpPr>
          <p:nvPr/>
        </p:nvSpPr>
        <p:spPr bwMode="auto">
          <a:xfrm>
            <a:off x="2895600" y="1295400"/>
            <a:ext cx="350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a:t>object outside focus</a:t>
            </a:r>
          </a:p>
        </p:txBody>
      </p:sp>
      <p:grpSp>
        <p:nvGrpSpPr>
          <p:cNvPr id="302110" name="Group 30">
            <a:extLst>
              <a:ext uri="{FF2B5EF4-FFF2-40B4-BE49-F238E27FC236}">
                <a16:creationId xmlns:a16="http://schemas.microsoft.com/office/drawing/2014/main" id="{7DC6220E-9BDC-704E-A2B8-5D36461B2299}"/>
              </a:ext>
            </a:extLst>
          </p:cNvPr>
          <p:cNvGrpSpPr>
            <a:grpSpLocks/>
          </p:cNvGrpSpPr>
          <p:nvPr/>
        </p:nvGrpSpPr>
        <p:grpSpPr bwMode="auto">
          <a:xfrm>
            <a:off x="1054100" y="3505200"/>
            <a:ext cx="1536700" cy="2882900"/>
            <a:chOff x="664" y="2208"/>
            <a:chExt cx="968" cy="1816"/>
          </a:xfrm>
        </p:grpSpPr>
        <p:sp>
          <p:nvSpPr>
            <p:cNvPr id="302100" name="Freeform 20">
              <a:extLst>
                <a:ext uri="{FF2B5EF4-FFF2-40B4-BE49-F238E27FC236}">
                  <a16:creationId xmlns:a16="http://schemas.microsoft.com/office/drawing/2014/main" id="{B1CF55D5-5FF5-AA4D-9850-F11AB68B4CEC}"/>
                </a:ext>
              </a:extLst>
            </p:cNvPr>
            <p:cNvSpPr>
              <a:spLocks/>
            </p:cNvSpPr>
            <p:nvPr/>
          </p:nvSpPr>
          <p:spPr bwMode="auto">
            <a:xfrm flipV="1">
              <a:off x="664" y="2208"/>
              <a:ext cx="136" cy="540"/>
            </a:xfrm>
            <a:custGeom>
              <a:avLst/>
              <a:gdLst>
                <a:gd name="T0" fmla="*/ 52 w 100"/>
                <a:gd name="T1" fmla="*/ 468 h 468"/>
                <a:gd name="T2" fmla="*/ 50 w 100"/>
                <a:gd name="T3" fmla="*/ 0 h 468"/>
                <a:gd name="T4" fmla="*/ 52 w 100"/>
                <a:gd name="T5" fmla="*/ 468 h 468"/>
              </a:gdLst>
              <a:ahLst/>
              <a:cxnLst>
                <a:cxn ang="0">
                  <a:pos x="T0" y="T1"/>
                </a:cxn>
                <a:cxn ang="0">
                  <a:pos x="T2" y="T3"/>
                </a:cxn>
                <a:cxn ang="0">
                  <a:pos x="T4" y="T5"/>
                </a:cxn>
              </a:cxnLst>
              <a:rect l="0" t="0" r="r" b="b"/>
              <a:pathLst>
                <a:path w="100" h="468">
                  <a:moveTo>
                    <a:pt x="52" y="468"/>
                  </a:moveTo>
                  <a:cubicBezTo>
                    <a:pt x="92" y="96"/>
                    <a:pt x="100" y="0"/>
                    <a:pt x="50" y="0"/>
                  </a:cubicBezTo>
                  <a:cubicBezTo>
                    <a:pt x="0" y="0"/>
                    <a:pt x="4" y="102"/>
                    <a:pt x="52" y="468"/>
                  </a:cubicBezTo>
                  <a:close/>
                </a:path>
              </a:pathLst>
            </a:custGeom>
            <a:solidFill>
              <a:srgbClr val="FF6666"/>
            </a:soli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101" name="Text Box 21">
              <a:extLst>
                <a:ext uri="{FF2B5EF4-FFF2-40B4-BE49-F238E27FC236}">
                  <a16:creationId xmlns:a16="http://schemas.microsoft.com/office/drawing/2014/main" id="{4337D782-84BA-5641-AF18-B1E8FDE539A4}"/>
                </a:ext>
              </a:extLst>
            </p:cNvPr>
            <p:cNvSpPr txBox="1">
              <a:spLocks noChangeArrowheads="1"/>
            </p:cNvSpPr>
            <p:nvPr/>
          </p:nvSpPr>
          <p:spPr bwMode="auto">
            <a:xfrm>
              <a:off x="960" y="3360"/>
              <a:ext cx="672" cy="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a:t>image</a:t>
              </a:r>
            </a:p>
            <a:p>
              <a:pPr>
                <a:spcBef>
                  <a:spcPct val="50000"/>
                </a:spcBef>
              </a:pPr>
              <a:r>
                <a:rPr lang="en-US" altLang="en-US">
                  <a:solidFill>
                    <a:schemeClr val="accent2"/>
                  </a:solidFill>
                </a:rPr>
                <a:t>real inverted</a:t>
              </a:r>
            </a:p>
          </p:txBody>
        </p:sp>
        <p:sp>
          <p:nvSpPr>
            <p:cNvPr id="302105" name="Freeform 25">
              <a:extLst>
                <a:ext uri="{FF2B5EF4-FFF2-40B4-BE49-F238E27FC236}">
                  <a16:creationId xmlns:a16="http://schemas.microsoft.com/office/drawing/2014/main" id="{EEBE66D3-7047-DA4D-B519-CB62819F8EF0}"/>
                </a:ext>
              </a:extLst>
            </p:cNvPr>
            <p:cNvSpPr>
              <a:spLocks/>
            </p:cNvSpPr>
            <p:nvPr/>
          </p:nvSpPr>
          <p:spPr bwMode="auto">
            <a:xfrm rot="-2543550">
              <a:off x="796" y="2496"/>
              <a:ext cx="356" cy="904"/>
            </a:xfrm>
            <a:custGeom>
              <a:avLst/>
              <a:gdLst>
                <a:gd name="T0" fmla="*/ 0 w 356"/>
                <a:gd name="T1" fmla="*/ 904 h 904"/>
                <a:gd name="T2" fmla="*/ 140 w 356"/>
                <a:gd name="T3" fmla="*/ 408 h 904"/>
                <a:gd name="T4" fmla="*/ 220 w 356"/>
                <a:gd name="T5" fmla="*/ 540 h 904"/>
                <a:gd name="T6" fmla="*/ 356 w 356"/>
                <a:gd name="T7" fmla="*/ 0 h 904"/>
              </a:gdLst>
              <a:ahLst/>
              <a:cxnLst>
                <a:cxn ang="0">
                  <a:pos x="T0" y="T1"/>
                </a:cxn>
                <a:cxn ang="0">
                  <a:pos x="T2" y="T3"/>
                </a:cxn>
                <a:cxn ang="0">
                  <a:pos x="T4" y="T5"/>
                </a:cxn>
                <a:cxn ang="0">
                  <a:pos x="T6" y="T7"/>
                </a:cxn>
              </a:cxnLst>
              <a:rect l="0" t="0" r="r" b="b"/>
              <a:pathLst>
                <a:path w="356" h="904">
                  <a:moveTo>
                    <a:pt x="0" y="904"/>
                  </a:moveTo>
                  <a:cubicBezTo>
                    <a:pt x="23" y="821"/>
                    <a:pt x="103" y="469"/>
                    <a:pt x="140" y="408"/>
                  </a:cubicBezTo>
                  <a:cubicBezTo>
                    <a:pt x="177" y="347"/>
                    <a:pt x="184" y="608"/>
                    <a:pt x="220" y="540"/>
                  </a:cubicBezTo>
                  <a:cubicBezTo>
                    <a:pt x="256" y="472"/>
                    <a:pt x="328" y="113"/>
                    <a:pt x="356" y="0"/>
                  </a:cubicBezTo>
                </a:path>
              </a:pathLst>
            </a:custGeom>
            <a:noFill/>
            <a:ln w="19050" cmpd="sng">
              <a:solidFill>
                <a:schemeClr val="tx1"/>
              </a:solidFill>
              <a:round/>
              <a:headEnd type="none" w="med" len="me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14784483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02088"/>
                                        </p:tgtEl>
                                        <p:attrNameLst>
                                          <p:attrName>style.visibility</p:attrName>
                                        </p:attrNameLst>
                                      </p:cBhvr>
                                      <p:to>
                                        <p:strVal val="visible"/>
                                      </p:to>
                                    </p:set>
                                    <p:animEffect transition="in" filter="wipe(left)">
                                      <p:cBhvr>
                                        <p:cTn id="7" dur="500"/>
                                        <p:tgtEl>
                                          <p:spTgt spid="302088"/>
                                        </p:tgtEl>
                                      </p:cBhvr>
                                    </p:animEffect>
                                  </p:childTnLst>
                                </p:cTn>
                              </p:par>
                            </p:childTnLst>
                          </p:cTn>
                        </p:par>
                        <p:par>
                          <p:cTn id="8" fill="hold" nodeType="after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302089"/>
                                        </p:tgtEl>
                                        <p:attrNameLst>
                                          <p:attrName>style.visibility</p:attrName>
                                        </p:attrNameLst>
                                      </p:cBhvr>
                                      <p:to>
                                        <p:strVal val="visible"/>
                                      </p:to>
                                    </p:set>
                                    <p:animEffect transition="in" filter="wipe(right)">
                                      <p:cBhvr>
                                        <p:cTn id="11" dur="500"/>
                                        <p:tgtEl>
                                          <p:spTgt spid="302089"/>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302090"/>
                                        </p:tgtEl>
                                        <p:attrNameLst>
                                          <p:attrName>style.visibility</p:attrName>
                                        </p:attrNameLst>
                                      </p:cBhvr>
                                      <p:to>
                                        <p:strVal val="visible"/>
                                      </p:to>
                                    </p:set>
                                    <p:animEffect transition="in" filter="wipe(left)">
                                      <p:cBhvr>
                                        <p:cTn id="16" dur="500"/>
                                        <p:tgtEl>
                                          <p:spTgt spid="302090"/>
                                        </p:tgtEl>
                                      </p:cBhvr>
                                    </p:animEffect>
                                  </p:childTnLst>
                                </p:cTn>
                              </p:par>
                            </p:childTnLst>
                          </p:cTn>
                        </p:par>
                        <p:par>
                          <p:cTn id="17" fill="hold" nodeType="afterGroup">
                            <p:stCondLst>
                              <p:cond delay="500"/>
                            </p:stCondLst>
                            <p:childTnLst>
                              <p:par>
                                <p:cTn id="18" presetID="22" presetClass="entr" presetSubtype="2" fill="hold" nodeType="afterEffect">
                                  <p:stCondLst>
                                    <p:cond delay="0"/>
                                  </p:stCondLst>
                                  <p:childTnLst>
                                    <p:set>
                                      <p:cBhvr>
                                        <p:cTn id="19" dur="1" fill="hold">
                                          <p:stCondLst>
                                            <p:cond delay="0"/>
                                          </p:stCondLst>
                                        </p:cTn>
                                        <p:tgtEl>
                                          <p:spTgt spid="302091"/>
                                        </p:tgtEl>
                                        <p:attrNameLst>
                                          <p:attrName>style.visibility</p:attrName>
                                        </p:attrNameLst>
                                      </p:cBhvr>
                                      <p:to>
                                        <p:strVal val="visible"/>
                                      </p:to>
                                    </p:set>
                                    <p:animEffect transition="in" filter="wipe(right)">
                                      <p:cBhvr>
                                        <p:cTn id="20" dur="500"/>
                                        <p:tgtEl>
                                          <p:spTgt spid="302091"/>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499"/>
                                          </p:stCondLst>
                                        </p:cTn>
                                        <p:tgtEl>
                                          <p:spTgt spid="302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a:extLst>
              <a:ext uri="{FF2B5EF4-FFF2-40B4-BE49-F238E27FC236}">
                <a16:creationId xmlns:a16="http://schemas.microsoft.com/office/drawing/2014/main" id="{41065CE6-C00D-254D-99EA-714ADF4BC913}"/>
              </a:ext>
            </a:extLst>
          </p:cNvPr>
          <p:cNvSpPr>
            <a:spLocks noGrp="1" noChangeArrowheads="1"/>
          </p:cNvSpPr>
          <p:nvPr>
            <p:ph type="title"/>
          </p:nvPr>
        </p:nvSpPr>
        <p:spPr/>
        <p:txBody>
          <a:bodyPr/>
          <a:lstStyle/>
          <a:p>
            <a:r>
              <a:rPr lang="en-US" altLang="en-US"/>
              <a:t>Converging Mirror</a:t>
            </a:r>
          </a:p>
        </p:txBody>
      </p:sp>
      <p:grpSp>
        <p:nvGrpSpPr>
          <p:cNvPr id="302109" name="Group 29">
            <a:extLst>
              <a:ext uri="{FF2B5EF4-FFF2-40B4-BE49-F238E27FC236}">
                <a16:creationId xmlns:a16="http://schemas.microsoft.com/office/drawing/2014/main" id="{346B630C-2796-3341-BA46-5464D852A157}"/>
              </a:ext>
            </a:extLst>
          </p:cNvPr>
          <p:cNvGrpSpPr>
            <a:grpSpLocks/>
          </p:cNvGrpSpPr>
          <p:nvPr/>
        </p:nvGrpSpPr>
        <p:grpSpPr bwMode="auto">
          <a:xfrm>
            <a:off x="990600" y="2286000"/>
            <a:ext cx="4572000" cy="2438400"/>
            <a:chOff x="624" y="1440"/>
            <a:chExt cx="2880" cy="1536"/>
          </a:xfrm>
        </p:grpSpPr>
        <p:sp>
          <p:nvSpPr>
            <p:cNvPr id="302084" name="Freeform 4">
              <a:extLst>
                <a:ext uri="{FF2B5EF4-FFF2-40B4-BE49-F238E27FC236}">
                  <a16:creationId xmlns:a16="http://schemas.microsoft.com/office/drawing/2014/main" id="{D3C26410-EE20-F34C-9588-EE08157123DE}"/>
                </a:ext>
              </a:extLst>
            </p:cNvPr>
            <p:cNvSpPr>
              <a:spLocks/>
            </p:cNvSpPr>
            <p:nvPr/>
          </p:nvSpPr>
          <p:spPr bwMode="auto">
            <a:xfrm>
              <a:off x="2924" y="1440"/>
              <a:ext cx="152" cy="1536"/>
            </a:xfrm>
            <a:custGeom>
              <a:avLst/>
              <a:gdLst>
                <a:gd name="T0" fmla="*/ 0 w 152"/>
                <a:gd name="T1" fmla="*/ 0 h 1536"/>
                <a:gd name="T2" fmla="*/ 152 w 152"/>
                <a:gd name="T3" fmla="*/ 760 h 1536"/>
                <a:gd name="T4" fmla="*/ 4 w 152"/>
                <a:gd name="T5" fmla="*/ 1536 h 1536"/>
              </a:gdLst>
              <a:ahLst/>
              <a:cxnLst>
                <a:cxn ang="0">
                  <a:pos x="T0" y="T1"/>
                </a:cxn>
                <a:cxn ang="0">
                  <a:pos x="T2" y="T3"/>
                </a:cxn>
                <a:cxn ang="0">
                  <a:pos x="T4" y="T5"/>
                </a:cxn>
              </a:cxnLst>
              <a:rect l="0" t="0" r="r" b="b"/>
              <a:pathLst>
                <a:path w="152" h="1536">
                  <a:moveTo>
                    <a:pt x="0" y="0"/>
                  </a:moveTo>
                  <a:cubicBezTo>
                    <a:pt x="92" y="140"/>
                    <a:pt x="152" y="556"/>
                    <a:pt x="152" y="760"/>
                  </a:cubicBezTo>
                  <a:cubicBezTo>
                    <a:pt x="152" y="964"/>
                    <a:pt x="100" y="1384"/>
                    <a:pt x="4" y="1536"/>
                  </a:cubicBezTo>
                </a:path>
              </a:pathLst>
            </a:custGeom>
            <a:noFill/>
            <a:ln w="28575"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02108" name="Group 28">
              <a:extLst>
                <a:ext uri="{FF2B5EF4-FFF2-40B4-BE49-F238E27FC236}">
                  <a16:creationId xmlns:a16="http://schemas.microsoft.com/office/drawing/2014/main" id="{72B4208F-0024-1E44-BCEB-62F3269F39D0}"/>
                </a:ext>
              </a:extLst>
            </p:cNvPr>
            <p:cNvGrpSpPr>
              <a:grpSpLocks/>
            </p:cNvGrpSpPr>
            <p:nvPr/>
          </p:nvGrpSpPr>
          <p:grpSpPr bwMode="auto">
            <a:xfrm>
              <a:off x="624" y="2182"/>
              <a:ext cx="2880" cy="48"/>
              <a:chOff x="624" y="2182"/>
              <a:chExt cx="2880" cy="48"/>
            </a:xfrm>
          </p:grpSpPr>
          <p:sp>
            <p:nvSpPr>
              <p:cNvPr id="302086" name="Line 6">
                <a:extLst>
                  <a:ext uri="{FF2B5EF4-FFF2-40B4-BE49-F238E27FC236}">
                    <a16:creationId xmlns:a16="http://schemas.microsoft.com/office/drawing/2014/main" id="{D3C13B27-9475-5044-AF1B-853B329D9ECC}"/>
                  </a:ext>
                </a:extLst>
              </p:cNvPr>
              <p:cNvSpPr>
                <a:spLocks noChangeShapeType="1"/>
              </p:cNvSpPr>
              <p:nvPr/>
            </p:nvSpPr>
            <p:spPr bwMode="auto">
              <a:xfrm>
                <a:off x="624" y="2208"/>
                <a:ext cx="2880" cy="0"/>
              </a:xfrm>
              <a:prstGeom prst="line">
                <a:avLst/>
              </a:prstGeom>
              <a:noFill/>
              <a:ln w="1587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087" name="Oval 7">
                <a:extLst>
                  <a:ext uri="{FF2B5EF4-FFF2-40B4-BE49-F238E27FC236}">
                    <a16:creationId xmlns:a16="http://schemas.microsoft.com/office/drawing/2014/main" id="{00546E3E-BF85-0743-9A04-A8A062510BB4}"/>
                  </a:ext>
                </a:extLst>
              </p:cNvPr>
              <p:cNvSpPr>
                <a:spLocks noChangeArrowheads="1"/>
              </p:cNvSpPr>
              <p:nvPr/>
            </p:nvSpPr>
            <p:spPr bwMode="auto">
              <a:xfrm>
                <a:off x="2232" y="2182"/>
                <a:ext cx="48" cy="4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sp>
        <p:nvSpPr>
          <p:cNvPr id="302088" name="Line 8">
            <a:extLst>
              <a:ext uri="{FF2B5EF4-FFF2-40B4-BE49-F238E27FC236}">
                <a16:creationId xmlns:a16="http://schemas.microsoft.com/office/drawing/2014/main" id="{F2C38E4A-0040-8A4C-BD9A-6BB787E40C9A}"/>
              </a:ext>
            </a:extLst>
          </p:cNvPr>
          <p:cNvSpPr>
            <a:spLocks noChangeShapeType="1"/>
          </p:cNvSpPr>
          <p:nvPr/>
        </p:nvSpPr>
        <p:spPr bwMode="auto">
          <a:xfrm flipV="1">
            <a:off x="1371599" y="3503612"/>
            <a:ext cx="3543301" cy="1144588"/>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090" name="Line 10">
            <a:extLst>
              <a:ext uri="{FF2B5EF4-FFF2-40B4-BE49-F238E27FC236}">
                <a16:creationId xmlns:a16="http://schemas.microsoft.com/office/drawing/2014/main" id="{554BA0C1-BB9E-2442-B40F-535D46D6A2C9}"/>
              </a:ext>
            </a:extLst>
          </p:cNvPr>
          <p:cNvSpPr>
            <a:spLocks noChangeShapeType="1"/>
          </p:cNvSpPr>
          <p:nvPr/>
        </p:nvSpPr>
        <p:spPr bwMode="auto">
          <a:xfrm>
            <a:off x="415764" y="2474118"/>
            <a:ext cx="4467385" cy="14589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091" name="Line 11">
            <a:extLst>
              <a:ext uri="{FF2B5EF4-FFF2-40B4-BE49-F238E27FC236}">
                <a16:creationId xmlns:a16="http://schemas.microsoft.com/office/drawing/2014/main" id="{AAFC35DF-ECD7-FC46-8CC2-693730AFF070}"/>
              </a:ext>
            </a:extLst>
          </p:cNvPr>
          <p:cNvSpPr>
            <a:spLocks noChangeShapeType="1"/>
          </p:cNvSpPr>
          <p:nvPr/>
        </p:nvSpPr>
        <p:spPr bwMode="auto">
          <a:xfrm flipV="1">
            <a:off x="868361" y="3933031"/>
            <a:ext cx="3976688" cy="1587"/>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097" name="Text Box 17">
            <a:extLst>
              <a:ext uri="{FF2B5EF4-FFF2-40B4-BE49-F238E27FC236}">
                <a16:creationId xmlns:a16="http://schemas.microsoft.com/office/drawing/2014/main" id="{5D894F3E-1B4C-D444-8366-B61E0C8E5AEA}"/>
              </a:ext>
            </a:extLst>
          </p:cNvPr>
          <p:cNvSpPr txBox="1">
            <a:spLocks noChangeArrowheads="1"/>
          </p:cNvSpPr>
          <p:nvPr/>
        </p:nvSpPr>
        <p:spPr bwMode="auto">
          <a:xfrm flipH="1">
            <a:off x="1964530" y="1325899"/>
            <a:ext cx="8921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object</a:t>
            </a:r>
          </a:p>
        </p:txBody>
      </p:sp>
      <p:sp>
        <p:nvSpPr>
          <p:cNvPr id="302098" name="Freeform 18">
            <a:extLst>
              <a:ext uri="{FF2B5EF4-FFF2-40B4-BE49-F238E27FC236}">
                <a16:creationId xmlns:a16="http://schemas.microsoft.com/office/drawing/2014/main" id="{4BEE7F5D-99C8-4546-85FF-33299071CE57}"/>
              </a:ext>
            </a:extLst>
          </p:cNvPr>
          <p:cNvSpPr>
            <a:spLocks/>
          </p:cNvSpPr>
          <p:nvPr/>
        </p:nvSpPr>
        <p:spPr bwMode="auto">
          <a:xfrm rot="15204774">
            <a:off x="869797" y="820673"/>
            <a:ext cx="565150" cy="1435100"/>
          </a:xfrm>
          <a:custGeom>
            <a:avLst/>
            <a:gdLst>
              <a:gd name="T0" fmla="*/ 0 w 356"/>
              <a:gd name="T1" fmla="*/ 904 h 904"/>
              <a:gd name="T2" fmla="*/ 140 w 356"/>
              <a:gd name="T3" fmla="*/ 408 h 904"/>
              <a:gd name="T4" fmla="*/ 220 w 356"/>
              <a:gd name="T5" fmla="*/ 540 h 904"/>
              <a:gd name="T6" fmla="*/ 356 w 356"/>
              <a:gd name="T7" fmla="*/ 0 h 904"/>
            </a:gdLst>
            <a:ahLst/>
            <a:cxnLst>
              <a:cxn ang="0">
                <a:pos x="T0" y="T1"/>
              </a:cxn>
              <a:cxn ang="0">
                <a:pos x="T2" y="T3"/>
              </a:cxn>
              <a:cxn ang="0">
                <a:pos x="T4" y="T5"/>
              </a:cxn>
              <a:cxn ang="0">
                <a:pos x="T6" y="T7"/>
              </a:cxn>
            </a:cxnLst>
            <a:rect l="0" t="0" r="r" b="b"/>
            <a:pathLst>
              <a:path w="356" h="904">
                <a:moveTo>
                  <a:pt x="0" y="904"/>
                </a:moveTo>
                <a:cubicBezTo>
                  <a:pt x="23" y="821"/>
                  <a:pt x="103" y="469"/>
                  <a:pt x="140" y="408"/>
                </a:cubicBezTo>
                <a:cubicBezTo>
                  <a:pt x="177" y="347"/>
                  <a:pt x="184" y="608"/>
                  <a:pt x="220" y="540"/>
                </a:cubicBezTo>
                <a:cubicBezTo>
                  <a:pt x="256" y="472"/>
                  <a:pt x="328" y="113"/>
                  <a:pt x="356" y="0"/>
                </a:cubicBezTo>
              </a:path>
            </a:pathLst>
          </a:custGeom>
          <a:noFill/>
          <a:ln w="19050" cmpd="sng">
            <a:solidFill>
              <a:schemeClr val="tx1"/>
            </a:solidFill>
            <a:round/>
            <a:headEnd type="none" w="med" len="me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2104" name="Text Box 24">
            <a:extLst>
              <a:ext uri="{FF2B5EF4-FFF2-40B4-BE49-F238E27FC236}">
                <a16:creationId xmlns:a16="http://schemas.microsoft.com/office/drawing/2014/main" id="{67EA4879-3DF3-2B4D-A553-C48294D7F405}"/>
              </a:ext>
            </a:extLst>
          </p:cNvPr>
          <p:cNvSpPr txBox="1">
            <a:spLocks noChangeArrowheads="1"/>
          </p:cNvSpPr>
          <p:nvPr/>
        </p:nvSpPr>
        <p:spPr bwMode="auto">
          <a:xfrm>
            <a:off x="2895600" y="1295400"/>
            <a:ext cx="3505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dirty="0"/>
              <a:t>object at infinity</a:t>
            </a:r>
          </a:p>
        </p:txBody>
      </p:sp>
      <p:grpSp>
        <p:nvGrpSpPr>
          <p:cNvPr id="2" name="Group 1">
            <a:extLst>
              <a:ext uri="{FF2B5EF4-FFF2-40B4-BE49-F238E27FC236}">
                <a16:creationId xmlns:a16="http://schemas.microsoft.com/office/drawing/2014/main" id="{98CA6B85-F44B-094E-9231-0E8DC9493CDB}"/>
              </a:ext>
            </a:extLst>
          </p:cNvPr>
          <p:cNvGrpSpPr/>
          <p:nvPr/>
        </p:nvGrpSpPr>
        <p:grpSpPr>
          <a:xfrm>
            <a:off x="3596954" y="4085970"/>
            <a:ext cx="1248095" cy="2502319"/>
            <a:chOff x="3596954" y="4085970"/>
            <a:chExt cx="1248095" cy="2502319"/>
          </a:xfrm>
        </p:grpSpPr>
        <p:sp>
          <p:nvSpPr>
            <p:cNvPr id="302101" name="Text Box 21">
              <a:extLst>
                <a:ext uri="{FF2B5EF4-FFF2-40B4-BE49-F238E27FC236}">
                  <a16:creationId xmlns:a16="http://schemas.microsoft.com/office/drawing/2014/main" id="{4337D782-84BA-5641-AF18-B1E8FDE539A4}"/>
                </a:ext>
              </a:extLst>
            </p:cNvPr>
            <p:cNvSpPr txBox="1">
              <a:spLocks noChangeArrowheads="1"/>
            </p:cNvSpPr>
            <p:nvPr/>
          </p:nvSpPr>
          <p:spPr bwMode="auto">
            <a:xfrm>
              <a:off x="3778249" y="5526460"/>
              <a:ext cx="1066800"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altLang="en-US" dirty="0"/>
                <a:t>image</a:t>
              </a:r>
            </a:p>
            <a:p>
              <a:pPr>
                <a:spcBef>
                  <a:spcPct val="50000"/>
                </a:spcBef>
              </a:pPr>
              <a:r>
                <a:rPr lang="en-US" altLang="en-US" dirty="0">
                  <a:solidFill>
                    <a:schemeClr val="accent2"/>
                  </a:solidFill>
                </a:rPr>
                <a:t>at prime focus</a:t>
              </a:r>
            </a:p>
          </p:txBody>
        </p:sp>
        <p:sp>
          <p:nvSpPr>
            <p:cNvPr id="302105" name="Freeform 25">
              <a:extLst>
                <a:ext uri="{FF2B5EF4-FFF2-40B4-BE49-F238E27FC236}">
                  <a16:creationId xmlns:a16="http://schemas.microsoft.com/office/drawing/2014/main" id="{EEBE66D3-7047-DA4D-B519-CB62819F8EF0}"/>
                </a:ext>
              </a:extLst>
            </p:cNvPr>
            <p:cNvSpPr>
              <a:spLocks/>
            </p:cNvSpPr>
            <p:nvPr/>
          </p:nvSpPr>
          <p:spPr bwMode="auto">
            <a:xfrm rot="19056450">
              <a:off x="3596954" y="4085970"/>
              <a:ext cx="565150" cy="1435100"/>
            </a:xfrm>
            <a:custGeom>
              <a:avLst/>
              <a:gdLst>
                <a:gd name="T0" fmla="*/ 0 w 356"/>
                <a:gd name="T1" fmla="*/ 904 h 904"/>
                <a:gd name="T2" fmla="*/ 140 w 356"/>
                <a:gd name="T3" fmla="*/ 408 h 904"/>
                <a:gd name="T4" fmla="*/ 220 w 356"/>
                <a:gd name="T5" fmla="*/ 540 h 904"/>
                <a:gd name="T6" fmla="*/ 356 w 356"/>
                <a:gd name="T7" fmla="*/ 0 h 904"/>
              </a:gdLst>
              <a:ahLst/>
              <a:cxnLst>
                <a:cxn ang="0">
                  <a:pos x="T0" y="T1"/>
                </a:cxn>
                <a:cxn ang="0">
                  <a:pos x="T2" y="T3"/>
                </a:cxn>
                <a:cxn ang="0">
                  <a:pos x="T4" y="T5"/>
                </a:cxn>
                <a:cxn ang="0">
                  <a:pos x="T6" y="T7"/>
                </a:cxn>
              </a:cxnLst>
              <a:rect l="0" t="0" r="r" b="b"/>
              <a:pathLst>
                <a:path w="356" h="904">
                  <a:moveTo>
                    <a:pt x="0" y="904"/>
                  </a:moveTo>
                  <a:cubicBezTo>
                    <a:pt x="23" y="821"/>
                    <a:pt x="103" y="469"/>
                    <a:pt x="140" y="408"/>
                  </a:cubicBezTo>
                  <a:cubicBezTo>
                    <a:pt x="177" y="347"/>
                    <a:pt x="184" y="608"/>
                    <a:pt x="220" y="540"/>
                  </a:cubicBezTo>
                  <a:cubicBezTo>
                    <a:pt x="256" y="472"/>
                    <a:pt x="328" y="113"/>
                    <a:pt x="356" y="0"/>
                  </a:cubicBezTo>
                </a:path>
              </a:pathLst>
            </a:custGeom>
            <a:noFill/>
            <a:ln w="19050" cmpd="sng">
              <a:solidFill>
                <a:schemeClr val="tx1"/>
              </a:solidFill>
              <a:round/>
              <a:headEnd type="none" w="med" len="med"/>
              <a:tailEnd type="triangle" w="sm"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1" name="Line 10">
            <a:extLst>
              <a:ext uri="{FF2B5EF4-FFF2-40B4-BE49-F238E27FC236}">
                <a16:creationId xmlns:a16="http://schemas.microsoft.com/office/drawing/2014/main" id="{54AD34FD-2911-A64B-AA48-CFFB0CEC77DA}"/>
              </a:ext>
            </a:extLst>
          </p:cNvPr>
          <p:cNvSpPr>
            <a:spLocks noChangeShapeType="1"/>
          </p:cNvSpPr>
          <p:nvPr/>
        </p:nvSpPr>
        <p:spPr bwMode="auto">
          <a:xfrm>
            <a:off x="384014" y="2947463"/>
            <a:ext cx="4392773" cy="13589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 name="Line 10">
            <a:extLst>
              <a:ext uri="{FF2B5EF4-FFF2-40B4-BE49-F238E27FC236}">
                <a16:creationId xmlns:a16="http://schemas.microsoft.com/office/drawing/2014/main" id="{151855FF-1394-7341-ADD0-BF270B687357}"/>
              </a:ext>
            </a:extLst>
          </p:cNvPr>
          <p:cNvSpPr>
            <a:spLocks noChangeShapeType="1"/>
          </p:cNvSpPr>
          <p:nvPr/>
        </p:nvSpPr>
        <p:spPr bwMode="auto">
          <a:xfrm>
            <a:off x="415764" y="2033586"/>
            <a:ext cx="4467385" cy="1458913"/>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384776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2090"/>
                                        </p:tgtEl>
                                        <p:attrNameLst>
                                          <p:attrName>style.visibility</p:attrName>
                                        </p:attrNameLst>
                                      </p:cBhvr>
                                      <p:to>
                                        <p:strVal val="visible"/>
                                      </p:to>
                                    </p:set>
                                    <p:animEffect transition="in" filter="wipe(left)">
                                      <p:cBhvr>
                                        <p:cTn id="7" dur="500"/>
                                        <p:tgtEl>
                                          <p:spTgt spid="30209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02091"/>
                                        </p:tgtEl>
                                        <p:attrNameLst>
                                          <p:attrName>style.visibility</p:attrName>
                                        </p:attrNameLst>
                                      </p:cBhvr>
                                      <p:to>
                                        <p:strVal val="visible"/>
                                      </p:to>
                                    </p:set>
                                    <p:animEffect transition="in" filter="wipe(right)">
                                      <p:cBhvr>
                                        <p:cTn id="12" dur="500"/>
                                        <p:tgtEl>
                                          <p:spTgt spid="30209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left)">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302088"/>
                                        </p:tgtEl>
                                        <p:attrNameLst>
                                          <p:attrName>style.visibility</p:attrName>
                                        </p:attrNameLst>
                                      </p:cBhvr>
                                      <p:to>
                                        <p:strVal val="visible"/>
                                      </p:to>
                                    </p:set>
                                    <p:animEffect transition="in" filter="wipe(right)">
                                      <p:cBhvr>
                                        <p:cTn id="32" dur="500"/>
                                        <p:tgtEl>
                                          <p:spTgt spid="302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8" grpId="0" animBg="1"/>
      <p:bldP spid="302090" grpId="0" animBg="1"/>
      <p:bldP spid="302091" grpId="0" animBg="1"/>
      <p:bldP spid="21" grpId="0" animBg="1"/>
      <p:bldP spid="2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A5F30-FDDC-5B4C-A5FF-BC70D1BA3E47}"/>
              </a:ext>
            </a:extLst>
          </p:cNvPr>
          <p:cNvSpPr>
            <a:spLocks noGrp="1"/>
          </p:cNvSpPr>
          <p:nvPr>
            <p:ph type="title"/>
          </p:nvPr>
        </p:nvSpPr>
        <p:spPr/>
        <p:txBody>
          <a:bodyPr/>
          <a:lstStyle/>
          <a:p>
            <a:r>
              <a:rPr lang="en-US" dirty="0"/>
              <a:t>Light is Faint</a:t>
            </a:r>
          </a:p>
        </p:txBody>
      </p:sp>
      <p:sp>
        <p:nvSpPr>
          <p:cNvPr id="3" name="Content Placeholder 2">
            <a:extLst>
              <a:ext uri="{FF2B5EF4-FFF2-40B4-BE49-F238E27FC236}">
                <a16:creationId xmlns:a16="http://schemas.microsoft.com/office/drawing/2014/main" id="{7510CDB9-C15A-424A-8037-A4E19F9807DB}"/>
              </a:ext>
            </a:extLst>
          </p:cNvPr>
          <p:cNvSpPr>
            <a:spLocks noGrp="1"/>
          </p:cNvSpPr>
          <p:nvPr>
            <p:ph idx="1"/>
          </p:nvPr>
        </p:nvSpPr>
        <p:spPr/>
        <p:txBody>
          <a:bodyPr/>
          <a:lstStyle/>
          <a:p>
            <a:r>
              <a:rPr lang="en-US" dirty="0"/>
              <a:t>A larger aperture gathers more light</a:t>
            </a:r>
          </a:p>
          <a:p>
            <a:r>
              <a:rPr lang="en-US" dirty="0"/>
              <a:t>Proportional to area</a:t>
            </a:r>
          </a:p>
          <a:p>
            <a:r>
              <a:rPr lang="en-US" dirty="0"/>
              <a:t>Area proportional to square of radius</a:t>
            </a:r>
          </a:p>
        </p:txBody>
      </p:sp>
    </p:spTree>
    <p:extLst>
      <p:ext uri="{BB962C8B-B14F-4D97-AF65-F5344CB8AC3E}">
        <p14:creationId xmlns:p14="http://schemas.microsoft.com/office/powerpoint/2010/main" val="1044892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C26D9-289E-C944-9457-FC1D4FC4A0FC}"/>
              </a:ext>
            </a:extLst>
          </p:cNvPr>
          <p:cNvSpPr>
            <a:spLocks noGrp="1"/>
          </p:cNvSpPr>
          <p:nvPr>
            <p:ph type="title"/>
          </p:nvPr>
        </p:nvSpPr>
        <p:spPr/>
        <p:txBody>
          <a:bodyPr/>
          <a:lstStyle/>
          <a:p>
            <a:r>
              <a:rPr lang="en-US" dirty="0"/>
              <a:t>Better than Our Eyes</a:t>
            </a:r>
          </a:p>
        </p:txBody>
      </p:sp>
      <p:sp>
        <p:nvSpPr>
          <p:cNvPr id="3" name="Content Placeholder 2">
            <a:extLst>
              <a:ext uri="{FF2B5EF4-FFF2-40B4-BE49-F238E27FC236}">
                <a16:creationId xmlns:a16="http://schemas.microsoft.com/office/drawing/2014/main" id="{CE8D372B-53DF-FB49-A19E-283EE6AF2F84}"/>
              </a:ext>
            </a:extLst>
          </p:cNvPr>
          <p:cNvSpPr>
            <a:spLocks noGrp="1"/>
          </p:cNvSpPr>
          <p:nvPr>
            <p:ph idx="1"/>
          </p:nvPr>
        </p:nvSpPr>
        <p:spPr/>
        <p:txBody>
          <a:bodyPr/>
          <a:lstStyle/>
          <a:p>
            <a:pPr marL="0" indent="0">
              <a:buNone/>
            </a:pPr>
            <a:r>
              <a:rPr lang="en-US" dirty="0">
                <a:solidFill>
                  <a:schemeClr val="accent2"/>
                </a:solidFill>
              </a:rPr>
              <a:t>Telescopes</a:t>
            </a:r>
            <a:r>
              <a:rPr lang="en-US" dirty="0"/>
              <a:t> allow us to</a:t>
            </a:r>
          </a:p>
          <a:p>
            <a:r>
              <a:rPr lang="en-US" dirty="0"/>
              <a:t>See things that are </a:t>
            </a:r>
            <a:r>
              <a:rPr lang="en-US" dirty="0">
                <a:solidFill>
                  <a:schemeClr val="accent2"/>
                </a:solidFill>
              </a:rPr>
              <a:t>too dim </a:t>
            </a:r>
            <a:r>
              <a:rPr lang="en-US" dirty="0"/>
              <a:t>for our eyes</a:t>
            </a:r>
          </a:p>
          <a:p>
            <a:r>
              <a:rPr lang="en-US" dirty="0"/>
              <a:t>See things in finer </a:t>
            </a:r>
            <a:r>
              <a:rPr lang="en-US" dirty="0">
                <a:solidFill>
                  <a:schemeClr val="accent2"/>
                </a:solidFill>
              </a:rPr>
              <a:t>detail</a:t>
            </a:r>
            <a:r>
              <a:rPr lang="en-US" dirty="0"/>
              <a:t> than our eyes allow</a:t>
            </a:r>
          </a:p>
        </p:txBody>
      </p:sp>
    </p:spTree>
    <p:extLst>
      <p:ext uri="{BB962C8B-B14F-4D97-AF65-F5344CB8AC3E}">
        <p14:creationId xmlns:p14="http://schemas.microsoft.com/office/powerpoint/2010/main" val="205446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F267D-BE38-8143-A726-A3702D8A9068}"/>
              </a:ext>
            </a:extLst>
          </p:cNvPr>
          <p:cNvSpPr>
            <a:spLocks noGrp="1"/>
          </p:cNvSpPr>
          <p:nvPr>
            <p:ph type="title"/>
          </p:nvPr>
        </p:nvSpPr>
        <p:spPr/>
        <p:txBody>
          <a:bodyPr/>
          <a:lstStyle/>
          <a:p>
            <a:r>
              <a:rPr lang="en-US" dirty="0"/>
              <a:t>Mirrors vs. Lenses</a:t>
            </a:r>
          </a:p>
        </p:txBody>
      </p:sp>
      <p:sp>
        <p:nvSpPr>
          <p:cNvPr id="3" name="Content Placeholder 2">
            <a:extLst>
              <a:ext uri="{FF2B5EF4-FFF2-40B4-BE49-F238E27FC236}">
                <a16:creationId xmlns:a16="http://schemas.microsoft.com/office/drawing/2014/main" id="{63304745-9129-A549-94D2-9472954A23F9}"/>
              </a:ext>
            </a:extLst>
          </p:cNvPr>
          <p:cNvSpPr>
            <a:spLocks noGrp="1"/>
          </p:cNvSpPr>
          <p:nvPr>
            <p:ph idx="1"/>
          </p:nvPr>
        </p:nvSpPr>
        <p:spPr/>
        <p:txBody>
          <a:bodyPr/>
          <a:lstStyle/>
          <a:p>
            <a:pPr marL="0" indent="0">
              <a:buNone/>
            </a:pPr>
            <a:r>
              <a:rPr lang="en-US" dirty="0"/>
              <a:t>Mirror disadvantages:</a:t>
            </a:r>
          </a:p>
          <a:p>
            <a:r>
              <a:rPr lang="en-US" dirty="0"/>
              <a:t>Detector or secondary mirror blocks incoming light</a:t>
            </a:r>
          </a:p>
          <a:p>
            <a:pPr lvl="1"/>
            <a:r>
              <a:rPr lang="en-US" dirty="0"/>
              <a:t>dims the image</a:t>
            </a:r>
          </a:p>
          <a:p>
            <a:pPr lvl="1"/>
            <a:r>
              <a:rPr lang="en-US" dirty="0"/>
              <a:t>Diffraction spikes</a:t>
            </a:r>
          </a:p>
        </p:txBody>
      </p:sp>
    </p:spTree>
    <p:extLst>
      <p:ext uri="{BB962C8B-B14F-4D97-AF65-F5344CB8AC3E}">
        <p14:creationId xmlns:p14="http://schemas.microsoft.com/office/powerpoint/2010/main" val="1974158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F267D-BE38-8143-A726-A3702D8A9068}"/>
              </a:ext>
            </a:extLst>
          </p:cNvPr>
          <p:cNvSpPr>
            <a:spLocks noGrp="1"/>
          </p:cNvSpPr>
          <p:nvPr>
            <p:ph type="title"/>
          </p:nvPr>
        </p:nvSpPr>
        <p:spPr/>
        <p:txBody>
          <a:bodyPr/>
          <a:lstStyle/>
          <a:p>
            <a:r>
              <a:rPr lang="en-US" dirty="0"/>
              <a:t>Mirrors vs. Lenses</a:t>
            </a:r>
          </a:p>
        </p:txBody>
      </p:sp>
      <p:sp>
        <p:nvSpPr>
          <p:cNvPr id="3" name="Content Placeholder 2">
            <a:extLst>
              <a:ext uri="{FF2B5EF4-FFF2-40B4-BE49-F238E27FC236}">
                <a16:creationId xmlns:a16="http://schemas.microsoft.com/office/drawing/2014/main" id="{63304745-9129-A549-94D2-9472954A23F9}"/>
              </a:ext>
            </a:extLst>
          </p:cNvPr>
          <p:cNvSpPr>
            <a:spLocks noGrp="1"/>
          </p:cNvSpPr>
          <p:nvPr>
            <p:ph idx="1"/>
          </p:nvPr>
        </p:nvSpPr>
        <p:spPr/>
        <p:txBody>
          <a:bodyPr/>
          <a:lstStyle/>
          <a:p>
            <a:pPr marL="0" indent="0">
              <a:buNone/>
            </a:pPr>
            <a:r>
              <a:rPr lang="en-US" dirty="0"/>
              <a:t>Lens disadvantages:</a:t>
            </a:r>
          </a:p>
          <a:p>
            <a:r>
              <a:rPr lang="en-US" dirty="0"/>
              <a:t>Chromatic aberration</a:t>
            </a:r>
          </a:p>
          <a:p>
            <a:r>
              <a:rPr lang="en-US" dirty="0"/>
              <a:t>Uniformity is crucial</a:t>
            </a:r>
          </a:p>
          <a:p>
            <a:r>
              <a:rPr lang="en-US" dirty="0"/>
              <a:t>Large pieces sag</a:t>
            </a:r>
          </a:p>
          <a:p>
            <a:pPr lvl="1"/>
            <a:r>
              <a:rPr lang="en-US" dirty="0"/>
              <a:t>differently at different orientations</a:t>
            </a:r>
          </a:p>
        </p:txBody>
      </p:sp>
    </p:spTree>
    <p:extLst>
      <p:ext uri="{BB962C8B-B14F-4D97-AF65-F5344CB8AC3E}">
        <p14:creationId xmlns:p14="http://schemas.microsoft.com/office/powerpoint/2010/main" val="2994567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300A8-7EB2-E54D-8D5C-EA0746D633B7}"/>
              </a:ext>
            </a:extLst>
          </p:cNvPr>
          <p:cNvSpPr>
            <a:spLocks noGrp="1"/>
          </p:cNvSpPr>
          <p:nvPr>
            <p:ph type="title"/>
          </p:nvPr>
        </p:nvSpPr>
        <p:spPr/>
        <p:txBody>
          <a:bodyPr/>
          <a:lstStyle/>
          <a:p>
            <a:r>
              <a:rPr lang="en-US" dirty="0"/>
              <a:t>Possible Goals</a:t>
            </a:r>
          </a:p>
        </p:txBody>
      </p:sp>
      <p:sp>
        <p:nvSpPr>
          <p:cNvPr id="3" name="Content Placeholder 2">
            <a:extLst>
              <a:ext uri="{FF2B5EF4-FFF2-40B4-BE49-F238E27FC236}">
                <a16:creationId xmlns:a16="http://schemas.microsoft.com/office/drawing/2014/main" id="{CC4E2DFB-71C9-5249-BCD6-61FA16DA3A92}"/>
              </a:ext>
            </a:extLst>
          </p:cNvPr>
          <p:cNvSpPr>
            <a:spLocks noGrp="1"/>
          </p:cNvSpPr>
          <p:nvPr>
            <p:ph idx="1"/>
          </p:nvPr>
        </p:nvSpPr>
        <p:spPr/>
        <p:txBody>
          <a:bodyPr/>
          <a:lstStyle/>
          <a:p>
            <a:r>
              <a:rPr lang="en-US" dirty="0"/>
              <a:t>To see a picture</a:t>
            </a:r>
          </a:p>
          <a:p>
            <a:r>
              <a:rPr lang="en-US" dirty="0"/>
              <a:t>To take a spectrum</a:t>
            </a:r>
          </a:p>
        </p:txBody>
      </p:sp>
    </p:spTree>
    <p:extLst>
      <p:ext uri="{BB962C8B-B14F-4D97-AF65-F5344CB8AC3E}">
        <p14:creationId xmlns:p14="http://schemas.microsoft.com/office/powerpoint/2010/main" val="7291392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6CE28-8190-2E4B-84DE-F4B3800700C0}"/>
              </a:ext>
            </a:extLst>
          </p:cNvPr>
          <p:cNvSpPr>
            <a:spLocks noGrp="1"/>
          </p:cNvSpPr>
          <p:nvPr>
            <p:ph type="title"/>
          </p:nvPr>
        </p:nvSpPr>
        <p:spPr/>
        <p:txBody>
          <a:bodyPr/>
          <a:lstStyle/>
          <a:p>
            <a:r>
              <a:rPr lang="en-US" dirty="0"/>
              <a:t>To see a picture</a:t>
            </a:r>
          </a:p>
        </p:txBody>
      </p:sp>
      <p:sp>
        <p:nvSpPr>
          <p:cNvPr id="3" name="Content Placeholder 2">
            <a:extLst>
              <a:ext uri="{FF2B5EF4-FFF2-40B4-BE49-F238E27FC236}">
                <a16:creationId xmlns:a16="http://schemas.microsoft.com/office/drawing/2014/main" id="{DBBEB67F-10F3-594D-BAB0-80305DAD84EF}"/>
              </a:ext>
            </a:extLst>
          </p:cNvPr>
          <p:cNvSpPr>
            <a:spLocks noGrp="1"/>
          </p:cNvSpPr>
          <p:nvPr>
            <p:ph idx="1"/>
          </p:nvPr>
        </p:nvSpPr>
        <p:spPr/>
        <p:txBody>
          <a:bodyPr/>
          <a:lstStyle/>
          <a:p>
            <a:r>
              <a:rPr lang="en-US" dirty="0"/>
              <a:t>Place the detector at the focal plane</a:t>
            </a:r>
          </a:p>
        </p:txBody>
      </p:sp>
    </p:spTree>
    <p:extLst>
      <p:ext uri="{BB962C8B-B14F-4D97-AF65-F5344CB8AC3E}">
        <p14:creationId xmlns:p14="http://schemas.microsoft.com/office/powerpoint/2010/main" val="2372732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18BB61-C071-AB47-B70A-FF1CF5835050}"/>
              </a:ext>
            </a:extLst>
          </p:cNvPr>
          <p:cNvSpPr>
            <a:spLocks noGrp="1"/>
          </p:cNvSpPr>
          <p:nvPr>
            <p:ph type="title"/>
          </p:nvPr>
        </p:nvSpPr>
        <p:spPr/>
        <p:txBody>
          <a:bodyPr/>
          <a:lstStyle/>
          <a:p>
            <a:r>
              <a:rPr lang="en-US" dirty="0"/>
              <a:t>Light Diffracts</a:t>
            </a:r>
          </a:p>
        </p:txBody>
      </p:sp>
      <p:sp>
        <p:nvSpPr>
          <p:cNvPr id="3" name="Content Placeholder 2">
            <a:extLst>
              <a:ext uri="{FF2B5EF4-FFF2-40B4-BE49-F238E27FC236}">
                <a16:creationId xmlns:a16="http://schemas.microsoft.com/office/drawing/2014/main" id="{CE73C1D1-FA62-4F4C-B214-AD79659CBE5A}"/>
              </a:ext>
            </a:extLst>
          </p:cNvPr>
          <p:cNvSpPr>
            <a:spLocks noGrp="1"/>
          </p:cNvSpPr>
          <p:nvPr>
            <p:ph idx="1"/>
          </p:nvPr>
        </p:nvSpPr>
        <p:spPr/>
        <p:txBody>
          <a:bodyPr/>
          <a:lstStyle/>
          <a:p>
            <a:r>
              <a:rPr lang="en-US" dirty="0"/>
              <a:t>Even if the source is a point, the image is actually a diffraction pattern</a:t>
            </a:r>
          </a:p>
          <a:p>
            <a:r>
              <a:rPr lang="en-US" dirty="0"/>
              <a:t>Subtended angle </a:t>
            </a:r>
            <a:r>
              <a:rPr lang="en-US" i="1" dirty="0">
                <a:latin typeface="Symbol" pitchFamily="2" charset="2"/>
              </a:rPr>
              <a:t>q</a:t>
            </a:r>
            <a:r>
              <a:rPr lang="en-US" dirty="0"/>
              <a:t> such that sin </a:t>
            </a:r>
            <a:r>
              <a:rPr lang="en-US" i="1" dirty="0">
                <a:latin typeface="Symbol" pitchFamily="2" charset="2"/>
              </a:rPr>
              <a:t>q</a:t>
            </a:r>
            <a:r>
              <a:rPr lang="en-US" dirty="0"/>
              <a:t> = </a:t>
            </a:r>
            <a:r>
              <a:rPr lang="en-US" i="1" dirty="0">
                <a:latin typeface="Symbol" pitchFamily="2" charset="2"/>
              </a:rPr>
              <a:t>l</a:t>
            </a:r>
            <a:r>
              <a:rPr lang="en-US" dirty="0"/>
              <a:t>/</a:t>
            </a:r>
            <a:r>
              <a:rPr lang="en-US" i="1" dirty="0"/>
              <a:t>D</a:t>
            </a:r>
          </a:p>
          <a:p>
            <a:pPr lvl="1"/>
            <a:r>
              <a:rPr lang="en-US" dirty="0"/>
              <a:t>wavelength is </a:t>
            </a:r>
            <a:r>
              <a:rPr lang="en-US" i="1" dirty="0">
                <a:latin typeface="Symbol" pitchFamily="2" charset="2"/>
              </a:rPr>
              <a:t>l</a:t>
            </a:r>
          </a:p>
          <a:p>
            <a:pPr lvl="1"/>
            <a:r>
              <a:rPr lang="en-US" dirty="0"/>
              <a:t>aperture is </a:t>
            </a:r>
            <a:r>
              <a:rPr lang="en-US" i="1" dirty="0"/>
              <a:t>D</a:t>
            </a:r>
          </a:p>
          <a:p>
            <a:r>
              <a:rPr lang="en-US" dirty="0"/>
              <a:t>One reason a large telescope gives better images</a:t>
            </a:r>
          </a:p>
        </p:txBody>
      </p:sp>
    </p:spTree>
    <p:extLst>
      <p:ext uri="{BB962C8B-B14F-4D97-AF65-F5344CB8AC3E}">
        <p14:creationId xmlns:p14="http://schemas.microsoft.com/office/powerpoint/2010/main" val="153129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530F1-18D7-0E47-9F7E-AEF1426D5978}"/>
              </a:ext>
            </a:extLst>
          </p:cNvPr>
          <p:cNvSpPr>
            <a:spLocks noGrp="1"/>
          </p:cNvSpPr>
          <p:nvPr>
            <p:ph type="title"/>
          </p:nvPr>
        </p:nvSpPr>
        <p:spPr/>
        <p:txBody>
          <a:bodyPr/>
          <a:lstStyle/>
          <a:p>
            <a:r>
              <a:rPr lang="en-US" dirty="0"/>
              <a:t>Reflector Designs</a:t>
            </a:r>
          </a:p>
        </p:txBody>
      </p:sp>
      <p:pic>
        <p:nvPicPr>
          <p:cNvPr id="3" name="Picture 2" descr="Four illustrations are shown. The first illustration labeled Newtonian focus shows a flat secondary mirror placed at the top of the focal point of the primary mirror. The second illustration labeled Cassegrain focus shows a curved secondary mirror whose focal point is below the surface of the primary mirror. The third illustration labeled Nasmyth focus shows the curved secondary mirror whose focal point is at some distance above the surface of the primary mirror. The fourth illustration labeled prime focus shows the focal point of the primary, concave mirror. ">
            <a:extLst>
              <a:ext uri="{FF2B5EF4-FFF2-40B4-BE49-F238E27FC236}">
                <a16:creationId xmlns:a16="http://schemas.microsoft.com/office/drawing/2014/main" id="{1E456A9D-785D-C24E-A948-F8575412FF18}"/>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066800" y="1417638"/>
            <a:ext cx="7048760" cy="5440362"/>
          </a:xfrm>
          <a:prstGeom prst="rect">
            <a:avLst/>
          </a:prstGeom>
          <a:noFill/>
          <a:ln w="38100">
            <a:solidFill>
              <a:schemeClr val="tx2"/>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45285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C487D-4FA6-B346-8D92-012DCDFD0165}"/>
              </a:ext>
            </a:extLst>
          </p:cNvPr>
          <p:cNvSpPr>
            <a:spLocks noGrp="1"/>
          </p:cNvSpPr>
          <p:nvPr>
            <p:ph type="title"/>
          </p:nvPr>
        </p:nvSpPr>
        <p:spPr/>
        <p:txBody>
          <a:bodyPr/>
          <a:lstStyle/>
          <a:p>
            <a:r>
              <a:rPr lang="en-US" dirty="0"/>
              <a:t>Observational Challenges</a:t>
            </a:r>
          </a:p>
        </p:txBody>
      </p:sp>
      <p:sp>
        <p:nvSpPr>
          <p:cNvPr id="3" name="Content Placeholder 2">
            <a:extLst>
              <a:ext uri="{FF2B5EF4-FFF2-40B4-BE49-F238E27FC236}">
                <a16:creationId xmlns:a16="http://schemas.microsoft.com/office/drawing/2014/main" id="{A9328569-31EB-6F49-A239-31A0092A14E7}"/>
              </a:ext>
            </a:extLst>
          </p:cNvPr>
          <p:cNvSpPr>
            <a:spLocks noGrp="1"/>
          </p:cNvSpPr>
          <p:nvPr>
            <p:ph idx="1"/>
          </p:nvPr>
        </p:nvSpPr>
        <p:spPr/>
        <p:txBody>
          <a:bodyPr/>
          <a:lstStyle/>
          <a:p>
            <a:pPr marL="0" indent="0">
              <a:buNone/>
            </a:pPr>
            <a:r>
              <a:rPr lang="en-US" dirty="0"/>
              <a:t>The atmosphere!</a:t>
            </a:r>
          </a:p>
          <a:p>
            <a:r>
              <a:rPr lang="en-US" dirty="0"/>
              <a:t>precipitation</a:t>
            </a:r>
          </a:p>
          <a:p>
            <a:r>
              <a:rPr lang="en-US" dirty="0"/>
              <a:t>clouds</a:t>
            </a:r>
          </a:p>
          <a:p>
            <a:r>
              <a:rPr lang="en-US" dirty="0"/>
              <a:t>turbulence</a:t>
            </a:r>
          </a:p>
          <a:p>
            <a:r>
              <a:rPr lang="en-US" dirty="0"/>
              <a:t>absorbance</a:t>
            </a:r>
          </a:p>
          <a:p>
            <a:r>
              <a:rPr lang="en-US" dirty="0"/>
              <a:t>light pollution</a:t>
            </a:r>
          </a:p>
          <a:p>
            <a:r>
              <a:rPr lang="en-US" dirty="0"/>
              <a:t>temperature changes</a:t>
            </a:r>
          </a:p>
        </p:txBody>
      </p:sp>
    </p:spTree>
    <p:extLst>
      <p:ext uri="{BB962C8B-B14F-4D97-AF65-F5344CB8AC3E}">
        <p14:creationId xmlns:p14="http://schemas.microsoft.com/office/powerpoint/2010/main" val="214934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8B2E7-5E34-584C-ABCD-A90B0E076ADB}"/>
              </a:ext>
            </a:extLst>
          </p:cNvPr>
          <p:cNvSpPr>
            <a:spLocks noGrp="1"/>
          </p:cNvSpPr>
          <p:nvPr>
            <p:ph type="title"/>
          </p:nvPr>
        </p:nvSpPr>
        <p:spPr/>
        <p:txBody>
          <a:bodyPr/>
          <a:lstStyle/>
          <a:p>
            <a:r>
              <a:rPr lang="en-US" dirty="0">
                <a:solidFill>
                  <a:schemeClr val="tx2"/>
                </a:solidFill>
              </a:rPr>
              <a:t>Coping with Challenges</a:t>
            </a:r>
          </a:p>
        </p:txBody>
      </p:sp>
      <p:sp>
        <p:nvSpPr>
          <p:cNvPr id="3" name="Content Placeholder 2">
            <a:extLst>
              <a:ext uri="{FF2B5EF4-FFF2-40B4-BE49-F238E27FC236}">
                <a16:creationId xmlns:a16="http://schemas.microsoft.com/office/drawing/2014/main" id="{0E6C5F4F-4EC4-7F43-A81A-5F8659C25CAC}"/>
              </a:ext>
            </a:extLst>
          </p:cNvPr>
          <p:cNvSpPr>
            <a:spLocks noGrp="1"/>
          </p:cNvSpPr>
          <p:nvPr>
            <p:ph idx="1"/>
          </p:nvPr>
        </p:nvSpPr>
        <p:spPr/>
        <p:txBody>
          <a:bodyPr/>
          <a:lstStyle/>
          <a:p>
            <a:pPr>
              <a:buClr>
                <a:schemeClr val="tx2"/>
              </a:buClr>
            </a:pPr>
            <a:r>
              <a:rPr lang="en-US" dirty="0">
                <a:solidFill>
                  <a:schemeClr val="tx2"/>
                </a:solidFill>
              </a:rPr>
              <a:t>Site telescopes </a:t>
            </a:r>
            <a:r>
              <a:rPr lang="en-US" dirty="0">
                <a:solidFill>
                  <a:schemeClr val="accent2"/>
                </a:solidFill>
              </a:rPr>
              <a:t>high</a:t>
            </a:r>
          </a:p>
          <a:p>
            <a:pPr>
              <a:buClr>
                <a:schemeClr val="tx2"/>
              </a:buClr>
            </a:pPr>
            <a:r>
              <a:rPr lang="en-US" dirty="0">
                <a:solidFill>
                  <a:schemeClr val="tx2"/>
                </a:solidFill>
              </a:rPr>
              <a:t>Site telescopes </a:t>
            </a:r>
            <a:r>
              <a:rPr lang="en-US" dirty="0">
                <a:solidFill>
                  <a:schemeClr val="accent2"/>
                </a:solidFill>
              </a:rPr>
              <a:t>dry</a:t>
            </a:r>
          </a:p>
          <a:p>
            <a:pPr>
              <a:buClr>
                <a:schemeClr val="tx2"/>
              </a:buClr>
            </a:pPr>
            <a:r>
              <a:rPr lang="en-US" dirty="0">
                <a:solidFill>
                  <a:schemeClr val="tx2"/>
                </a:solidFill>
              </a:rPr>
              <a:t>Site telescopes </a:t>
            </a:r>
            <a:r>
              <a:rPr lang="en-US" dirty="0">
                <a:solidFill>
                  <a:schemeClr val="accent2"/>
                </a:solidFill>
              </a:rPr>
              <a:t>remotely</a:t>
            </a:r>
          </a:p>
          <a:p>
            <a:pPr>
              <a:buClr>
                <a:schemeClr val="tx2"/>
              </a:buClr>
            </a:pPr>
            <a:r>
              <a:rPr lang="en-US" dirty="0">
                <a:solidFill>
                  <a:schemeClr val="tx2"/>
                </a:solidFill>
              </a:rPr>
              <a:t>Site telescopes in the </a:t>
            </a:r>
            <a:r>
              <a:rPr lang="en-US" dirty="0">
                <a:solidFill>
                  <a:schemeClr val="accent2"/>
                </a:solidFill>
              </a:rPr>
              <a:t>sky</a:t>
            </a:r>
            <a:r>
              <a:rPr lang="en-US" dirty="0">
                <a:solidFill>
                  <a:schemeClr val="tx2"/>
                </a:solidFill>
              </a:rPr>
              <a:t> (orbit)</a:t>
            </a:r>
          </a:p>
        </p:txBody>
      </p:sp>
    </p:spTree>
    <p:extLst>
      <p:ext uri="{BB962C8B-B14F-4D97-AF65-F5344CB8AC3E}">
        <p14:creationId xmlns:p14="http://schemas.microsoft.com/office/powerpoint/2010/main" val="349797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16F65CE-CA4C-0A4A-B231-FA82EE84C2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1" y="1"/>
            <a:ext cx="10273923" cy="6854952"/>
          </a:xfrm>
          <a:prstGeom prst="rect">
            <a:avLst/>
          </a:prstGeom>
        </p:spPr>
      </p:pic>
    </p:spTree>
    <p:extLst>
      <p:ext uri="{BB962C8B-B14F-4D97-AF65-F5344CB8AC3E}">
        <p14:creationId xmlns:p14="http://schemas.microsoft.com/office/powerpoint/2010/main" val="39798078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8B2E7-5E34-584C-ABCD-A90B0E076ADB}"/>
              </a:ext>
            </a:extLst>
          </p:cNvPr>
          <p:cNvSpPr>
            <a:spLocks noGrp="1"/>
          </p:cNvSpPr>
          <p:nvPr>
            <p:ph type="title"/>
          </p:nvPr>
        </p:nvSpPr>
        <p:spPr/>
        <p:txBody>
          <a:bodyPr/>
          <a:lstStyle/>
          <a:p>
            <a:r>
              <a:rPr lang="en-US" dirty="0"/>
              <a:t>High-tech Coping</a:t>
            </a:r>
          </a:p>
        </p:txBody>
      </p:sp>
      <p:sp>
        <p:nvSpPr>
          <p:cNvPr id="3" name="Content Placeholder 2">
            <a:extLst>
              <a:ext uri="{FF2B5EF4-FFF2-40B4-BE49-F238E27FC236}">
                <a16:creationId xmlns:a16="http://schemas.microsoft.com/office/drawing/2014/main" id="{0E6C5F4F-4EC4-7F43-A81A-5F8659C25CAC}"/>
              </a:ext>
            </a:extLst>
          </p:cNvPr>
          <p:cNvSpPr>
            <a:spLocks noGrp="1"/>
          </p:cNvSpPr>
          <p:nvPr>
            <p:ph idx="1"/>
          </p:nvPr>
        </p:nvSpPr>
        <p:spPr/>
        <p:txBody>
          <a:bodyPr/>
          <a:lstStyle/>
          <a:p>
            <a:pPr>
              <a:buClr>
                <a:schemeClr val="tx2"/>
              </a:buClr>
            </a:pPr>
            <a:r>
              <a:rPr lang="en-US" dirty="0">
                <a:solidFill>
                  <a:schemeClr val="accent2"/>
                </a:solidFill>
              </a:rPr>
              <a:t>Active</a:t>
            </a:r>
            <a:r>
              <a:rPr lang="en-US" dirty="0"/>
              <a:t> optics: adjusts mirror shape to compensate for changing stresses</a:t>
            </a:r>
          </a:p>
          <a:p>
            <a:pPr>
              <a:buClr>
                <a:schemeClr val="tx2"/>
              </a:buClr>
            </a:pPr>
            <a:r>
              <a:rPr lang="en-US" dirty="0">
                <a:solidFill>
                  <a:schemeClr val="accent2"/>
                </a:solidFill>
              </a:rPr>
              <a:t>Adaptive</a:t>
            </a:r>
            <a:r>
              <a:rPr lang="en-US" dirty="0"/>
              <a:t> optics: re-shape mirror in real time in response to wobble of a reference signal</a:t>
            </a:r>
          </a:p>
        </p:txBody>
      </p:sp>
    </p:spTree>
    <p:extLst>
      <p:ext uri="{BB962C8B-B14F-4D97-AF65-F5344CB8AC3E}">
        <p14:creationId xmlns:p14="http://schemas.microsoft.com/office/powerpoint/2010/main" val="1603523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C26D9-289E-C944-9457-FC1D4FC4A0FC}"/>
              </a:ext>
            </a:extLst>
          </p:cNvPr>
          <p:cNvSpPr>
            <a:spLocks noGrp="1"/>
          </p:cNvSpPr>
          <p:nvPr>
            <p:ph type="title"/>
          </p:nvPr>
        </p:nvSpPr>
        <p:spPr/>
        <p:txBody>
          <a:bodyPr/>
          <a:lstStyle/>
          <a:p>
            <a:r>
              <a:rPr lang="en-US" dirty="0"/>
              <a:t>Better than Our Eyes</a:t>
            </a:r>
          </a:p>
        </p:txBody>
      </p:sp>
      <p:sp>
        <p:nvSpPr>
          <p:cNvPr id="3" name="Content Placeholder 2">
            <a:extLst>
              <a:ext uri="{FF2B5EF4-FFF2-40B4-BE49-F238E27FC236}">
                <a16:creationId xmlns:a16="http://schemas.microsoft.com/office/drawing/2014/main" id="{CE8D372B-53DF-FB49-A19E-283EE6AF2F84}"/>
              </a:ext>
            </a:extLst>
          </p:cNvPr>
          <p:cNvSpPr>
            <a:spLocks noGrp="1"/>
          </p:cNvSpPr>
          <p:nvPr>
            <p:ph idx="1"/>
          </p:nvPr>
        </p:nvSpPr>
        <p:spPr/>
        <p:txBody>
          <a:bodyPr/>
          <a:lstStyle/>
          <a:p>
            <a:pPr marL="0" indent="0">
              <a:buNone/>
            </a:pPr>
            <a:r>
              <a:rPr lang="en-US" dirty="0">
                <a:solidFill>
                  <a:schemeClr val="accent2"/>
                </a:solidFill>
              </a:rPr>
              <a:t>Detectors</a:t>
            </a:r>
            <a:r>
              <a:rPr lang="en-US" dirty="0"/>
              <a:t> allow us to</a:t>
            </a:r>
          </a:p>
          <a:p>
            <a:r>
              <a:rPr lang="en-US" dirty="0"/>
              <a:t>Keep accurate records</a:t>
            </a:r>
          </a:p>
          <a:p>
            <a:r>
              <a:rPr lang="en-US" dirty="0"/>
              <a:t>Observe for extended times</a:t>
            </a:r>
          </a:p>
          <a:p>
            <a:r>
              <a:rPr lang="en-US" dirty="0"/>
              <a:t>See wavelengths our eyes can’t</a:t>
            </a:r>
          </a:p>
          <a:p>
            <a:r>
              <a:rPr lang="en-US" dirty="0"/>
              <a:t>Make quantitative measurements</a:t>
            </a:r>
          </a:p>
        </p:txBody>
      </p:sp>
    </p:spTree>
    <p:extLst>
      <p:ext uri="{BB962C8B-B14F-4D97-AF65-F5344CB8AC3E}">
        <p14:creationId xmlns:p14="http://schemas.microsoft.com/office/powerpoint/2010/main" val="225379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48E86C-6A2E-054C-83DF-5BC936C79112}"/>
              </a:ext>
            </a:extLst>
          </p:cNvPr>
          <p:cNvSpPr>
            <a:spLocks noGrp="1"/>
          </p:cNvSpPr>
          <p:nvPr>
            <p:ph type="title"/>
          </p:nvPr>
        </p:nvSpPr>
        <p:spPr/>
        <p:txBody>
          <a:bodyPr/>
          <a:lstStyle/>
          <a:p>
            <a:r>
              <a:rPr lang="en-US" dirty="0"/>
              <a:t>Detectors</a:t>
            </a:r>
          </a:p>
        </p:txBody>
      </p:sp>
      <p:sp>
        <p:nvSpPr>
          <p:cNvPr id="3" name="Content Placeholder 2">
            <a:extLst>
              <a:ext uri="{FF2B5EF4-FFF2-40B4-BE49-F238E27FC236}">
                <a16:creationId xmlns:a16="http://schemas.microsoft.com/office/drawing/2014/main" id="{2F048EF1-2280-834E-A149-3AE8F2F1EB8C}"/>
              </a:ext>
            </a:extLst>
          </p:cNvPr>
          <p:cNvSpPr>
            <a:spLocks noGrp="1"/>
          </p:cNvSpPr>
          <p:nvPr>
            <p:ph idx="1"/>
          </p:nvPr>
        </p:nvSpPr>
        <p:spPr/>
        <p:txBody>
          <a:bodyPr/>
          <a:lstStyle/>
          <a:p>
            <a:r>
              <a:rPr lang="en-US" dirty="0"/>
              <a:t>Eyepiece</a:t>
            </a:r>
          </a:p>
          <a:p>
            <a:r>
              <a:rPr lang="en-US" dirty="0"/>
              <a:t>Photographic plate</a:t>
            </a:r>
          </a:p>
          <a:p>
            <a:r>
              <a:rPr lang="en-US" dirty="0"/>
              <a:t>CCD</a:t>
            </a:r>
          </a:p>
          <a:p>
            <a:r>
              <a:rPr lang="en-US" dirty="0"/>
              <a:t>CMOS</a:t>
            </a:r>
          </a:p>
        </p:txBody>
      </p:sp>
    </p:spTree>
    <p:extLst>
      <p:ext uri="{BB962C8B-B14F-4D97-AF65-F5344CB8AC3E}">
        <p14:creationId xmlns:p14="http://schemas.microsoft.com/office/powerpoint/2010/main" val="213331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9A01E-49A2-2440-BC60-18CD053216C1}"/>
              </a:ext>
            </a:extLst>
          </p:cNvPr>
          <p:cNvSpPr>
            <a:spLocks noGrp="1"/>
          </p:cNvSpPr>
          <p:nvPr>
            <p:ph type="title"/>
          </p:nvPr>
        </p:nvSpPr>
        <p:spPr/>
        <p:txBody>
          <a:bodyPr/>
          <a:lstStyle/>
          <a:p>
            <a:r>
              <a:rPr lang="en-US" dirty="0"/>
              <a:t>Interferometry</a:t>
            </a:r>
          </a:p>
        </p:txBody>
      </p:sp>
      <p:sp>
        <p:nvSpPr>
          <p:cNvPr id="3" name="Content Placeholder 2">
            <a:extLst>
              <a:ext uri="{FF2B5EF4-FFF2-40B4-BE49-F238E27FC236}">
                <a16:creationId xmlns:a16="http://schemas.microsoft.com/office/drawing/2014/main" id="{01C7FDD2-D599-8348-9A7F-0B94BEFEF7B0}"/>
              </a:ext>
            </a:extLst>
          </p:cNvPr>
          <p:cNvSpPr>
            <a:spLocks noGrp="1"/>
          </p:cNvSpPr>
          <p:nvPr>
            <p:ph idx="1"/>
          </p:nvPr>
        </p:nvSpPr>
        <p:spPr/>
        <p:txBody>
          <a:bodyPr/>
          <a:lstStyle/>
          <a:p>
            <a:r>
              <a:rPr lang="en-US" dirty="0"/>
              <a:t>Combine signals from separate detectors</a:t>
            </a:r>
          </a:p>
          <a:p>
            <a:r>
              <a:rPr lang="en-US" dirty="0"/>
              <a:t>Achieves resolution advantage of large aperture</a:t>
            </a:r>
          </a:p>
          <a:p>
            <a:r>
              <a:rPr lang="en-US" dirty="0"/>
              <a:t>Especially useful for long wavelengths</a:t>
            </a:r>
          </a:p>
        </p:txBody>
      </p:sp>
    </p:spTree>
    <p:extLst>
      <p:ext uri="{BB962C8B-B14F-4D97-AF65-F5344CB8AC3E}">
        <p14:creationId xmlns:p14="http://schemas.microsoft.com/office/powerpoint/2010/main" val="765053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E6F335-3011-8149-BDA1-2BB5EEFD3362}"/>
              </a:ext>
            </a:extLst>
          </p:cNvPr>
          <p:cNvSpPr>
            <a:spLocks noGrp="1"/>
          </p:cNvSpPr>
          <p:nvPr>
            <p:ph type="ctrTitle"/>
          </p:nvPr>
        </p:nvSpPr>
        <p:spPr/>
        <p:txBody>
          <a:bodyPr/>
          <a:lstStyle/>
          <a:p>
            <a:r>
              <a:rPr lang="en-US" dirty="0"/>
              <a:t>All the Light We Cannot See</a:t>
            </a:r>
          </a:p>
        </p:txBody>
      </p:sp>
      <p:sp>
        <p:nvSpPr>
          <p:cNvPr id="3" name="Subtitle 2">
            <a:extLst>
              <a:ext uri="{FF2B5EF4-FFF2-40B4-BE49-F238E27FC236}">
                <a16:creationId xmlns:a16="http://schemas.microsoft.com/office/drawing/2014/main" id="{150B7F46-33B8-D043-81BD-A1EA5F25E057}"/>
              </a:ext>
            </a:extLst>
          </p:cNvPr>
          <p:cNvSpPr>
            <a:spLocks noGrp="1"/>
          </p:cNvSpPr>
          <p:nvPr>
            <p:ph type="subTitle" idx="1"/>
          </p:nvPr>
        </p:nvSpPr>
        <p:spPr/>
        <p:txBody>
          <a:bodyPr/>
          <a:lstStyle/>
          <a:p>
            <a:r>
              <a:rPr lang="en-US" dirty="0"/>
              <a:t>we still want to detect</a:t>
            </a:r>
          </a:p>
        </p:txBody>
      </p:sp>
    </p:spTree>
    <p:extLst>
      <p:ext uri="{BB962C8B-B14F-4D97-AF65-F5344CB8AC3E}">
        <p14:creationId xmlns:p14="http://schemas.microsoft.com/office/powerpoint/2010/main" val="17167979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9EBD4F-0CB6-F242-BE26-E7C143C3F64E}"/>
              </a:ext>
            </a:extLst>
          </p:cNvPr>
          <p:cNvSpPr>
            <a:spLocks noGrp="1"/>
          </p:cNvSpPr>
          <p:nvPr>
            <p:ph type="title"/>
          </p:nvPr>
        </p:nvSpPr>
        <p:spPr/>
        <p:txBody>
          <a:bodyPr/>
          <a:lstStyle/>
          <a:p>
            <a:r>
              <a:rPr lang="en-US" dirty="0"/>
              <a:t>Near-IR and Near-UV</a:t>
            </a:r>
          </a:p>
        </p:txBody>
      </p:sp>
      <p:sp>
        <p:nvSpPr>
          <p:cNvPr id="3" name="Content Placeholder 2">
            <a:extLst>
              <a:ext uri="{FF2B5EF4-FFF2-40B4-BE49-F238E27FC236}">
                <a16:creationId xmlns:a16="http://schemas.microsoft.com/office/drawing/2014/main" id="{E5F68581-4137-9342-A5FF-638B35DC7142}"/>
              </a:ext>
            </a:extLst>
          </p:cNvPr>
          <p:cNvSpPr>
            <a:spLocks noGrp="1"/>
          </p:cNvSpPr>
          <p:nvPr>
            <p:ph idx="1"/>
          </p:nvPr>
        </p:nvSpPr>
        <p:spPr/>
        <p:txBody>
          <a:bodyPr/>
          <a:lstStyle/>
          <a:p>
            <a:r>
              <a:rPr lang="en-US" dirty="0"/>
              <a:t>can use optical technology</a:t>
            </a:r>
          </a:p>
          <a:p>
            <a:r>
              <a:rPr lang="en-US" dirty="0"/>
              <a:t>Some problems with atmospheric absorption</a:t>
            </a:r>
          </a:p>
        </p:txBody>
      </p:sp>
    </p:spTree>
    <p:extLst>
      <p:ext uri="{BB962C8B-B14F-4D97-AF65-F5344CB8AC3E}">
        <p14:creationId xmlns:p14="http://schemas.microsoft.com/office/powerpoint/2010/main" val="277349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9F5B6-4407-8149-8AF4-131BC97BE0B1}"/>
              </a:ext>
            </a:extLst>
          </p:cNvPr>
          <p:cNvSpPr>
            <a:spLocks noGrp="1"/>
          </p:cNvSpPr>
          <p:nvPr>
            <p:ph type="title"/>
          </p:nvPr>
        </p:nvSpPr>
        <p:spPr/>
        <p:txBody>
          <a:bodyPr/>
          <a:lstStyle/>
          <a:p>
            <a:r>
              <a:rPr lang="en-US" dirty="0"/>
              <a:t>Infrared</a:t>
            </a:r>
          </a:p>
        </p:txBody>
      </p:sp>
      <p:sp>
        <p:nvSpPr>
          <p:cNvPr id="3" name="Content Placeholder 2">
            <a:extLst>
              <a:ext uri="{FF2B5EF4-FFF2-40B4-BE49-F238E27FC236}">
                <a16:creationId xmlns:a16="http://schemas.microsoft.com/office/drawing/2014/main" id="{E6A60A84-EE0F-EC44-959F-C31D3D03D95A}"/>
              </a:ext>
            </a:extLst>
          </p:cNvPr>
          <p:cNvSpPr>
            <a:spLocks noGrp="1"/>
          </p:cNvSpPr>
          <p:nvPr>
            <p:ph idx="1"/>
          </p:nvPr>
        </p:nvSpPr>
        <p:spPr/>
        <p:txBody>
          <a:bodyPr/>
          <a:lstStyle/>
          <a:p>
            <a:r>
              <a:rPr lang="en-US" dirty="0"/>
              <a:t>long-wave shows cool dust</a:t>
            </a:r>
          </a:p>
          <a:p>
            <a:r>
              <a:rPr lang="en-US" dirty="0"/>
              <a:t>short-wave see through dust</a:t>
            </a:r>
          </a:p>
          <a:p>
            <a:r>
              <a:rPr lang="en-US" dirty="0"/>
              <a:t>red-shifted distant sources</a:t>
            </a:r>
          </a:p>
        </p:txBody>
      </p:sp>
    </p:spTree>
    <p:extLst>
      <p:ext uri="{BB962C8B-B14F-4D97-AF65-F5344CB8AC3E}">
        <p14:creationId xmlns:p14="http://schemas.microsoft.com/office/powerpoint/2010/main" val="11105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A6CF0-C2F8-1B44-887C-A6B2C66D48F0}"/>
              </a:ext>
            </a:extLst>
          </p:cNvPr>
          <p:cNvSpPr>
            <a:spLocks noGrp="1"/>
          </p:cNvSpPr>
          <p:nvPr>
            <p:ph type="title"/>
          </p:nvPr>
        </p:nvSpPr>
        <p:spPr/>
        <p:txBody>
          <a:bodyPr/>
          <a:lstStyle/>
          <a:p>
            <a:r>
              <a:rPr lang="en-US" dirty="0"/>
              <a:t>Radio Astronomy</a:t>
            </a:r>
          </a:p>
        </p:txBody>
      </p:sp>
      <p:sp>
        <p:nvSpPr>
          <p:cNvPr id="3" name="Content Placeholder 2">
            <a:extLst>
              <a:ext uri="{FF2B5EF4-FFF2-40B4-BE49-F238E27FC236}">
                <a16:creationId xmlns:a16="http://schemas.microsoft.com/office/drawing/2014/main" id="{A1D56FCE-52D7-B344-B4D8-BF7FBB8F0CC6}"/>
              </a:ext>
            </a:extLst>
          </p:cNvPr>
          <p:cNvSpPr>
            <a:spLocks noGrp="1"/>
          </p:cNvSpPr>
          <p:nvPr>
            <p:ph idx="1"/>
          </p:nvPr>
        </p:nvSpPr>
        <p:spPr/>
        <p:txBody>
          <a:bodyPr/>
          <a:lstStyle/>
          <a:p>
            <a:r>
              <a:rPr lang="en-US" dirty="0"/>
              <a:t>Not obscured by clouds, rain, </a:t>
            </a:r>
            <a:r>
              <a:rPr lang="en-US" dirty="0" err="1"/>
              <a:t>etc</a:t>
            </a:r>
            <a:endParaRPr lang="en-US" dirty="0"/>
          </a:p>
          <a:p>
            <a:r>
              <a:rPr lang="en-US" dirty="0"/>
              <a:t>Detects objects that are visually unremarkable or invisible</a:t>
            </a:r>
          </a:p>
          <a:p>
            <a:r>
              <a:rPr lang="en-US" dirty="0"/>
              <a:t>Sees H atoms (21 cm)</a:t>
            </a:r>
          </a:p>
          <a:p>
            <a:r>
              <a:rPr lang="en-US" dirty="0"/>
              <a:t>Large dishes, large arrays</a:t>
            </a:r>
          </a:p>
        </p:txBody>
      </p:sp>
    </p:spTree>
    <p:extLst>
      <p:ext uri="{BB962C8B-B14F-4D97-AF65-F5344CB8AC3E}">
        <p14:creationId xmlns:p14="http://schemas.microsoft.com/office/powerpoint/2010/main" val="2896832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An aerial view of telescopes arranges in the arms of the alphabet Y is shown. A photo of the secondary mirror assembly in between the antennas is shown alongside. ">
            <a:extLst>
              <a:ext uri="{FF2B5EF4-FFF2-40B4-BE49-F238E27FC236}">
                <a16:creationId xmlns:a16="http://schemas.microsoft.com/office/drawing/2014/main" id="{1713B2A4-D5F5-9F48-90AA-7F9DDB530512}"/>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544484"/>
            <a:ext cx="9144000" cy="5769033"/>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40502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2BAE916-43E4-1340-B1E4-460D810F21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8309" y="0"/>
            <a:ext cx="10320618" cy="6858000"/>
          </a:xfrm>
          <a:prstGeom prst="rect">
            <a:avLst/>
          </a:prstGeom>
        </p:spPr>
      </p:pic>
    </p:spTree>
    <p:extLst>
      <p:ext uri="{BB962C8B-B14F-4D97-AF65-F5344CB8AC3E}">
        <p14:creationId xmlns:p14="http://schemas.microsoft.com/office/powerpoint/2010/main" val="34983168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0DCAC-7A93-7F44-9F0E-BFC7056C357A}"/>
              </a:ext>
            </a:extLst>
          </p:cNvPr>
          <p:cNvSpPr>
            <a:spLocks noGrp="1"/>
          </p:cNvSpPr>
          <p:nvPr>
            <p:ph type="title"/>
          </p:nvPr>
        </p:nvSpPr>
        <p:spPr/>
        <p:txBody>
          <a:bodyPr/>
          <a:lstStyle/>
          <a:p>
            <a:r>
              <a:rPr lang="en-US" dirty="0"/>
              <a:t>Microwave Astronomy</a:t>
            </a:r>
          </a:p>
        </p:txBody>
      </p:sp>
      <p:sp>
        <p:nvSpPr>
          <p:cNvPr id="3" name="Content Placeholder 2">
            <a:extLst>
              <a:ext uri="{FF2B5EF4-FFF2-40B4-BE49-F238E27FC236}">
                <a16:creationId xmlns:a16="http://schemas.microsoft.com/office/drawing/2014/main" id="{43AF27C1-3C6C-5949-A0E5-6647D8DD429E}"/>
              </a:ext>
            </a:extLst>
          </p:cNvPr>
          <p:cNvSpPr>
            <a:spLocks noGrp="1"/>
          </p:cNvSpPr>
          <p:nvPr>
            <p:ph idx="1"/>
          </p:nvPr>
        </p:nvSpPr>
        <p:spPr/>
        <p:txBody>
          <a:bodyPr/>
          <a:lstStyle/>
          <a:p>
            <a:r>
              <a:rPr lang="en-US" dirty="0"/>
              <a:t>Atmospheric absorption</a:t>
            </a:r>
          </a:p>
          <a:p>
            <a:r>
              <a:rPr lang="en-US" dirty="0"/>
              <a:t>Important for cosmology (CMB)</a:t>
            </a:r>
          </a:p>
        </p:txBody>
      </p:sp>
    </p:spTree>
    <p:extLst>
      <p:ext uri="{BB962C8B-B14F-4D97-AF65-F5344CB8AC3E}">
        <p14:creationId xmlns:p14="http://schemas.microsoft.com/office/powerpoint/2010/main" val="511691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1F19C-5C75-E54F-AAD2-4886322017DB}"/>
              </a:ext>
            </a:extLst>
          </p:cNvPr>
          <p:cNvSpPr>
            <a:spLocks noGrp="1"/>
          </p:cNvSpPr>
          <p:nvPr>
            <p:ph type="title"/>
          </p:nvPr>
        </p:nvSpPr>
        <p:spPr/>
        <p:txBody>
          <a:bodyPr/>
          <a:lstStyle/>
          <a:p>
            <a:r>
              <a:rPr lang="en-US" dirty="0"/>
              <a:t>X-ray</a:t>
            </a:r>
          </a:p>
        </p:txBody>
      </p:sp>
      <p:sp>
        <p:nvSpPr>
          <p:cNvPr id="3" name="Content Placeholder 2">
            <a:extLst>
              <a:ext uri="{FF2B5EF4-FFF2-40B4-BE49-F238E27FC236}">
                <a16:creationId xmlns:a16="http://schemas.microsoft.com/office/drawing/2014/main" id="{EAF00769-6AB6-1249-9D88-CDC73BADEB3F}"/>
              </a:ext>
            </a:extLst>
          </p:cNvPr>
          <p:cNvSpPr>
            <a:spLocks noGrp="1"/>
          </p:cNvSpPr>
          <p:nvPr>
            <p:ph idx="1"/>
          </p:nvPr>
        </p:nvSpPr>
        <p:spPr>
          <a:xfrm>
            <a:off x="457200" y="1600200"/>
            <a:ext cx="5129594" cy="2514599"/>
          </a:xfrm>
        </p:spPr>
        <p:txBody>
          <a:bodyPr/>
          <a:lstStyle/>
          <a:p>
            <a:r>
              <a:rPr lang="en-US" dirty="0"/>
              <a:t>Must be above the atmosphere</a:t>
            </a:r>
          </a:p>
          <a:p>
            <a:r>
              <a:rPr lang="en-US" dirty="0"/>
              <a:t>grazing incidence mirrors</a:t>
            </a:r>
          </a:p>
        </p:txBody>
      </p:sp>
      <p:pic>
        <p:nvPicPr>
          <p:cNvPr id="4" name="Picture 2" descr="Three illustrations are shown. The first illustration shows two sets of parallel X rays converging at the focal point. The X rays pass through paraboloid and hyperboloid surfaces resulting in penetration of objects. The second illustration shows the structure of an X ray telescope. The U shaped telescope consists of four nested paraboloids and as many nested hyperboloids. Two X rays emerge from the nested paraboloid and hyperboloid and converge at the focal surface. The two X rays are labeled as double reflected X rays. The field of view at the focal surface is negative 0.5 degrees. The third illustration shows X rays converging at the focal surface in the Chandra X ray telescope. ">
            <a:extLst>
              <a:ext uri="{FF2B5EF4-FFF2-40B4-BE49-F238E27FC236}">
                <a16:creationId xmlns:a16="http://schemas.microsoft.com/office/drawing/2014/main" id="{689C0B63-CF99-B044-B9DC-F83547D7599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715000" y="685800"/>
            <a:ext cx="2843594" cy="587331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724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1500B-6BE3-1944-8FD0-A022BB895E68}"/>
              </a:ext>
            </a:extLst>
          </p:cNvPr>
          <p:cNvSpPr>
            <a:spLocks noGrp="1"/>
          </p:cNvSpPr>
          <p:nvPr>
            <p:ph type="ctrTitle"/>
          </p:nvPr>
        </p:nvSpPr>
        <p:spPr/>
        <p:txBody>
          <a:bodyPr/>
          <a:lstStyle/>
          <a:p>
            <a:r>
              <a:rPr lang="en-US" dirty="0"/>
              <a:t>Focusing light</a:t>
            </a:r>
          </a:p>
        </p:txBody>
      </p:sp>
      <p:sp>
        <p:nvSpPr>
          <p:cNvPr id="3" name="Subtitle 2">
            <a:extLst>
              <a:ext uri="{FF2B5EF4-FFF2-40B4-BE49-F238E27FC236}">
                <a16:creationId xmlns:a16="http://schemas.microsoft.com/office/drawing/2014/main" id="{D5837A92-E150-864C-84B4-117952EE1E0A}"/>
              </a:ext>
            </a:extLst>
          </p:cNvPr>
          <p:cNvSpPr>
            <a:spLocks noGrp="1"/>
          </p:cNvSpPr>
          <p:nvPr>
            <p:ph type="subTitle" idx="1"/>
          </p:nvPr>
        </p:nvSpPr>
        <p:spPr/>
        <p:txBody>
          <a:bodyPr/>
          <a:lstStyle/>
          <a:p>
            <a:r>
              <a:rPr lang="en-US" dirty="0"/>
              <a:t>How images form</a:t>
            </a:r>
          </a:p>
        </p:txBody>
      </p:sp>
    </p:spTree>
    <p:extLst>
      <p:ext uri="{BB962C8B-B14F-4D97-AF65-F5344CB8AC3E}">
        <p14:creationId xmlns:p14="http://schemas.microsoft.com/office/powerpoint/2010/main" val="1579752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DAB2F-D6D1-D641-8BBA-A455D98823AA}"/>
              </a:ext>
            </a:extLst>
          </p:cNvPr>
          <p:cNvSpPr>
            <a:spLocks noGrp="1"/>
          </p:cNvSpPr>
          <p:nvPr>
            <p:ph type="title"/>
          </p:nvPr>
        </p:nvSpPr>
        <p:spPr>
          <a:xfrm>
            <a:off x="2514600" y="274638"/>
            <a:ext cx="6172200" cy="1477962"/>
          </a:xfrm>
        </p:spPr>
        <p:txBody>
          <a:bodyPr/>
          <a:lstStyle/>
          <a:p>
            <a:r>
              <a:rPr lang="en-US" dirty="0"/>
              <a:t>Pictures</a:t>
            </a:r>
          </a:p>
        </p:txBody>
      </p:sp>
      <p:pic>
        <p:nvPicPr>
          <p:cNvPr id="4" name="Picture 2" descr="Five illustrations depict the survey of the universe in various parts of the electromagnetic spectrum. The five illustrations show the celestial sphere captured through radio waves, infrared waves, visible light, X-rays, and NASA images respectively. All the images captured consist of the Galaxy’s disk at the center that cuts the images horizontally into two halves. The color combination varies in each part of the electromagnetic spectrum. ">
            <a:extLst>
              <a:ext uri="{FF2B5EF4-FFF2-40B4-BE49-F238E27FC236}">
                <a16:creationId xmlns:a16="http://schemas.microsoft.com/office/drawing/2014/main" id="{D45FD640-58B4-1743-9729-A0965979C45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476250" y="142217"/>
            <a:ext cx="3257550" cy="6660210"/>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2158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323294-10CF-1641-B3B0-B7EA5BFD3D71}"/>
              </a:ext>
            </a:extLst>
          </p:cNvPr>
          <p:cNvSpPr>
            <a:spLocks noGrp="1"/>
          </p:cNvSpPr>
          <p:nvPr>
            <p:ph type="title"/>
          </p:nvPr>
        </p:nvSpPr>
        <p:spPr/>
        <p:txBody>
          <a:bodyPr/>
          <a:lstStyle/>
          <a:p>
            <a:r>
              <a:rPr lang="en-US" dirty="0"/>
              <a:t>Non-EM Observations</a:t>
            </a:r>
          </a:p>
        </p:txBody>
      </p:sp>
      <p:sp>
        <p:nvSpPr>
          <p:cNvPr id="3" name="Content Placeholder 2">
            <a:extLst>
              <a:ext uri="{FF2B5EF4-FFF2-40B4-BE49-F238E27FC236}">
                <a16:creationId xmlns:a16="http://schemas.microsoft.com/office/drawing/2014/main" id="{C27BA2B9-6574-1744-9DF2-3C8DDDBF27AC}"/>
              </a:ext>
            </a:extLst>
          </p:cNvPr>
          <p:cNvSpPr>
            <a:spLocks noGrp="1"/>
          </p:cNvSpPr>
          <p:nvPr>
            <p:ph idx="1"/>
          </p:nvPr>
        </p:nvSpPr>
        <p:spPr/>
        <p:txBody>
          <a:bodyPr/>
          <a:lstStyle/>
          <a:p>
            <a:r>
              <a:rPr lang="en-US" dirty="0"/>
              <a:t>Meteorites</a:t>
            </a:r>
          </a:p>
          <a:p>
            <a:pPr lvl="1"/>
            <a:r>
              <a:rPr lang="en-US" dirty="0"/>
              <a:t>our Solar system</a:t>
            </a:r>
          </a:p>
          <a:p>
            <a:r>
              <a:rPr lang="en-US" dirty="0"/>
              <a:t>Cosmic rays</a:t>
            </a:r>
          </a:p>
          <a:p>
            <a:pPr lvl="1"/>
            <a:r>
              <a:rPr lang="en-US" dirty="0"/>
              <a:t>difficult to interpret</a:t>
            </a:r>
          </a:p>
          <a:p>
            <a:r>
              <a:rPr lang="en-US" dirty="0"/>
              <a:t>Neutrinos</a:t>
            </a:r>
          </a:p>
          <a:p>
            <a:pPr lvl="1"/>
            <a:r>
              <a:rPr lang="en-US" dirty="0"/>
              <a:t>interiors of stars</a:t>
            </a:r>
          </a:p>
          <a:p>
            <a:r>
              <a:rPr lang="en-US" dirty="0"/>
              <a:t>Gravity waves</a:t>
            </a:r>
          </a:p>
          <a:p>
            <a:pPr lvl="1"/>
            <a:r>
              <a:rPr lang="en-US" dirty="0"/>
              <a:t>eventually detected</a:t>
            </a:r>
          </a:p>
        </p:txBody>
      </p:sp>
    </p:spTree>
    <p:extLst>
      <p:ext uri="{BB962C8B-B14F-4D97-AF65-F5344CB8AC3E}">
        <p14:creationId xmlns:p14="http://schemas.microsoft.com/office/powerpoint/2010/main" val="3254244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a:extLst>
              <a:ext uri="{FF2B5EF4-FFF2-40B4-BE49-F238E27FC236}">
                <a16:creationId xmlns:a16="http://schemas.microsoft.com/office/drawing/2014/main" id="{511D8356-FB4D-514B-A514-A4A1A5D7BB80}"/>
              </a:ext>
            </a:extLst>
          </p:cNvPr>
          <p:cNvSpPr>
            <a:spLocks noGrp="1" noChangeArrowheads="1"/>
          </p:cNvSpPr>
          <p:nvPr>
            <p:ph type="title"/>
          </p:nvPr>
        </p:nvSpPr>
        <p:spPr/>
        <p:txBody>
          <a:bodyPr/>
          <a:lstStyle/>
          <a:p>
            <a:r>
              <a:rPr lang="en-US" altLang="en-US"/>
              <a:t>Wave refraction</a:t>
            </a:r>
          </a:p>
        </p:txBody>
      </p:sp>
      <p:sp>
        <p:nvSpPr>
          <p:cNvPr id="256015" name="Text Box 15">
            <a:extLst>
              <a:ext uri="{FF2B5EF4-FFF2-40B4-BE49-F238E27FC236}">
                <a16:creationId xmlns:a16="http://schemas.microsoft.com/office/drawing/2014/main" id="{AFCBDACD-FCBC-A645-82A8-6E4EDB923BBF}"/>
              </a:ext>
            </a:extLst>
          </p:cNvPr>
          <p:cNvSpPr txBox="1">
            <a:spLocks noChangeArrowheads="1"/>
          </p:cNvSpPr>
          <p:nvPr/>
        </p:nvSpPr>
        <p:spPr bwMode="auto">
          <a:xfrm>
            <a:off x="685800" y="3505200"/>
            <a:ext cx="3352800" cy="204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3200">
                <a:solidFill>
                  <a:srgbClr val="800000"/>
                </a:solidFill>
                <a:latin typeface="Times" pitchFamily="2" charset="0"/>
              </a:rPr>
              <a:t>Snell’s Law:</a:t>
            </a:r>
          </a:p>
          <a:p>
            <a:pPr algn="ctr" eaLnBrk="0" hangingPunct="0"/>
            <a:r>
              <a:rPr lang="en-US" altLang="en-US" sz="3200" i="1">
                <a:latin typeface="Times" pitchFamily="2" charset="0"/>
              </a:rPr>
              <a:t>u</a:t>
            </a:r>
            <a:r>
              <a:rPr lang="en-US" altLang="en-US" sz="3200" i="1" baseline="-25000">
                <a:latin typeface="Times" pitchFamily="2" charset="0"/>
              </a:rPr>
              <a:t>2</a:t>
            </a:r>
            <a:r>
              <a:rPr lang="en-US" altLang="en-US" sz="3200" i="1">
                <a:latin typeface="Times" pitchFamily="2" charset="0"/>
              </a:rPr>
              <a:t> </a:t>
            </a:r>
            <a:r>
              <a:rPr lang="en-US" altLang="en-US" sz="3200">
                <a:latin typeface="Times" pitchFamily="2" charset="0"/>
              </a:rPr>
              <a:t>sin</a:t>
            </a:r>
            <a:r>
              <a:rPr lang="en-US" altLang="en-US" sz="3200" i="1">
                <a:latin typeface="Symbol" pitchFamily="2" charset="2"/>
              </a:rPr>
              <a:t>q</a:t>
            </a:r>
            <a:r>
              <a:rPr lang="en-US" altLang="en-US" sz="3200" baseline="-25000">
                <a:latin typeface="Symbol" pitchFamily="2" charset="2"/>
              </a:rPr>
              <a:t>1</a:t>
            </a:r>
            <a:r>
              <a:rPr lang="en-US" altLang="en-US" sz="3200" i="1">
                <a:latin typeface="Times" pitchFamily="2" charset="0"/>
              </a:rPr>
              <a:t> = u</a:t>
            </a:r>
            <a:r>
              <a:rPr lang="en-US" altLang="en-US" sz="3200" i="1" baseline="-25000">
                <a:latin typeface="Times" pitchFamily="2" charset="0"/>
              </a:rPr>
              <a:t>1</a:t>
            </a:r>
            <a:r>
              <a:rPr lang="en-US" altLang="en-US" sz="3200" i="1">
                <a:latin typeface="Times" pitchFamily="2" charset="0"/>
              </a:rPr>
              <a:t> </a:t>
            </a:r>
            <a:r>
              <a:rPr lang="en-US" altLang="en-US" sz="3200">
                <a:latin typeface="Times" pitchFamily="2" charset="0"/>
              </a:rPr>
              <a:t>sin</a:t>
            </a:r>
            <a:r>
              <a:rPr lang="en-US" altLang="en-US" sz="3200" i="1">
                <a:latin typeface="Symbol" pitchFamily="2" charset="2"/>
              </a:rPr>
              <a:t>q</a:t>
            </a:r>
            <a:r>
              <a:rPr lang="en-US" altLang="en-US" sz="3200" baseline="-25000">
                <a:latin typeface="Symbol" pitchFamily="2" charset="2"/>
              </a:rPr>
              <a:t>2</a:t>
            </a:r>
          </a:p>
          <a:p>
            <a:pPr algn="ctr" eaLnBrk="0" hangingPunct="0"/>
            <a:r>
              <a:rPr lang="en-US" altLang="en-US" sz="3200" i="1">
                <a:latin typeface="Times" pitchFamily="2" charset="0"/>
              </a:rPr>
              <a:t> n</a:t>
            </a:r>
            <a:r>
              <a:rPr lang="en-US" altLang="en-US" sz="3200" i="1" baseline="-25000">
                <a:latin typeface="Times" pitchFamily="2" charset="0"/>
              </a:rPr>
              <a:t>1</a:t>
            </a:r>
            <a:r>
              <a:rPr lang="en-US" altLang="en-US" sz="3200" i="1">
                <a:latin typeface="Times" pitchFamily="2" charset="0"/>
              </a:rPr>
              <a:t> </a:t>
            </a:r>
            <a:r>
              <a:rPr lang="en-US" altLang="en-US" sz="3200">
                <a:latin typeface="Times" pitchFamily="2" charset="0"/>
              </a:rPr>
              <a:t>sin</a:t>
            </a:r>
            <a:r>
              <a:rPr lang="en-US" altLang="en-US" sz="3200" i="1">
                <a:latin typeface="Symbol" pitchFamily="2" charset="2"/>
              </a:rPr>
              <a:t>q</a:t>
            </a:r>
            <a:r>
              <a:rPr lang="en-US" altLang="en-US" sz="3200" baseline="-25000">
                <a:latin typeface="Symbol" pitchFamily="2" charset="2"/>
              </a:rPr>
              <a:t>1</a:t>
            </a:r>
            <a:r>
              <a:rPr lang="en-US" altLang="en-US" sz="3200" i="1">
                <a:latin typeface="Times" pitchFamily="2" charset="0"/>
              </a:rPr>
              <a:t> = n</a:t>
            </a:r>
            <a:r>
              <a:rPr lang="en-US" altLang="en-US" sz="3200" i="1" baseline="-25000">
                <a:latin typeface="Times" pitchFamily="2" charset="0"/>
              </a:rPr>
              <a:t>2</a:t>
            </a:r>
            <a:r>
              <a:rPr lang="en-US" altLang="en-US" sz="3200" i="1">
                <a:latin typeface="Times" pitchFamily="2" charset="0"/>
              </a:rPr>
              <a:t> </a:t>
            </a:r>
            <a:r>
              <a:rPr lang="en-US" altLang="en-US" sz="3200">
                <a:latin typeface="Times" pitchFamily="2" charset="0"/>
              </a:rPr>
              <a:t>sin</a:t>
            </a:r>
            <a:r>
              <a:rPr lang="en-US" altLang="en-US" sz="3200" i="1">
                <a:latin typeface="Symbol" pitchFamily="2" charset="2"/>
              </a:rPr>
              <a:t>q</a:t>
            </a:r>
            <a:r>
              <a:rPr lang="en-US" altLang="en-US" sz="3200" baseline="-25000">
                <a:latin typeface="Symbol" pitchFamily="2" charset="2"/>
              </a:rPr>
              <a:t>2</a:t>
            </a:r>
          </a:p>
          <a:p>
            <a:pPr algn="ctr" eaLnBrk="0" hangingPunct="0"/>
            <a:endParaRPr lang="en-US" altLang="en-US" sz="3200" i="1">
              <a:latin typeface="Times" pitchFamily="2" charset="0"/>
            </a:endParaRPr>
          </a:p>
        </p:txBody>
      </p:sp>
      <p:sp>
        <p:nvSpPr>
          <p:cNvPr id="256017" name="Rectangle 17">
            <a:extLst>
              <a:ext uri="{FF2B5EF4-FFF2-40B4-BE49-F238E27FC236}">
                <a16:creationId xmlns:a16="http://schemas.microsoft.com/office/drawing/2014/main" id="{96BB1F60-BF67-9142-9A5C-8B00E387D506}"/>
              </a:ext>
            </a:extLst>
          </p:cNvPr>
          <p:cNvSpPr>
            <a:spLocks noChangeArrowheads="1"/>
          </p:cNvSpPr>
          <p:nvPr/>
        </p:nvSpPr>
        <p:spPr bwMode="auto">
          <a:xfrm>
            <a:off x="4419600" y="2590800"/>
            <a:ext cx="4191000" cy="1676400"/>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2400" i="1">
              <a:latin typeface="Times" pitchFamily="2" charset="0"/>
            </a:endParaRPr>
          </a:p>
        </p:txBody>
      </p:sp>
      <p:sp>
        <p:nvSpPr>
          <p:cNvPr id="256018" name="Rectangle 18">
            <a:extLst>
              <a:ext uri="{FF2B5EF4-FFF2-40B4-BE49-F238E27FC236}">
                <a16:creationId xmlns:a16="http://schemas.microsoft.com/office/drawing/2014/main" id="{38CE36AB-C88B-944C-9A47-12698A43E1CD}"/>
              </a:ext>
            </a:extLst>
          </p:cNvPr>
          <p:cNvSpPr>
            <a:spLocks noChangeArrowheads="1"/>
          </p:cNvSpPr>
          <p:nvPr/>
        </p:nvSpPr>
        <p:spPr bwMode="auto">
          <a:xfrm>
            <a:off x="4419600" y="4267200"/>
            <a:ext cx="4191000" cy="1676400"/>
          </a:xfrm>
          <a:prstGeom prst="rect">
            <a:avLst/>
          </a:prstGeom>
          <a:solidFill>
            <a:srgbClr val="F4F4F4"/>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019" name="Freeform 19">
            <a:extLst>
              <a:ext uri="{FF2B5EF4-FFF2-40B4-BE49-F238E27FC236}">
                <a16:creationId xmlns:a16="http://schemas.microsoft.com/office/drawing/2014/main" id="{C4702CF9-3F95-E44A-85E4-F442FBAF02AF}"/>
              </a:ext>
            </a:extLst>
          </p:cNvPr>
          <p:cNvSpPr>
            <a:spLocks/>
          </p:cNvSpPr>
          <p:nvPr/>
        </p:nvSpPr>
        <p:spPr bwMode="auto">
          <a:xfrm>
            <a:off x="4419600" y="4267200"/>
            <a:ext cx="4191000" cy="1588"/>
          </a:xfrm>
          <a:custGeom>
            <a:avLst/>
            <a:gdLst>
              <a:gd name="T0" fmla="*/ 0 w 2640"/>
              <a:gd name="T1" fmla="*/ 0 h 1"/>
              <a:gd name="T2" fmla="*/ 597 w 2640"/>
              <a:gd name="T3" fmla="*/ 0 h 1"/>
              <a:gd name="T4" fmla="*/ 2640 w 2640"/>
              <a:gd name="T5" fmla="*/ 1 h 1"/>
            </a:gdLst>
            <a:ahLst/>
            <a:cxnLst>
              <a:cxn ang="0">
                <a:pos x="T0" y="T1"/>
              </a:cxn>
              <a:cxn ang="0">
                <a:pos x="T2" y="T3"/>
              </a:cxn>
              <a:cxn ang="0">
                <a:pos x="T4" y="T5"/>
              </a:cxn>
            </a:cxnLst>
            <a:rect l="0" t="0" r="r" b="b"/>
            <a:pathLst>
              <a:path w="2640" h="1">
                <a:moveTo>
                  <a:pt x="0" y="0"/>
                </a:moveTo>
                <a:lnTo>
                  <a:pt x="597" y="0"/>
                </a:lnTo>
                <a:lnTo>
                  <a:pt x="2640" y="1"/>
                </a:lnTo>
              </a:path>
            </a:pathLst>
          </a:custGeom>
          <a:noFill/>
          <a:ln w="28575" cmpd="sng">
            <a:solidFill>
              <a:srgbClr val="000000"/>
            </a:solidFill>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020" name="Line 20">
            <a:extLst>
              <a:ext uri="{FF2B5EF4-FFF2-40B4-BE49-F238E27FC236}">
                <a16:creationId xmlns:a16="http://schemas.microsoft.com/office/drawing/2014/main" id="{8BFDA821-7876-7345-B175-AAB7899C5D0B}"/>
              </a:ext>
            </a:extLst>
          </p:cNvPr>
          <p:cNvSpPr>
            <a:spLocks noChangeShapeType="1"/>
          </p:cNvSpPr>
          <p:nvPr/>
        </p:nvSpPr>
        <p:spPr bwMode="auto">
          <a:xfrm>
            <a:off x="6553200" y="2590800"/>
            <a:ext cx="0" cy="3352800"/>
          </a:xfrm>
          <a:prstGeom prst="line">
            <a:avLst/>
          </a:prstGeom>
          <a:noFill/>
          <a:ln w="12700">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021" name="Line 21">
            <a:extLst>
              <a:ext uri="{FF2B5EF4-FFF2-40B4-BE49-F238E27FC236}">
                <a16:creationId xmlns:a16="http://schemas.microsoft.com/office/drawing/2014/main" id="{C9931DA5-A7ED-844E-85F4-0B89648D4419}"/>
              </a:ext>
            </a:extLst>
          </p:cNvPr>
          <p:cNvSpPr>
            <a:spLocks noChangeShapeType="1"/>
          </p:cNvSpPr>
          <p:nvPr/>
        </p:nvSpPr>
        <p:spPr bwMode="auto">
          <a:xfrm>
            <a:off x="4800600" y="2590800"/>
            <a:ext cx="1752600" cy="1676400"/>
          </a:xfrm>
          <a:prstGeom prst="line">
            <a:avLst/>
          </a:prstGeom>
          <a:noFill/>
          <a:ln w="38100">
            <a:solidFill>
              <a:schemeClr val="accent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022" name="Line 22">
            <a:extLst>
              <a:ext uri="{FF2B5EF4-FFF2-40B4-BE49-F238E27FC236}">
                <a16:creationId xmlns:a16="http://schemas.microsoft.com/office/drawing/2014/main" id="{01F34214-6536-C24C-9782-412D47639AFA}"/>
              </a:ext>
            </a:extLst>
          </p:cNvPr>
          <p:cNvSpPr>
            <a:spLocks noChangeShapeType="1"/>
          </p:cNvSpPr>
          <p:nvPr/>
        </p:nvSpPr>
        <p:spPr bwMode="auto">
          <a:xfrm>
            <a:off x="6553200" y="4267200"/>
            <a:ext cx="762000" cy="1676400"/>
          </a:xfrm>
          <a:prstGeom prst="line">
            <a:avLst/>
          </a:prstGeom>
          <a:noFill/>
          <a:ln w="38100">
            <a:solidFill>
              <a:schemeClr val="accent2"/>
            </a:solidFill>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023" name="Text Box 23">
            <a:extLst>
              <a:ext uri="{FF2B5EF4-FFF2-40B4-BE49-F238E27FC236}">
                <a16:creationId xmlns:a16="http://schemas.microsoft.com/office/drawing/2014/main" id="{3BD97C43-D65A-0747-ADA1-63462EC6FA4E}"/>
              </a:ext>
            </a:extLst>
          </p:cNvPr>
          <p:cNvSpPr txBox="1">
            <a:spLocks noChangeArrowheads="1"/>
          </p:cNvSpPr>
          <p:nvPr/>
        </p:nvSpPr>
        <p:spPr bwMode="auto">
          <a:xfrm>
            <a:off x="4495800" y="3581400"/>
            <a:ext cx="1828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1600">
                <a:solidFill>
                  <a:srgbClr val="000000"/>
                </a:solidFill>
              </a:rPr>
              <a:t>Speed </a:t>
            </a:r>
            <a:r>
              <a:rPr lang="en-US" altLang="en-US" sz="2000" i="1">
                <a:solidFill>
                  <a:srgbClr val="000000"/>
                </a:solidFill>
                <a:latin typeface="Times" pitchFamily="2" charset="0"/>
              </a:rPr>
              <a:t>u</a:t>
            </a:r>
            <a:r>
              <a:rPr lang="en-US" altLang="en-US" sz="1600" baseline="-25000">
                <a:solidFill>
                  <a:srgbClr val="000000"/>
                </a:solidFill>
                <a:latin typeface="Times" pitchFamily="2" charset="0"/>
              </a:rPr>
              <a:t>1</a:t>
            </a:r>
          </a:p>
          <a:p>
            <a:pPr eaLnBrk="0" hangingPunct="0"/>
            <a:r>
              <a:rPr lang="en-US" altLang="en-US" sz="1600">
                <a:solidFill>
                  <a:srgbClr val="000000"/>
                </a:solidFill>
                <a:latin typeface="Times" pitchFamily="2" charset="0"/>
              </a:rPr>
              <a:t>Refractive index </a:t>
            </a:r>
            <a:r>
              <a:rPr lang="en-US" altLang="en-US" sz="1600" i="1">
                <a:solidFill>
                  <a:srgbClr val="000000"/>
                </a:solidFill>
                <a:latin typeface="Times" pitchFamily="2" charset="0"/>
              </a:rPr>
              <a:t>n</a:t>
            </a:r>
            <a:r>
              <a:rPr lang="en-US" altLang="en-US" sz="1600" baseline="-25000">
                <a:solidFill>
                  <a:srgbClr val="000000"/>
                </a:solidFill>
                <a:latin typeface="Times" pitchFamily="2" charset="0"/>
              </a:rPr>
              <a:t>1</a:t>
            </a:r>
            <a:endParaRPr lang="en-US" altLang="en-US" sz="1600">
              <a:solidFill>
                <a:srgbClr val="000000"/>
              </a:solidFill>
            </a:endParaRPr>
          </a:p>
        </p:txBody>
      </p:sp>
      <p:sp>
        <p:nvSpPr>
          <p:cNvPr id="256024" name="Rectangle 24">
            <a:extLst>
              <a:ext uri="{FF2B5EF4-FFF2-40B4-BE49-F238E27FC236}">
                <a16:creationId xmlns:a16="http://schemas.microsoft.com/office/drawing/2014/main" id="{A88AAE28-FD43-CC4C-BBFE-68645A1F3C2A}"/>
              </a:ext>
            </a:extLst>
          </p:cNvPr>
          <p:cNvSpPr>
            <a:spLocks noChangeArrowheads="1"/>
          </p:cNvSpPr>
          <p:nvPr/>
        </p:nvSpPr>
        <p:spPr bwMode="auto">
          <a:xfrm>
            <a:off x="4495800" y="4419600"/>
            <a:ext cx="1905000" cy="1130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1600">
                <a:solidFill>
                  <a:srgbClr val="000000"/>
                </a:solidFill>
              </a:rPr>
              <a:t>Speed </a:t>
            </a:r>
            <a:r>
              <a:rPr lang="en-US" altLang="en-US" sz="2000" i="1">
                <a:solidFill>
                  <a:srgbClr val="000000"/>
                </a:solidFill>
                <a:latin typeface="Times" pitchFamily="2" charset="0"/>
              </a:rPr>
              <a:t>u</a:t>
            </a:r>
            <a:r>
              <a:rPr lang="en-US" altLang="en-US" sz="1600" baseline="-25000">
                <a:solidFill>
                  <a:srgbClr val="000000"/>
                </a:solidFill>
                <a:latin typeface="Times" pitchFamily="2" charset="0"/>
              </a:rPr>
              <a:t>2</a:t>
            </a:r>
          </a:p>
          <a:p>
            <a:pPr eaLnBrk="0" hangingPunct="0"/>
            <a:r>
              <a:rPr lang="en-US" altLang="en-US" sz="1600">
                <a:solidFill>
                  <a:srgbClr val="000000"/>
                </a:solidFill>
                <a:latin typeface="Times" pitchFamily="2" charset="0"/>
              </a:rPr>
              <a:t>Refractive index </a:t>
            </a:r>
            <a:r>
              <a:rPr lang="en-US" altLang="en-US" sz="1600" i="1">
                <a:solidFill>
                  <a:srgbClr val="000000"/>
                </a:solidFill>
                <a:latin typeface="Times" pitchFamily="2" charset="0"/>
              </a:rPr>
              <a:t>n</a:t>
            </a:r>
            <a:r>
              <a:rPr lang="en-US" altLang="en-US" sz="1600" baseline="-25000">
                <a:solidFill>
                  <a:srgbClr val="000000"/>
                </a:solidFill>
                <a:latin typeface="Times" pitchFamily="2" charset="0"/>
              </a:rPr>
              <a:t>2</a:t>
            </a:r>
          </a:p>
          <a:p>
            <a:pPr eaLnBrk="0" hangingPunct="0"/>
            <a:r>
              <a:rPr lang="en-US" altLang="en-US" sz="1600" i="1">
                <a:solidFill>
                  <a:srgbClr val="000000"/>
                </a:solidFill>
                <a:latin typeface="Times" pitchFamily="2" charset="0"/>
              </a:rPr>
              <a:t>n</a:t>
            </a:r>
            <a:r>
              <a:rPr lang="en-US" altLang="en-US" sz="1600" baseline="-25000">
                <a:solidFill>
                  <a:srgbClr val="000000"/>
                </a:solidFill>
                <a:latin typeface="Times" pitchFamily="2" charset="0"/>
              </a:rPr>
              <a:t>2</a:t>
            </a:r>
            <a:r>
              <a:rPr lang="en-US" altLang="en-US" sz="1600">
                <a:solidFill>
                  <a:srgbClr val="000000"/>
                </a:solidFill>
                <a:latin typeface="Times" pitchFamily="2" charset="0"/>
              </a:rPr>
              <a:t> &gt; </a:t>
            </a:r>
            <a:r>
              <a:rPr lang="en-US" altLang="en-US" sz="1600" i="1">
                <a:solidFill>
                  <a:srgbClr val="000000"/>
                </a:solidFill>
                <a:latin typeface="Times" pitchFamily="2" charset="0"/>
              </a:rPr>
              <a:t>n</a:t>
            </a:r>
            <a:r>
              <a:rPr lang="en-US" altLang="en-US" sz="1600" baseline="-25000">
                <a:solidFill>
                  <a:srgbClr val="000000"/>
                </a:solidFill>
                <a:latin typeface="Times" pitchFamily="2" charset="0"/>
              </a:rPr>
              <a:t>1</a:t>
            </a:r>
            <a:endParaRPr lang="en-US" altLang="en-US" sz="1600">
              <a:solidFill>
                <a:srgbClr val="000000"/>
              </a:solidFill>
              <a:latin typeface="Times" pitchFamily="2" charset="0"/>
            </a:endParaRPr>
          </a:p>
          <a:p>
            <a:pPr eaLnBrk="0" hangingPunct="0"/>
            <a:r>
              <a:rPr lang="en-US" altLang="en-US" sz="1600" i="1">
                <a:solidFill>
                  <a:srgbClr val="000000"/>
                </a:solidFill>
                <a:latin typeface="Times" pitchFamily="2" charset="0"/>
              </a:rPr>
              <a:t>u</a:t>
            </a:r>
            <a:r>
              <a:rPr lang="en-US" altLang="en-US" sz="1600" baseline="-25000">
                <a:solidFill>
                  <a:srgbClr val="000000"/>
                </a:solidFill>
                <a:latin typeface="Times" pitchFamily="2" charset="0"/>
              </a:rPr>
              <a:t>2</a:t>
            </a:r>
            <a:r>
              <a:rPr lang="en-US" altLang="en-US" sz="1600">
                <a:solidFill>
                  <a:srgbClr val="000000"/>
                </a:solidFill>
                <a:latin typeface="Times" pitchFamily="2" charset="0"/>
              </a:rPr>
              <a:t> &lt; </a:t>
            </a:r>
            <a:r>
              <a:rPr lang="en-US" altLang="en-US" sz="1600" i="1">
                <a:solidFill>
                  <a:srgbClr val="000000"/>
                </a:solidFill>
                <a:latin typeface="Times" pitchFamily="2" charset="0"/>
              </a:rPr>
              <a:t>u</a:t>
            </a:r>
            <a:r>
              <a:rPr lang="en-US" altLang="en-US" sz="1600" baseline="-25000">
                <a:solidFill>
                  <a:srgbClr val="000000"/>
                </a:solidFill>
                <a:latin typeface="Times" pitchFamily="2" charset="0"/>
              </a:rPr>
              <a:t>1</a:t>
            </a:r>
          </a:p>
        </p:txBody>
      </p:sp>
      <p:sp>
        <p:nvSpPr>
          <p:cNvPr id="256025" name="Text Box 25">
            <a:extLst>
              <a:ext uri="{FF2B5EF4-FFF2-40B4-BE49-F238E27FC236}">
                <a16:creationId xmlns:a16="http://schemas.microsoft.com/office/drawing/2014/main" id="{2C8F6E0F-1CDB-424F-9AF4-6ACC3A4561AB}"/>
              </a:ext>
            </a:extLst>
          </p:cNvPr>
          <p:cNvSpPr txBox="1">
            <a:spLocks noChangeArrowheads="1"/>
          </p:cNvSpPr>
          <p:nvPr/>
        </p:nvSpPr>
        <p:spPr bwMode="auto">
          <a:xfrm>
            <a:off x="5835650" y="2971800"/>
            <a:ext cx="45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400" i="1">
                <a:solidFill>
                  <a:srgbClr val="000000"/>
                </a:solidFill>
                <a:latin typeface="Symbol" pitchFamily="2" charset="2"/>
              </a:rPr>
              <a:t>q</a:t>
            </a:r>
            <a:r>
              <a:rPr lang="en-US" altLang="en-US" sz="2400" baseline="-25000">
                <a:solidFill>
                  <a:srgbClr val="000000"/>
                </a:solidFill>
                <a:latin typeface="Symbol" pitchFamily="2" charset="2"/>
              </a:rPr>
              <a:t>1</a:t>
            </a:r>
          </a:p>
        </p:txBody>
      </p:sp>
      <p:sp>
        <p:nvSpPr>
          <p:cNvPr id="256026" name="Text Box 26">
            <a:extLst>
              <a:ext uri="{FF2B5EF4-FFF2-40B4-BE49-F238E27FC236}">
                <a16:creationId xmlns:a16="http://schemas.microsoft.com/office/drawing/2014/main" id="{8DF7A57A-5E5C-7B44-AD03-A0641C12BE79}"/>
              </a:ext>
            </a:extLst>
          </p:cNvPr>
          <p:cNvSpPr txBox="1">
            <a:spLocks noChangeArrowheads="1"/>
          </p:cNvSpPr>
          <p:nvPr/>
        </p:nvSpPr>
        <p:spPr bwMode="auto">
          <a:xfrm>
            <a:off x="6580188" y="5181600"/>
            <a:ext cx="4794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2400" i="1">
                <a:solidFill>
                  <a:srgbClr val="000000"/>
                </a:solidFill>
                <a:latin typeface="Symbol" pitchFamily="2" charset="2"/>
              </a:rPr>
              <a:t>q</a:t>
            </a:r>
            <a:r>
              <a:rPr lang="en-US" altLang="en-US" sz="2400" baseline="-25000">
                <a:solidFill>
                  <a:srgbClr val="000000"/>
                </a:solidFill>
                <a:latin typeface="Symbol" pitchFamily="2" charset="2"/>
              </a:rPr>
              <a:t>2</a:t>
            </a:r>
          </a:p>
        </p:txBody>
      </p:sp>
      <p:sp>
        <p:nvSpPr>
          <p:cNvPr id="256027" name="Freeform 27">
            <a:extLst>
              <a:ext uri="{FF2B5EF4-FFF2-40B4-BE49-F238E27FC236}">
                <a16:creationId xmlns:a16="http://schemas.microsoft.com/office/drawing/2014/main" id="{D32276BB-F7B2-0543-BE99-A1EE59F34A4B}"/>
              </a:ext>
            </a:extLst>
          </p:cNvPr>
          <p:cNvSpPr>
            <a:spLocks/>
          </p:cNvSpPr>
          <p:nvPr/>
        </p:nvSpPr>
        <p:spPr bwMode="auto">
          <a:xfrm>
            <a:off x="5921375" y="3305175"/>
            <a:ext cx="619125" cy="320675"/>
          </a:xfrm>
          <a:custGeom>
            <a:avLst/>
            <a:gdLst>
              <a:gd name="T0" fmla="*/ 0 w 390"/>
              <a:gd name="T1" fmla="*/ 202 h 202"/>
              <a:gd name="T2" fmla="*/ 164 w 390"/>
              <a:gd name="T3" fmla="*/ 72 h 202"/>
              <a:gd name="T4" fmla="*/ 390 w 390"/>
              <a:gd name="T5" fmla="*/ 0 h 202"/>
            </a:gdLst>
            <a:ahLst/>
            <a:cxnLst>
              <a:cxn ang="0">
                <a:pos x="T0" y="T1"/>
              </a:cxn>
              <a:cxn ang="0">
                <a:pos x="T2" y="T3"/>
              </a:cxn>
              <a:cxn ang="0">
                <a:pos x="T4" y="T5"/>
              </a:cxn>
            </a:cxnLst>
            <a:rect l="0" t="0" r="r" b="b"/>
            <a:pathLst>
              <a:path w="390" h="202">
                <a:moveTo>
                  <a:pt x="0" y="202"/>
                </a:moveTo>
                <a:cubicBezTo>
                  <a:pt x="38" y="160"/>
                  <a:pt x="88" y="114"/>
                  <a:pt x="164" y="72"/>
                </a:cubicBezTo>
                <a:cubicBezTo>
                  <a:pt x="240" y="30"/>
                  <a:pt x="342" y="4"/>
                  <a:pt x="390" y="0"/>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56028" name="Freeform 28">
            <a:extLst>
              <a:ext uri="{FF2B5EF4-FFF2-40B4-BE49-F238E27FC236}">
                <a16:creationId xmlns:a16="http://schemas.microsoft.com/office/drawing/2014/main" id="{D634D58D-076D-C745-83F8-754A3B116890}"/>
              </a:ext>
            </a:extLst>
          </p:cNvPr>
          <p:cNvSpPr>
            <a:spLocks/>
          </p:cNvSpPr>
          <p:nvPr/>
        </p:nvSpPr>
        <p:spPr bwMode="auto">
          <a:xfrm>
            <a:off x="6553200" y="5133975"/>
            <a:ext cx="361950" cy="92075"/>
          </a:xfrm>
          <a:custGeom>
            <a:avLst/>
            <a:gdLst>
              <a:gd name="T0" fmla="*/ 228 w 228"/>
              <a:gd name="T1" fmla="*/ 0 h 58"/>
              <a:gd name="T2" fmla="*/ 124 w 228"/>
              <a:gd name="T3" fmla="*/ 46 h 58"/>
              <a:gd name="T4" fmla="*/ 0 w 228"/>
              <a:gd name="T5" fmla="*/ 56 h 58"/>
            </a:gdLst>
            <a:ahLst/>
            <a:cxnLst>
              <a:cxn ang="0">
                <a:pos x="T0" y="T1"/>
              </a:cxn>
              <a:cxn ang="0">
                <a:pos x="T2" y="T3"/>
              </a:cxn>
              <a:cxn ang="0">
                <a:pos x="T4" y="T5"/>
              </a:cxn>
            </a:cxnLst>
            <a:rect l="0" t="0" r="r" b="b"/>
            <a:pathLst>
              <a:path w="228" h="58">
                <a:moveTo>
                  <a:pt x="228" y="0"/>
                </a:moveTo>
                <a:cubicBezTo>
                  <a:pt x="184" y="22"/>
                  <a:pt x="160" y="36"/>
                  <a:pt x="124" y="46"/>
                </a:cubicBezTo>
                <a:cubicBezTo>
                  <a:pt x="88" y="56"/>
                  <a:pt x="24" y="58"/>
                  <a:pt x="0" y="56"/>
                </a:cubicBezTo>
              </a:path>
            </a:pathLst>
          </a:custGeom>
          <a:noFill/>
          <a:ln w="1905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8973515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8791" name="Group 23">
            <a:extLst>
              <a:ext uri="{FF2B5EF4-FFF2-40B4-BE49-F238E27FC236}">
                <a16:creationId xmlns:a16="http://schemas.microsoft.com/office/drawing/2014/main" id="{5D247F5C-8379-6143-B96B-253C944F20DD}"/>
              </a:ext>
            </a:extLst>
          </p:cNvPr>
          <p:cNvGrpSpPr>
            <a:grpSpLocks/>
          </p:cNvGrpSpPr>
          <p:nvPr/>
        </p:nvGrpSpPr>
        <p:grpSpPr bwMode="auto">
          <a:xfrm>
            <a:off x="3048000" y="1752600"/>
            <a:ext cx="1752600" cy="4495800"/>
            <a:chOff x="1920" y="1104"/>
            <a:chExt cx="1104" cy="2832"/>
          </a:xfrm>
        </p:grpSpPr>
        <p:sp>
          <p:nvSpPr>
            <p:cNvPr id="288771" name="Rectangle 3">
              <a:extLst>
                <a:ext uri="{FF2B5EF4-FFF2-40B4-BE49-F238E27FC236}">
                  <a16:creationId xmlns:a16="http://schemas.microsoft.com/office/drawing/2014/main" id="{D2E388E5-764E-8544-BAC3-400EB18A96A9}"/>
                </a:ext>
              </a:extLst>
            </p:cNvPr>
            <p:cNvSpPr>
              <a:spLocks noChangeArrowheads="1"/>
            </p:cNvSpPr>
            <p:nvPr/>
          </p:nvSpPr>
          <p:spPr bwMode="auto">
            <a:xfrm rot="-2801201">
              <a:off x="1272" y="2184"/>
              <a:ext cx="2832" cy="672"/>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789" name="Text Box 21">
              <a:extLst>
                <a:ext uri="{FF2B5EF4-FFF2-40B4-BE49-F238E27FC236}">
                  <a16:creationId xmlns:a16="http://schemas.microsoft.com/office/drawing/2014/main" id="{838342CC-432C-324A-9131-9BEFF2DD77E4}"/>
                </a:ext>
              </a:extLst>
            </p:cNvPr>
            <p:cNvSpPr txBox="1">
              <a:spLocks noChangeArrowheads="1"/>
            </p:cNvSpPr>
            <p:nvPr/>
          </p:nvSpPr>
          <p:spPr bwMode="auto">
            <a:xfrm>
              <a:off x="1920" y="3120"/>
              <a:ext cx="192"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i="1">
                  <a:latin typeface="Times New Roman" panose="02020603050405020304" pitchFamily="18" charset="0"/>
                </a:rPr>
                <a:t>n</a:t>
              </a:r>
              <a:endParaRPr lang="en-US" altLang="en-US" i="1"/>
            </a:p>
          </p:txBody>
        </p:sp>
      </p:grpSp>
      <p:sp>
        <p:nvSpPr>
          <p:cNvPr id="288770" name="Rectangle 2">
            <a:extLst>
              <a:ext uri="{FF2B5EF4-FFF2-40B4-BE49-F238E27FC236}">
                <a16:creationId xmlns:a16="http://schemas.microsoft.com/office/drawing/2014/main" id="{4E454E25-3951-0F4E-BFB7-A6CC15205952}"/>
              </a:ext>
            </a:extLst>
          </p:cNvPr>
          <p:cNvSpPr>
            <a:spLocks noGrp="1" noChangeArrowheads="1"/>
          </p:cNvSpPr>
          <p:nvPr>
            <p:ph type="title"/>
          </p:nvPr>
        </p:nvSpPr>
        <p:spPr/>
        <p:txBody>
          <a:bodyPr/>
          <a:lstStyle/>
          <a:p>
            <a:r>
              <a:rPr lang="en-US" altLang="en-US"/>
              <a:t>Refraction Through a Plate</a:t>
            </a:r>
          </a:p>
        </p:txBody>
      </p:sp>
      <p:grpSp>
        <p:nvGrpSpPr>
          <p:cNvPr id="288793" name="Group 25">
            <a:extLst>
              <a:ext uri="{FF2B5EF4-FFF2-40B4-BE49-F238E27FC236}">
                <a16:creationId xmlns:a16="http://schemas.microsoft.com/office/drawing/2014/main" id="{A4B0DD46-3F74-D54C-9581-2254CFC110CF}"/>
              </a:ext>
            </a:extLst>
          </p:cNvPr>
          <p:cNvGrpSpPr>
            <a:grpSpLocks/>
          </p:cNvGrpSpPr>
          <p:nvPr/>
        </p:nvGrpSpPr>
        <p:grpSpPr bwMode="auto">
          <a:xfrm>
            <a:off x="4041775" y="3467100"/>
            <a:ext cx="1119188" cy="360363"/>
            <a:chOff x="2546" y="2184"/>
            <a:chExt cx="705" cy="227"/>
          </a:xfrm>
        </p:grpSpPr>
        <p:sp>
          <p:nvSpPr>
            <p:cNvPr id="288775" name="Line 7">
              <a:extLst>
                <a:ext uri="{FF2B5EF4-FFF2-40B4-BE49-F238E27FC236}">
                  <a16:creationId xmlns:a16="http://schemas.microsoft.com/office/drawing/2014/main" id="{83654C60-2562-3144-B9F2-17487BEB0B8E}"/>
                </a:ext>
              </a:extLst>
            </p:cNvPr>
            <p:cNvSpPr>
              <a:spLocks noChangeShapeType="1"/>
            </p:cNvSpPr>
            <p:nvPr/>
          </p:nvSpPr>
          <p:spPr bwMode="auto">
            <a:xfrm>
              <a:off x="2546" y="2184"/>
              <a:ext cx="705" cy="22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777" name="Line 9">
              <a:extLst>
                <a:ext uri="{FF2B5EF4-FFF2-40B4-BE49-F238E27FC236}">
                  <a16:creationId xmlns:a16="http://schemas.microsoft.com/office/drawing/2014/main" id="{7E927825-25FF-2F4E-AE96-515A26D3DDF8}"/>
                </a:ext>
              </a:extLst>
            </p:cNvPr>
            <p:cNvSpPr>
              <a:spLocks noChangeShapeType="1"/>
            </p:cNvSpPr>
            <p:nvPr/>
          </p:nvSpPr>
          <p:spPr bwMode="auto">
            <a:xfrm>
              <a:off x="2821" y="2269"/>
              <a:ext cx="231" cy="78"/>
            </a:xfrm>
            <a:prstGeom prst="line">
              <a:avLst/>
            </a:prstGeom>
            <a:noFill/>
            <a:ln w="63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8792" name="Group 24">
            <a:extLst>
              <a:ext uri="{FF2B5EF4-FFF2-40B4-BE49-F238E27FC236}">
                <a16:creationId xmlns:a16="http://schemas.microsoft.com/office/drawing/2014/main" id="{4DB37E6D-F20B-1D4F-B009-3416AF5BBF69}"/>
              </a:ext>
            </a:extLst>
          </p:cNvPr>
          <p:cNvGrpSpPr>
            <a:grpSpLocks/>
          </p:cNvGrpSpPr>
          <p:nvPr/>
        </p:nvGrpSpPr>
        <p:grpSpPr bwMode="auto">
          <a:xfrm>
            <a:off x="914400" y="3459163"/>
            <a:ext cx="3124200" cy="1587"/>
            <a:chOff x="576" y="2179"/>
            <a:chExt cx="1968" cy="1"/>
          </a:xfrm>
        </p:grpSpPr>
        <p:sp>
          <p:nvSpPr>
            <p:cNvPr id="288772" name="Line 4">
              <a:extLst>
                <a:ext uri="{FF2B5EF4-FFF2-40B4-BE49-F238E27FC236}">
                  <a16:creationId xmlns:a16="http://schemas.microsoft.com/office/drawing/2014/main" id="{510F36FA-D74E-574A-8469-299BCD37774C}"/>
                </a:ext>
              </a:extLst>
            </p:cNvPr>
            <p:cNvSpPr>
              <a:spLocks noChangeShapeType="1"/>
            </p:cNvSpPr>
            <p:nvPr/>
          </p:nvSpPr>
          <p:spPr bwMode="auto">
            <a:xfrm>
              <a:off x="576" y="2180"/>
              <a:ext cx="196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778" name="Line 10">
              <a:extLst>
                <a:ext uri="{FF2B5EF4-FFF2-40B4-BE49-F238E27FC236}">
                  <a16:creationId xmlns:a16="http://schemas.microsoft.com/office/drawing/2014/main" id="{93E6EB8E-9337-7043-8CD5-92E58E3250D6}"/>
                </a:ext>
              </a:extLst>
            </p:cNvPr>
            <p:cNvSpPr>
              <a:spLocks noChangeShapeType="1"/>
            </p:cNvSpPr>
            <p:nvPr/>
          </p:nvSpPr>
          <p:spPr bwMode="auto">
            <a:xfrm>
              <a:off x="1723" y="2179"/>
              <a:ext cx="336" cy="0"/>
            </a:xfrm>
            <a:prstGeom prst="line">
              <a:avLst/>
            </a:prstGeom>
            <a:noFill/>
            <a:ln w="63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8794" name="Group 26">
            <a:extLst>
              <a:ext uri="{FF2B5EF4-FFF2-40B4-BE49-F238E27FC236}">
                <a16:creationId xmlns:a16="http://schemas.microsoft.com/office/drawing/2014/main" id="{344D7A05-1780-C048-9539-4D37B6A4101C}"/>
              </a:ext>
            </a:extLst>
          </p:cNvPr>
          <p:cNvGrpSpPr>
            <a:grpSpLocks/>
          </p:cNvGrpSpPr>
          <p:nvPr/>
        </p:nvGrpSpPr>
        <p:grpSpPr bwMode="auto">
          <a:xfrm>
            <a:off x="5160963" y="3825875"/>
            <a:ext cx="2763837" cy="1588"/>
            <a:chOff x="3251" y="2410"/>
            <a:chExt cx="1741" cy="1"/>
          </a:xfrm>
        </p:grpSpPr>
        <p:sp>
          <p:nvSpPr>
            <p:cNvPr id="288776" name="Line 8">
              <a:extLst>
                <a:ext uri="{FF2B5EF4-FFF2-40B4-BE49-F238E27FC236}">
                  <a16:creationId xmlns:a16="http://schemas.microsoft.com/office/drawing/2014/main" id="{E8B23E4E-5E49-E842-A03C-FB535A9FABBD}"/>
                </a:ext>
              </a:extLst>
            </p:cNvPr>
            <p:cNvSpPr>
              <a:spLocks noChangeShapeType="1"/>
            </p:cNvSpPr>
            <p:nvPr/>
          </p:nvSpPr>
          <p:spPr bwMode="auto">
            <a:xfrm>
              <a:off x="3251" y="2410"/>
              <a:ext cx="1741"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779" name="Line 11">
              <a:extLst>
                <a:ext uri="{FF2B5EF4-FFF2-40B4-BE49-F238E27FC236}">
                  <a16:creationId xmlns:a16="http://schemas.microsoft.com/office/drawing/2014/main" id="{FD5846F4-0F88-E449-A5BC-45B4261B4E5F}"/>
                </a:ext>
              </a:extLst>
            </p:cNvPr>
            <p:cNvSpPr>
              <a:spLocks noChangeShapeType="1"/>
            </p:cNvSpPr>
            <p:nvPr/>
          </p:nvSpPr>
          <p:spPr bwMode="auto">
            <a:xfrm>
              <a:off x="3900" y="2411"/>
              <a:ext cx="336" cy="0"/>
            </a:xfrm>
            <a:prstGeom prst="line">
              <a:avLst/>
            </a:prstGeom>
            <a:noFill/>
            <a:ln w="63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8795" name="Group 27">
            <a:extLst>
              <a:ext uri="{FF2B5EF4-FFF2-40B4-BE49-F238E27FC236}">
                <a16:creationId xmlns:a16="http://schemas.microsoft.com/office/drawing/2014/main" id="{D04F89C1-DA18-3149-8EC6-99B8CA559DD0}"/>
              </a:ext>
            </a:extLst>
          </p:cNvPr>
          <p:cNvGrpSpPr>
            <a:grpSpLocks/>
          </p:cNvGrpSpPr>
          <p:nvPr/>
        </p:nvGrpSpPr>
        <p:grpSpPr bwMode="auto">
          <a:xfrm>
            <a:off x="3227388" y="2725738"/>
            <a:ext cx="1577975" cy="1439862"/>
            <a:chOff x="2033" y="1717"/>
            <a:chExt cx="994" cy="907"/>
          </a:xfrm>
        </p:grpSpPr>
        <p:sp>
          <p:nvSpPr>
            <p:cNvPr id="288774" name="Line 6">
              <a:extLst>
                <a:ext uri="{FF2B5EF4-FFF2-40B4-BE49-F238E27FC236}">
                  <a16:creationId xmlns:a16="http://schemas.microsoft.com/office/drawing/2014/main" id="{2E38599E-FE4A-7043-A66E-7D0C3630BA7A}"/>
                </a:ext>
              </a:extLst>
            </p:cNvPr>
            <p:cNvSpPr>
              <a:spLocks noChangeShapeType="1"/>
            </p:cNvSpPr>
            <p:nvPr/>
          </p:nvSpPr>
          <p:spPr bwMode="auto">
            <a:xfrm>
              <a:off x="2033" y="1717"/>
              <a:ext cx="994" cy="907"/>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780" name="Text Box 12">
              <a:extLst>
                <a:ext uri="{FF2B5EF4-FFF2-40B4-BE49-F238E27FC236}">
                  <a16:creationId xmlns:a16="http://schemas.microsoft.com/office/drawing/2014/main" id="{1EC2FDFE-9758-BD4B-95AC-572126F7E853}"/>
                </a:ext>
              </a:extLst>
            </p:cNvPr>
            <p:cNvSpPr txBox="1">
              <a:spLocks noChangeArrowheads="1"/>
            </p:cNvSpPr>
            <p:nvPr/>
          </p:nvSpPr>
          <p:spPr bwMode="auto">
            <a:xfrm>
              <a:off x="2155" y="1941"/>
              <a:ext cx="23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solidFill>
                    <a:srgbClr val="000000"/>
                  </a:solidFill>
                  <a:latin typeface="Symbol" pitchFamily="2" charset="2"/>
                </a:rPr>
                <a:t>q</a:t>
              </a:r>
              <a:r>
                <a:rPr lang="en-US" altLang="en-US" baseline="-25000">
                  <a:solidFill>
                    <a:srgbClr val="000000"/>
                  </a:solidFill>
                  <a:latin typeface="Symbol" pitchFamily="2" charset="2"/>
                </a:rPr>
                <a:t>1</a:t>
              </a:r>
            </a:p>
          </p:txBody>
        </p:sp>
      </p:grpSp>
      <p:sp>
        <p:nvSpPr>
          <p:cNvPr id="288781" name="Text Box 13">
            <a:extLst>
              <a:ext uri="{FF2B5EF4-FFF2-40B4-BE49-F238E27FC236}">
                <a16:creationId xmlns:a16="http://schemas.microsoft.com/office/drawing/2014/main" id="{863193EE-03D4-6748-8B62-B8740C111804}"/>
              </a:ext>
            </a:extLst>
          </p:cNvPr>
          <p:cNvSpPr txBox="1">
            <a:spLocks noChangeArrowheads="1"/>
          </p:cNvSpPr>
          <p:nvPr/>
        </p:nvSpPr>
        <p:spPr bwMode="auto">
          <a:xfrm>
            <a:off x="4433888" y="3614738"/>
            <a:ext cx="3794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solidFill>
                  <a:srgbClr val="000000"/>
                </a:solidFill>
                <a:latin typeface="Symbol" pitchFamily="2" charset="2"/>
              </a:rPr>
              <a:t>q</a:t>
            </a:r>
            <a:r>
              <a:rPr lang="en-US" altLang="en-US" baseline="-25000">
                <a:solidFill>
                  <a:srgbClr val="000000"/>
                </a:solidFill>
                <a:latin typeface="Symbol" pitchFamily="2" charset="2"/>
              </a:rPr>
              <a:t>2</a:t>
            </a:r>
          </a:p>
        </p:txBody>
      </p:sp>
      <p:grpSp>
        <p:nvGrpSpPr>
          <p:cNvPr id="288788" name="Group 20">
            <a:extLst>
              <a:ext uri="{FF2B5EF4-FFF2-40B4-BE49-F238E27FC236}">
                <a16:creationId xmlns:a16="http://schemas.microsoft.com/office/drawing/2014/main" id="{96165BE2-6145-3A40-8795-5E9794583398}"/>
              </a:ext>
            </a:extLst>
          </p:cNvPr>
          <p:cNvGrpSpPr>
            <a:grpSpLocks/>
          </p:cNvGrpSpPr>
          <p:nvPr/>
        </p:nvGrpSpPr>
        <p:grpSpPr bwMode="auto">
          <a:xfrm>
            <a:off x="4376738" y="3124200"/>
            <a:ext cx="1419225" cy="1282700"/>
            <a:chOff x="2757" y="1968"/>
            <a:chExt cx="894" cy="808"/>
          </a:xfrm>
        </p:grpSpPr>
        <p:sp>
          <p:nvSpPr>
            <p:cNvPr id="288773" name="Line 5">
              <a:extLst>
                <a:ext uri="{FF2B5EF4-FFF2-40B4-BE49-F238E27FC236}">
                  <a16:creationId xmlns:a16="http://schemas.microsoft.com/office/drawing/2014/main" id="{8FD61350-E546-B64A-879E-B40D28E273E8}"/>
                </a:ext>
              </a:extLst>
            </p:cNvPr>
            <p:cNvSpPr>
              <a:spLocks noChangeShapeType="1"/>
            </p:cNvSpPr>
            <p:nvPr/>
          </p:nvSpPr>
          <p:spPr bwMode="auto">
            <a:xfrm>
              <a:off x="2757" y="1968"/>
              <a:ext cx="894" cy="808"/>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8782" name="Text Box 14">
              <a:extLst>
                <a:ext uri="{FF2B5EF4-FFF2-40B4-BE49-F238E27FC236}">
                  <a16:creationId xmlns:a16="http://schemas.microsoft.com/office/drawing/2014/main" id="{449439FB-1015-A049-9FB2-345F72F546E8}"/>
                </a:ext>
              </a:extLst>
            </p:cNvPr>
            <p:cNvSpPr txBox="1">
              <a:spLocks noChangeArrowheads="1"/>
            </p:cNvSpPr>
            <p:nvPr/>
          </p:nvSpPr>
          <p:spPr bwMode="auto">
            <a:xfrm>
              <a:off x="2765" y="2073"/>
              <a:ext cx="23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solidFill>
                    <a:srgbClr val="000000"/>
                  </a:solidFill>
                  <a:latin typeface="Symbol" pitchFamily="2" charset="2"/>
                </a:rPr>
                <a:t>q</a:t>
              </a:r>
              <a:r>
                <a:rPr lang="en-US" altLang="en-US" baseline="-25000">
                  <a:solidFill>
                    <a:srgbClr val="000000"/>
                  </a:solidFill>
                  <a:latin typeface="Symbol" pitchFamily="2" charset="2"/>
                </a:rPr>
                <a:t>2</a:t>
              </a:r>
            </a:p>
          </p:txBody>
        </p:sp>
      </p:grpSp>
      <p:sp>
        <p:nvSpPr>
          <p:cNvPr id="288783" name="Text Box 15">
            <a:extLst>
              <a:ext uri="{FF2B5EF4-FFF2-40B4-BE49-F238E27FC236}">
                <a16:creationId xmlns:a16="http://schemas.microsoft.com/office/drawing/2014/main" id="{2F9D73E9-FF95-634D-ACEE-1A4EA213A169}"/>
              </a:ext>
            </a:extLst>
          </p:cNvPr>
          <p:cNvSpPr txBox="1">
            <a:spLocks noChangeArrowheads="1"/>
          </p:cNvSpPr>
          <p:nvPr/>
        </p:nvSpPr>
        <p:spPr bwMode="auto">
          <a:xfrm>
            <a:off x="5480050" y="3860800"/>
            <a:ext cx="3794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solidFill>
                  <a:srgbClr val="000000"/>
                </a:solidFill>
                <a:latin typeface="Symbol" pitchFamily="2" charset="2"/>
              </a:rPr>
              <a:t>q</a:t>
            </a:r>
            <a:r>
              <a:rPr lang="en-US" altLang="en-US" baseline="-25000">
                <a:solidFill>
                  <a:srgbClr val="000000"/>
                </a:solidFill>
                <a:latin typeface="Symbol" pitchFamily="2" charset="2"/>
              </a:rPr>
              <a:t>3</a:t>
            </a:r>
          </a:p>
        </p:txBody>
      </p:sp>
      <p:sp>
        <p:nvSpPr>
          <p:cNvPr id="288790" name="Text Box 22">
            <a:extLst>
              <a:ext uri="{FF2B5EF4-FFF2-40B4-BE49-F238E27FC236}">
                <a16:creationId xmlns:a16="http://schemas.microsoft.com/office/drawing/2014/main" id="{B32C856A-7A57-4B46-9562-ADE2B321E5B3}"/>
              </a:ext>
            </a:extLst>
          </p:cNvPr>
          <p:cNvSpPr txBox="1">
            <a:spLocks noChangeArrowheads="1"/>
          </p:cNvSpPr>
          <p:nvPr/>
        </p:nvSpPr>
        <p:spPr bwMode="auto">
          <a:xfrm>
            <a:off x="4419600" y="4953000"/>
            <a:ext cx="2438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2800">
                <a:latin typeface="Times" pitchFamily="2" charset="0"/>
              </a:rPr>
              <a:t>sin</a:t>
            </a:r>
            <a:r>
              <a:rPr lang="en-US" altLang="en-US" sz="2800" i="1">
                <a:latin typeface="Symbol" pitchFamily="2" charset="2"/>
              </a:rPr>
              <a:t>q</a:t>
            </a:r>
            <a:r>
              <a:rPr lang="en-US" altLang="en-US" sz="2800" baseline="-25000">
                <a:latin typeface="Symbol" pitchFamily="2" charset="2"/>
              </a:rPr>
              <a:t>1</a:t>
            </a:r>
            <a:r>
              <a:rPr lang="en-US" altLang="en-US" sz="2800" i="1">
                <a:latin typeface="Times" pitchFamily="2" charset="0"/>
              </a:rPr>
              <a:t> = n </a:t>
            </a:r>
            <a:r>
              <a:rPr lang="en-US" altLang="en-US" sz="2800">
                <a:latin typeface="Times" pitchFamily="2" charset="0"/>
              </a:rPr>
              <a:t>sin</a:t>
            </a:r>
            <a:r>
              <a:rPr lang="en-US" altLang="en-US" sz="2800" i="1">
                <a:latin typeface="Symbol" pitchFamily="2" charset="2"/>
              </a:rPr>
              <a:t>q</a:t>
            </a:r>
            <a:r>
              <a:rPr lang="en-US" altLang="en-US" sz="2800" baseline="-25000">
                <a:latin typeface="Symbol" pitchFamily="2" charset="2"/>
              </a:rPr>
              <a:t>2</a:t>
            </a:r>
            <a:endParaRPr lang="en-US" altLang="en-US" sz="2800" baseline="-25000">
              <a:latin typeface="Times" pitchFamily="2" charset="0"/>
            </a:endParaRPr>
          </a:p>
        </p:txBody>
      </p:sp>
      <p:sp>
        <p:nvSpPr>
          <p:cNvPr id="288796" name="Text Box 28">
            <a:extLst>
              <a:ext uri="{FF2B5EF4-FFF2-40B4-BE49-F238E27FC236}">
                <a16:creationId xmlns:a16="http://schemas.microsoft.com/office/drawing/2014/main" id="{19D328A1-4607-7243-B26B-FAEBB6543DF8}"/>
              </a:ext>
            </a:extLst>
          </p:cNvPr>
          <p:cNvSpPr txBox="1">
            <a:spLocks noChangeArrowheads="1"/>
          </p:cNvSpPr>
          <p:nvPr/>
        </p:nvSpPr>
        <p:spPr bwMode="auto">
          <a:xfrm>
            <a:off x="4419600" y="5500688"/>
            <a:ext cx="2438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2800">
                <a:latin typeface="Times" pitchFamily="2" charset="0"/>
              </a:rPr>
              <a:t>sin</a:t>
            </a:r>
            <a:r>
              <a:rPr lang="en-US" altLang="en-US" sz="2800" i="1">
                <a:latin typeface="Symbol" pitchFamily="2" charset="2"/>
              </a:rPr>
              <a:t>q</a:t>
            </a:r>
            <a:r>
              <a:rPr lang="en-US" altLang="en-US" sz="2800" baseline="-25000">
                <a:latin typeface="Symbol" pitchFamily="2" charset="2"/>
              </a:rPr>
              <a:t>3</a:t>
            </a:r>
            <a:r>
              <a:rPr lang="en-US" altLang="en-US" sz="2800" i="1">
                <a:latin typeface="Times" pitchFamily="2" charset="0"/>
              </a:rPr>
              <a:t> = n </a:t>
            </a:r>
            <a:r>
              <a:rPr lang="en-US" altLang="en-US" sz="2800">
                <a:latin typeface="Times" pitchFamily="2" charset="0"/>
              </a:rPr>
              <a:t>sin</a:t>
            </a:r>
            <a:r>
              <a:rPr lang="en-US" altLang="en-US" sz="2800" i="1">
                <a:latin typeface="Symbol" pitchFamily="2" charset="2"/>
              </a:rPr>
              <a:t>q</a:t>
            </a:r>
            <a:r>
              <a:rPr lang="en-US" altLang="en-US" sz="2800" baseline="-25000">
                <a:latin typeface="Symbol" pitchFamily="2" charset="2"/>
              </a:rPr>
              <a:t>2</a:t>
            </a:r>
            <a:endParaRPr lang="en-US" altLang="en-US" sz="2800" baseline="-25000">
              <a:latin typeface="Times" pitchFamily="2" charset="0"/>
            </a:endParaRPr>
          </a:p>
        </p:txBody>
      </p:sp>
    </p:spTree>
    <p:extLst>
      <p:ext uri="{BB962C8B-B14F-4D97-AF65-F5344CB8AC3E}">
        <p14:creationId xmlns:p14="http://schemas.microsoft.com/office/powerpoint/2010/main" val="21443944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88792"/>
                                        </p:tgtEl>
                                        <p:attrNameLst>
                                          <p:attrName>style.visibility</p:attrName>
                                        </p:attrNameLst>
                                      </p:cBhvr>
                                      <p:to>
                                        <p:strVal val="visible"/>
                                      </p:to>
                                    </p:set>
                                    <p:animEffect transition="in" filter="wipe(left)">
                                      <p:cBhvr>
                                        <p:cTn id="7" dur="500"/>
                                        <p:tgtEl>
                                          <p:spTgt spid="2887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88795"/>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288793"/>
                                        </p:tgtEl>
                                        <p:attrNameLst>
                                          <p:attrName>style.visibility</p:attrName>
                                        </p:attrNameLst>
                                      </p:cBhvr>
                                      <p:to>
                                        <p:strVal val="visible"/>
                                      </p:to>
                                    </p:set>
                                    <p:animEffect transition="in" filter="wipe(left)">
                                      <p:cBhvr>
                                        <p:cTn id="16" dur="500"/>
                                        <p:tgtEl>
                                          <p:spTgt spid="288793"/>
                                        </p:tgtEl>
                                      </p:cBhvr>
                                    </p:animEffect>
                                  </p:childTnLst>
                                </p:cTn>
                              </p:par>
                            </p:childTnLst>
                          </p:cTn>
                        </p:par>
                        <p:par>
                          <p:cTn id="17" fill="hold" nodeType="afterGroup">
                            <p:stCondLst>
                              <p:cond delay="500"/>
                            </p:stCondLst>
                            <p:childTnLst>
                              <p:par>
                                <p:cTn id="18" presetID="1" presetClass="entr" presetSubtype="0" fill="hold" grpId="0" nodeType="afterEffect">
                                  <p:stCondLst>
                                    <p:cond delay="0"/>
                                  </p:stCondLst>
                                  <p:childTnLst>
                                    <p:set>
                                      <p:cBhvr>
                                        <p:cTn id="19" dur="1" fill="hold">
                                          <p:stCondLst>
                                            <p:cond delay="499"/>
                                          </p:stCondLst>
                                        </p:cTn>
                                        <p:tgtEl>
                                          <p:spTgt spid="288781"/>
                                        </p:tgtEl>
                                        <p:attrNameLst>
                                          <p:attrName>style.visibility</p:attrName>
                                        </p:attrNameLst>
                                      </p:cBhvr>
                                      <p:to>
                                        <p:strVal val="visible"/>
                                      </p:to>
                                    </p:set>
                                  </p:childTnLst>
                                </p:cTn>
                              </p:par>
                            </p:childTnLst>
                          </p:cTn>
                        </p:par>
                        <p:par>
                          <p:cTn id="20" fill="hold" nodeType="afterGroup">
                            <p:stCondLst>
                              <p:cond delay="1000"/>
                            </p:stCondLst>
                            <p:childTnLst>
                              <p:par>
                                <p:cTn id="21" presetID="1" presetClass="entr" presetSubtype="0" fill="hold" grpId="0" nodeType="afterEffect">
                                  <p:stCondLst>
                                    <p:cond delay="0"/>
                                  </p:stCondLst>
                                  <p:childTnLst>
                                    <p:set>
                                      <p:cBhvr>
                                        <p:cTn id="22" dur="1" fill="hold">
                                          <p:stCondLst>
                                            <p:cond delay="499"/>
                                          </p:stCondLst>
                                        </p:cTn>
                                        <p:tgtEl>
                                          <p:spTgt spid="28879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28878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22" presetClass="entr" presetSubtype="8" fill="hold" nodeType="clickEffect">
                                  <p:stCondLst>
                                    <p:cond delay="0"/>
                                  </p:stCondLst>
                                  <p:childTnLst>
                                    <p:set>
                                      <p:cBhvr>
                                        <p:cTn id="30" dur="1" fill="hold">
                                          <p:stCondLst>
                                            <p:cond delay="0"/>
                                          </p:stCondLst>
                                        </p:cTn>
                                        <p:tgtEl>
                                          <p:spTgt spid="288794"/>
                                        </p:tgtEl>
                                        <p:attrNameLst>
                                          <p:attrName>style.visibility</p:attrName>
                                        </p:attrNameLst>
                                      </p:cBhvr>
                                      <p:to>
                                        <p:strVal val="visible"/>
                                      </p:to>
                                    </p:set>
                                    <p:animEffect transition="in" filter="wipe(left)">
                                      <p:cBhvr>
                                        <p:cTn id="31" dur="500"/>
                                        <p:tgtEl>
                                          <p:spTgt spid="288794"/>
                                        </p:tgtEl>
                                      </p:cBhvr>
                                    </p:animEffect>
                                  </p:childTnLst>
                                </p:cTn>
                              </p:par>
                            </p:childTnLst>
                          </p:cTn>
                        </p:par>
                        <p:par>
                          <p:cTn id="32" fill="hold" nodeType="afterGroup">
                            <p:stCondLst>
                              <p:cond delay="500"/>
                            </p:stCondLst>
                            <p:childTnLst>
                              <p:par>
                                <p:cTn id="33" presetID="1" presetClass="entr" presetSubtype="0" fill="hold" grpId="0" nodeType="afterEffect">
                                  <p:stCondLst>
                                    <p:cond delay="0"/>
                                  </p:stCondLst>
                                  <p:childTnLst>
                                    <p:set>
                                      <p:cBhvr>
                                        <p:cTn id="34" dur="1" fill="hold">
                                          <p:stCondLst>
                                            <p:cond delay="499"/>
                                          </p:stCondLst>
                                        </p:cTn>
                                        <p:tgtEl>
                                          <p:spTgt spid="288783"/>
                                        </p:tgtEl>
                                        <p:attrNameLst>
                                          <p:attrName>style.visibility</p:attrName>
                                        </p:attrNameLst>
                                      </p:cBhvr>
                                      <p:to>
                                        <p:strVal val="visible"/>
                                      </p:to>
                                    </p:set>
                                  </p:childTnLst>
                                </p:cTn>
                              </p:par>
                            </p:childTnLst>
                          </p:cTn>
                        </p:par>
                        <p:par>
                          <p:cTn id="35" fill="hold" nodeType="afterGroup">
                            <p:stCondLst>
                              <p:cond delay="1000"/>
                            </p:stCondLst>
                            <p:childTnLst>
                              <p:par>
                                <p:cTn id="36" presetID="1" presetClass="entr" presetSubtype="0" fill="hold" grpId="0" nodeType="afterEffect">
                                  <p:stCondLst>
                                    <p:cond delay="0"/>
                                  </p:stCondLst>
                                  <p:childTnLst>
                                    <p:set>
                                      <p:cBhvr>
                                        <p:cTn id="37" dur="1" fill="hold">
                                          <p:stCondLst>
                                            <p:cond delay="499"/>
                                          </p:stCondLst>
                                        </p:cTn>
                                        <p:tgtEl>
                                          <p:spTgt spid="2887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8781" grpId="0" autoUpdateAnimBg="0"/>
      <p:bldP spid="288783" grpId="0" autoUpdateAnimBg="0"/>
      <p:bldP spid="288790" grpId="0" autoUpdateAnimBg="0"/>
      <p:bldP spid="288796"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816" name="AutoShape 24">
            <a:extLst>
              <a:ext uri="{FF2B5EF4-FFF2-40B4-BE49-F238E27FC236}">
                <a16:creationId xmlns:a16="http://schemas.microsoft.com/office/drawing/2014/main" id="{65DDEE4B-7420-9343-9A4C-50119DABBFBE}"/>
              </a:ext>
            </a:extLst>
          </p:cNvPr>
          <p:cNvSpPr>
            <a:spLocks noChangeArrowheads="1"/>
          </p:cNvSpPr>
          <p:nvPr/>
        </p:nvSpPr>
        <p:spPr bwMode="auto">
          <a:xfrm>
            <a:off x="3200400" y="1981200"/>
            <a:ext cx="2438400" cy="29718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796" name="Text Box 4">
            <a:extLst>
              <a:ext uri="{FF2B5EF4-FFF2-40B4-BE49-F238E27FC236}">
                <a16:creationId xmlns:a16="http://schemas.microsoft.com/office/drawing/2014/main" id="{D25CF39F-1BCB-DD4B-A92A-55F05993CE49}"/>
              </a:ext>
            </a:extLst>
          </p:cNvPr>
          <p:cNvSpPr txBox="1">
            <a:spLocks noChangeArrowheads="1"/>
          </p:cNvSpPr>
          <p:nvPr/>
        </p:nvSpPr>
        <p:spPr bwMode="auto">
          <a:xfrm>
            <a:off x="3810000" y="4114800"/>
            <a:ext cx="30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i="1">
                <a:latin typeface="Times New Roman" panose="02020603050405020304" pitchFamily="18" charset="0"/>
              </a:rPr>
              <a:t>n</a:t>
            </a:r>
            <a:endParaRPr lang="en-US" altLang="en-US" i="1"/>
          </a:p>
        </p:txBody>
      </p:sp>
      <p:sp>
        <p:nvSpPr>
          <p:cNvPr id="289797" name="Rectangle 5">
            <a:extLst>
              <a:ext uri="{FF2B5EF4-FFF2-40B4-BE49-F238E27FC236}">
                <a16:creationId xmlns:a16="http://schemas.microsoft.com/office/drawing/2014/main" id="{54C9B442-6EFE-D44E-A123-7B0C23458F7C}"/>
              </a:ext>
            </a:extLst>
          </p:cNvPr>
          <p:cNvSpPr>
            <a:spLocks noGrp="1" noChangeArrowheads="1"/>
          </p:cNvSpPr>
          <p:nvPr>
            <p:ph type="title"/>
          </p:nvPr>
        </p:nvSpPr>
        <p:spPr/>
        <p:txBody>
          <a:bodyPr/>
          <a:lstStyle/>
          <a:p>
            <a:r>
              <a:rPr lang="en-US" altLang="en-US"/>
              <a:t>Refraction Through a Prism</a:t>
            </a:r>
          </a:p>
        </p:txBody>
      </p:sp>
      <p:grpSp>
        <p:nvGrpSpPr>
          <p:cNvPr id="289830" name="Group 38">
            <a:extLst>
              <a:ext uri="{FF2B5EF4-FFF2-40B4-BE49-F238E27FC236}">
                <a16:creationId xmlns:a16="http://schemas.microsoft.com/office/drawing/2014/main" id="{904ABADC-1B40-E342-B725-BC59A14036FF}"/>
              </a:ext>
            </a:extLst>
          </p:cNvPr>
          <p:cNvGrpSpPr>
            <a:grpSpLocks/>
          </p:cNvGrpSpPr>
          <p:nvPr/>
        </p:nvGrpSpPr>
        <p:grpSpPr bwMode="auto">
          <a:xfrm>
            <a:off x="2886075" y="2781300"/>
            <a:ext cx="2057400" cy="838200"/>
            <a:chOff x="1818" y="1752"/>
            <a:chExt cx="1296" cy="528"/>
          </a:xfrm>
        </p:grpSpPr>
        <p:sp>
          <p:nvSpPr>
            <p:cNvPr id="289808" name="Line 16">
              <a:extLst>
                <a:ext uri="{FF2B5EF4-FFF2-40B4-BE49-F238E27FC236}">
                  <a16:creationId xmlns:a16="http://schemas.microsoft.com/office/drawing/2014/main" id="{3A153F8C-70BC-3842-B13A-FD4CAF6A74C1}"/>
                </a:ext>
              </a:extLst>
            </p:cNvPr>
            <p:cNvSpPr>
              <a:spLocks noChangeShapeType="1"/>
            </p:cNvSpPr>
            <p:nvPr/>
          </p:nvSpPr>
          <p:spPr bwMode="auto">
            <a:xfrm>
              <a:off x="1818" y="1752"/>
              <a:ext cx="1296" cy="528"/>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809" name="Text Box 17">
              <a:extLst>
                <a:ext uri="{FF2B5EF4-FFF2-40B4-BE49-F238E27FC236}">
                  <a16:creationId xmlns:a16="http://schemas.microsoft.com/office/drawing/2014/main" id="{D89218B8-7BD6-F141-B6E6-9472FA5FE6C6}"/>
                </a:ext>
              </a:extLst>
            </p:cNvPr>
            <p:cNvSpPr txBox="1">
              <a:spLocks noChangeArrowheads="1"/>
            </p:cNvSpPr>
            <p:nvPr/>
          </p:nvSpPr>
          <p:spPr bwMode="auto">
            <a:xfrm>
              <a:off x="1824" y="1776"/>
              <a:ext cx="23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solidFill>
                    <a:srgbClr val="000000"/>
                  </a:solidFill>
                  <a:latin typeface="Symbol" pitchFamily="2" charset="2"/>
                </a:rPr>
                <a:t>q</a:t>
              </a:r>
              <a:r>
                <a:rPr lang="en-US" altLang="en-US" baseline="-25000">
                  <a:solidFill>
                    <a:srgbClr val="000000"/>
                  </a:solidFill>
                  <a:latin typeface="Symbol" pitchFamily="2" charset="2"/>
                </a:rPr>
                <a:t>1</a:t>
              </a:r>
            </a:p>
          </p:txBody>
        </p:sp>
      </p:grpSp>
      <p:sp>
        <p:nvSpPr>
          <p:cNvPr id="289810" name="Text Box 18">
            <a:extLst>
              <a:ext uri="{FF2B5EF4-FFF2-40B4-BE49-F238E27FC236}">
                <a16:creationId xmlns:a16="http://schemas.microsoft.com/office/drawing/2014/main" id="{9BC2236A-B9E5-FF4B-A765-B02D0A7E8BB3}"/>
              </a:ext>
            </a:extLst>
          </p:cNvPr>
          <p:cNvSpPr txBox="1">
            <a:spLocks noChangeArrowheads="1"/>
          </p:cNvSpPr>
          <p:nvPr/>
        </p:nvSpPr>
        <p:spPr bwMode="auto">
          <a:xfrm>
            <a:off x="4778375" y="3306763"/>
            <a:ext cx="4318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i="1">
                <a:solidFill>
                  <a:srgbClr val="000000"/>
                </a:solidFill>
                <a:latin typeface="Symbol" pitchFamily="2" charset="2"/>
              </a:rPr>
              <a:t>q</a:t>
            </a:r>
            <a:r>
              <a:rPr lang="en-US" altLang="en-US" sz="1600" baseline="-25000">
                <a:solidFill>
                  <a:srgbClr val="000000"/>
                </a:solidFill>
                <a:latin typeface="Symbol" pitchFamily="2" charset="2"/>
              </a:rPr>
              <a:t>2</a:t>
            </a:r>
            <a:endParaRPr lang="en-US" altLang="en-US" baseline="-25000">
              <a:solidFill>
                <a:srgbClr val="000000"/>
              </a:solidFill>
              <a:latin typeface="Symbol" pitchFamily="2" charset="2"/>
            </a:endParaRPr>
          </a:p>
        </p:txBody>
      </p:sp>
      <p:sp>
        <p:nvSpPr>
          <p:cNvPr id="289815" name="Text Box 23">
            <a:extLst>
              <a:ext uri="{FF2B5EF4-FFF2-40B4-BE49-F238E27FC236}">
                <a16:creationId xmlns:a16="http://schemas.microsoft.com/office/drawing/2014/main" id="{C2358662-0768-DA4A-85D1-CC80A88E9C42}"/>
              </a:ext>
            </a:extLst>
          </p:cNvPr>
          <p:cNvSpPr txBox="1">
            <a:spLocks noChangeArrowheads="1"/>
          </p:cNvSpPr>
          <p:nvPr/>
        </p:nvSpPr>
        <p:spPr bwMode="auto">
          <a:xfrm>
            <a:off x="3200400" y="5334000"/>
            <a:ext cx="2438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2800">
                <a:latin typeface="Times" pitchFamily="2" charset="0"/>
              </a:rPr>
              <a:t>sin</a:t>
            </a:r>
            <a:r>
              <a:rPr lang="en-US" altLang="en-US" sz="2800" i="1">
                <a:latin typeface="Symbol" pitchFamily="2" charset="2"/>
              </a:rPr>
              <a:t>q</a:t>
            </a:r>
            <a:r>
              <a:rPr lang="en-US" altLang="en-US" sz="2800" baseline="-25000">
                <a:latin typeface="Symbol" pitchFamily="2" charset="2"/>
              </a:rPr>
              <a:t>1</a:t>
            </a:r>
            <a:r>
              <a:rPr lang="en-US" altLang="en-US" sz="2800" i="1">
                <a:latin typeface="Times" pitchFamily="2" charset="0"/>
              </a:rPr>
              <a:t> = n </a:t>
            </a:r>
            <a:r>
              <a:rPr lang="en-US" altLang="en-US" sz="2800">
                <a:latin typeface="Times" pitchFamily="2" charset="0"/>
              </a:rPr>
              <a:t>sin</a:t>
            </a:r>
            <a:r>
              <a:rPr lang="en-US" altLang="en-US" sz="2800" i="1">
                <a:latin typeface="Symbol" pitchFamily="2" charset="2"/>
              </a:rPr>
              <a:t>q</a:t>
            </a:r>
            <a:r>
              <a:rPr lang="en-US" altLang="en-US" sz="2800" baseline="-25000">
                <a:latin typeface="Symbol" pitchFamily="2" charset="2"/>
              </a:rPr>
              <a:t>2</a:t>
            </a:r>
            <a:endParaRPr lang="en-US" altLang="en-US" sz="2800" baseline="-25000">
              <a:latin typeface="Times" pitchFamily="2" charset="0"/>
            </a:endParaRPr>
          </a:p>
        </p:txBody>
      </p:sp>
      <p:grpSp>
        <p:nvGrpSpPr>
          <p:cNvPr id="289826" name="Group 34">
            <a:extLst>
              <a:ext uri="{FF2B5EF4-FFF2-40B4-BE49-F238E27FC236}">
                <a16:creationId xmlns:a16="http://schemas.microsoft.com/office/drawing/2014/main" id="{6C81151C-6774-6444-8134-9F7CE4BDD382}"/>
              </a:ext>
            </a:extLst>
          </p:cNvPr>
          <p:cNvGrpSpPr>
            <a:grpSpLocks/>
          </p:cNvGrpSpPr>
          <p:nvPr/>
        </p:nvGrpSpPr>
        <p:grpSpPr bwMode="auto">
          <a:xfrm>
            <a:off x="792163" y="3200400"/>
            <a:ext cx="3124200" cy="1588"/>
            <a:chOff x="499" y="2016"/>
            <a:chExt cx="1968" cy="1"/>
          </a:xfrm>
        </p:grpSpPr>
        <p:sp>
          <p:nvSpPr>
            <p:cNvPr id="289823" name="Line 31">
              <a:extLst>
                <a:ext uri="{FF2B5EF4-FFF2-40B4-BE49-F238E27FC236}">
                  <a16:creationId xmlns:a16="http://schemas.microsoft.com/office/drawing/2014/main" id="{5CEF7D87-58F4-4347-B237-26788A8A62A6}"/>
                </a:ext>
              </a:extLst>
            </p:cNvPr>
            <p:cNvSpPr>
              <a:spLocks noChangeShapeType="1"/>
            </p:cNvSpPr>
            <p:nvPr/>
          </p:nvSpPr>
          <p:spPr bwMode="auto">
            <a:xfrm>
              <a:off x="499" y="2017"/>
              <a:ext cx="1968"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824" name="Line 32">
              <a:extLst>
                <a:ext uri="{FF2B5EF4-FFF2-40B4-BE49-F238E27FC236}">
                  <a16:creationId xmlns:a16="http://schemas.microsoft.com/office/drawing/2014/main" id="{10F4CB2C-34E9-F34E-AEF2-8E8CD13F2077}"/>
                </a:ext>
              </a:extLst>
            </p:cNvPr>
            <p:cNvSpPr>
              <a:spLocks noChangeShapeType="1"/>
            </p:cNvSpPr>
            <p:nvPr/>
          </p:nvSpPr>
          <p:spPr bwMode="auto">
            <a:xfrm>
              <a:off x="1632" y="2016"/>
              <a:ext cx="336" cy="0"/>
            </a:xfrm>
            <a:prstGeom prst="line">
              <a:avLst/>
            </a:prstGeom>
            <a:noFill/>
            <a:ln w="63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89827" name="Group 35">
            <a:extLst>
              <a:ext uri="{FF2B5EF4-FFF2-40B4-BE49-F238E27FC236}">
                <a16:creationId xmlns:a16="http://schemas.microsoft.com/office/drawing/2014/main" id="{3D991739-10C6-8148-B3B8-E22EF54513D6}"/>
              </a:ext>
            </a:extLst>
          </p:cNvPr>
          <p:cNvGrpSpPr>
            <a:grpSpLocks/>
          </p:cNvGrpSpPr>
          <p:nvPr/>
        </p:nvGrpSpPr>
        <p:grpSpPr bwMode="auto">
          <a:xfrm>
            <a:off x="3924300" y="3200400"/>
            <a:ext cx="1060450" cy="165100"/>
            <a:chOff x="2472" y="2016"/>
            <a:chExt cx="668" cy="104"/>
          </a:xfrm>
        </p:grpSpPr>
        <p:sp>
          <p:nvSpPr>
            <p:cNvPr id="289805" name="Line 13">
              <a:extLst>
                <a:ext uri="{FF2B5EF4-FFF2-40B4-BE49-F238E27FC236}">
                  <a16:creationId xmlns:a16="http://schemas.microsoft.com/office/drawing/2014/main" id="{34DDE6D5-4A13-4A4F-8E8A-DC1BF93C8244}"/>
                </a:ext>
              </a:extLst>
            </p:cNvPr>
            <p:cNvSpPr>
              <a:spLocks noChangeShapeType="1"/>
            </p:cNvSpPr>
            <p:nvPr/>
          </p:nvSpPr>
          <p:spPr bwMode="auto">
            <a:xfrm>
              <a:off x="2472" y="2016"/>
              <a:ext cx="668" cy="10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89825" name="Line 33">
              <a:extLst>
                <a:ext uri="{FF2B5EF4-FFF2-40B4-BE49-F238E27FC236}">
                  <a16:creationId xmlns:a16="http://schemas.microsoft.com/office/drawing/2014/main" id="{8E890D89-DE0A-134E-8DB4-A1EDD0608CFE}"/>
                </a:ext>
              </a:extLst>
            </p:cNvPr>
            <p:cNvSpPr>
              <a:spLocks noChangeShapeType="1"/>
            </p:cNvSpPr>
            <p:nvPr/>
          </p:nvSpPr>
          <p:spPr bwMode="auto">
            <a:xfrm>
              <a:off x="2756" y="2060"/>
              <a:ext cx="84" cy="1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35681777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89826"/>
                                        </p:tgtEl>
                                        <p:attrNameLst>
                                          <p:attrName>style.visibility</p:attrName>
                                        </p:attrNameLst>
                                      </p:cBhvr>
                                      <p:to>
                                        <p:strVal val="visible"/>
                                      </p:to>
                                    </p:set>
                                    <p:animEffect transition="in" filter="wipe(left)">
                                      <p:cBhvr>
                                        <p:cTn id="7" dur="500"/>
                                        <p:tgtEl>
                                          <p:spTgt spid="2898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89830"/>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289827"/>
                                        </p:tgtEl>
                                        <p:attrNameLst>
                                          <p:attrName>style.visibility</p:attrName>
                                        </p:attrNameLst>
                                      </p:cBhvr>
                                      <p:to>
                                        <p:strVal val="visible"/>
                                      </p:to>
                                    </p:set>
                                    <p:animEffect transition="in" filter="wipe(left)">
                                      <p:cBhvr>
                                        <p:cTn id="16" dur="500"/>
                                        <p:tgtEl>
                                          <p:spTgt spid="28982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289810"/>
                                        </p:tgtEl>
                                        <p:attrNameLst>
                                          <p:attrName>style.visibility</p:attrName>
                                        </p:attrNameLst>
                                      </p:cBhvr>
                                      <p:to>
                                        <p:strVal val="visible"/>
                                      </p:to>
                                    </p:set>
                                  </p:childTnLst>
                                </p:cTn>
                              </p:par>
                            </p:childTnLst>
                          </p:cTn>
                        </p:par>
                        <p:par>
                          <p:cTn id="21" fill="hold" nodeType="afterGroup">
                            <p:stCondLst>
                              <p:cond delay="500"/>
                            </p:stCondLst>
                            <p:childTnLst>
                              <p:par>
                                <p:cTn id="22" presetID="1" presetClass="entr" presetSubtype="0" fill="hold" grpId="0" nodeType="afterEffect">
                                  <p:stCondLst>
                                    <p:cond delay="0"/>
                                  </p:stCondLst>
                                  <p:childTnLst>
                                    <p:set>
                                      <p:cBhvr>
                                        <p:cTn id="23" dur="1" fill="hold">
                                          <p:stCondLst>
                                            <p:cond delay="499"/>
                                          </p:stCondLst>
                                        </p:cTn>
                                        <p:tgtEl>
                                          <p:spTgt spid="2898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810" grpId="0" autoUpdateAnimBg="0"/>
      <p:bldP spid="289815" grpId="0"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AutoShape 2">
            <a:extLst>
              <a:ext uri="{FF2B5EF4-FFF2-40B4-BE49-F238E27FC236}">
                <a16:creationId xmlns:a16="http://schemas.microsoft.com/office/drawing/2014/main" id="{D2BE1B0C-A665-5A4B-B3A6-89F3F4ED97D6}"/>
              </a:ext>
            </a:extLst>
          </p:cNvPr>
          <p:cNvSpPr>
            <a:spLocks noChangeArrowheads="1"/>
          </p:cNvSpPr>
          <p:nvPr/>
        </p:nvSpPr>
        <p:spPr bwMode="auto">
          <a:xfrm>
            <a:off x="3200400" y="1981200"/>
            <a:ext cx="2438400" cy="2971800"/>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0819" name="Text Box 3">
            <a:extLst>
              <a:ext uri="{FF2B5EF4-FFF2-40B4-BE49-F238E27FC236}">
                <a16:creationId xmlns:a16="http://schemas.microsoft.com/office/drawing/2014/main" id="{4020A340-AA65-AE4C-AEA5-F10B5E50BE51}"/>
              </a:ext>
            </a:extLst>
          </p:cNvPr>
          <p:cNvSpPr txBox="1">
            <a:spLocks noChangeArrowheads="1"/>
          </p:cNvSpPr>
          <p:nvPr/>
        </p:nvSpPr>
        <p:spPr bwMode="auto">
          <a:xfrm>
            <a:off x="3810000" y="4114800"/>
            <a:ext cx="304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altLang="en-US" sz="2400" i="1">
                <a:latin typeface="Times New Roman" panose="02020603050405020304" pitchFamily="18" charset="0"/>
              </a:rPr>
              <a:t>n</a:t>
            </a:r>
            <a:endParaRPr lang="en-US" altLang="en-US" i="1"/>
          </a:p>
        </p:txBody>
      </p:sp>
      <p:sp>
        <p:nvSpPr>
          <p:cNvPr id="290820" name="Rectangle 4">
            <a:extLst>
              <a:ext uri="{FF2B5EF4-FFF2-40B4-BE49-F238E27FC236}">
                <a16:creationId xmlns:a16="http://schemas.microsoft.com/office/drawing/2014/main" id="{0645028C-C5CE-504B-AA47-7E2F792396D8}"/>
              </a:ext>
            </a:extLst>
          </p:cNvPr>
          <p:cNvSpPr>
            <a:spLocks noGrp="1" noChangeArrowheads="1"/>
          </p:cNvSpPr>
          <p:nvPr>
            <p:ph type="title"/>
          </p:nvPr>
        </p:nvSpPr>
        <p:spPr/>
        <p:txBody>
          <a:bodyPr/>
          <a:lstStyle/>
          <a:p>
            <a:r>
              <a:rPr lang="en-US" altLang="en-US"/>
              <a:t>Refraction Through a Prism</a:t>
            </a:r>
          </a:p>
        </p:txBody>
      </p:sp>
      <p:sp>
        <p:nvSpPr>
          <p:cNvPr id="290821" name="Line 5">
            <a:extLst>
              <a:ext uri="{FF2B5EF4-FFF2-40B4-BE49-F238E27FC236}">
                <a16:creationId xmlns:a16="http://schemas.microsoft.com/office/drawing/2014/main" id="{960FC0A5-501F-8741-894D-80584D2433F4}"/>
              </a:ext>
            </a:extLst>
          </p:cNvPr>
          <p:cNvSpPr>
            <a:spLocks noChangeShapeType="1"/>
          </p:cNvSpPr>
          <p:nvPr/>
        </p:nvSpPr>
        <p:spPr bwMode="auto">
          <a:xfrm>
            <a:off x="3924300" y="3200400"/>
            <a:ext cx="1060450" cy="1651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0823" name="Text Box 7">
            <a:extLst>
              <a:ext uri="{FF2B5EF4-FFF2-40B4-BE49-F238E27FC236}">
                <a16:creationId xmlns:a16="http://schemas.microsoft.com/office/drawing/2014/main" id="{8E26BC46-4399-D044-A40E-EF562097F0D1}"/>
              </a:ext>
            </a:extLst>
          </p:cNvPr>
          <p:cNvSpPr txBox="1">
            <a:spLocks noChangeArrowheads="1"/>
          </p:cNvSpPr>
          <p:nvPr/>
        </p:nvSpPr>
        <p:spPr bwMode="auto">
          <a:xfrm>
            <a:off x="5410200" y="3200400"/>
            <a:ext cx="379413"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i="1">
                <a:solidFill>
                  <a:srgbClr val="000000"/>
                </a:solidFill>
                <a:latin typeface="Symbol" pitchFamily="2" charset="2"/>
              </a:rPr>
              <a:t>q</a:t>
            </a:r>
            <a:r>
              <a:rPr lang="en-US" altLang="en-US" baseline="-25000">
                <a:solidFill>
                  <a:srgbClr val="000000"/>
                </a:solidFill>
                <a:latin typeface="Symbol" pitchFamily="2" charset="2"/>
              </a:rPr>
              <a:t>4</a:t>
            </a:r>
          </a:p>
        </p:txBody>
      </p:sp>
      <p:grpSp>
        <p:nvGrpSpPr>
          <p:cNvPr id="290833" name="Group 17">
            <a:extLst>
              <a:ext uri="{FF2B5EF4-FFF2-40B4-BE49-F238E27FC236}">
                <a16:creationId xmlns:a16="http://schemas.microsoft.com/office/drawing/2014/main" id="{A854C2DA-7DCE-4D45-B27A-ADFFD97F9FF7}"/>
              </a:ext>
            </a:extLst>
          </p:cNvPr>
          <p:cNvGrpSpPr>
            <a:grpSpLocks/>
          </p:cNvGrpSpPr>
          <p:nvPr/>
        </p:nvGrpSpPr>
        <p:grpSpPr bwMode="auto">
          <a:xfrm>
            <a:off x="3949700" y="2997200"/>
            <a:ext cx="2057400" cy="723900"/>
            <a:chOff x="2488" y="1888"/>
            <a:chExt cx="1296" cy="456"/>
          </a:xfrm>
        </p:grpSpPr>
        <p:sp>
          <p:nvSpPr>
            <p:cNvPr id="290822" name="Line 6">
              <a:extLst>
                <a:ext uri="{FF2B5EF4-FFF2-40B4-BE49-F238E27FC236}">
                  <a16:creationId xmlns:a16="http://schemas.microsoft.com/office/drawing/2014/main" id="{651EE777-6897-3248-AEA2-7616D53FDA69}"/>
                </a:ext>
              </a:extLst>
            </p:cNvPr>
            <p:cNvSpPr>
              <a:spLocks noChangeShapeType="1"/>
            </p:cNvSpPr>
            <p:nvPr/>
          </p:nvSpPr>
          <p:spPr bwMode="auto">
            <a:xfrm flipV="1">
              <a:off x="2488" y="1888"/>
              <a:ext cx="1296" cy="456"/>
            </a:xfrm>
            <a:prstGeom prst="line">
              <a:avLst/>
            </a:prstGeom>
            <a:noFill/>
            <a:ln w="9525">
              <a:solidFill>
                <a:srgbClr val="00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0824" name="Text Box 8">
              <a:extLst>
                <a:ext uri="{FF2B5EF4-FFF2-40B4-BE49-F238E27FC236}">
                  <a16:creationId xmlns:a16="http://schemas.microsoft.com/office/drawing/2014/main" id="{F1FEC030-B4BA-3843-8987-F214A5768F37}"/>
                </a:ext>
              </a:extLst>
            </p:cNvPr>
            <p:cNvSpPr txBox="1">
              <a:spLocks noChangeArrowheads="1"/>
            </p:cNvSpPr>
            <p:nvPr/>
          </p:nvSpPr>
          <p:spPr bwMode="auto">
            <a:xfrm>
              <a:off x="2634" y="2034"/>
              <a:ext cx="240"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1600" i="1">
                  <a:solidFill>
                    <a:srgbClr val="000000"/>
                  </a:solidFill>
                  <a:latin typeface="Symbol" pitchFamily="2" charset="2"/>
                </a:rPr>
                <a:t>q</a:t>
              </a:r>
              <a:r>
                <a:rPr lang="en-US" altLang="en-US" sz="1600" baseline="-25000">
                  <a:solidFill>
                    <a:srgbClr val="000000"/>
                  </a:solidFill>
                  <a:latin typeface="Symbol" pitchFamily="2" charset="2"/>
                </a:rPr>
                <a:t>3</a:t>
              </a:r>
              <a:endParaRPr lang="en-US" altLang="en-US" baseline="-25000">
                <a:solidFill>
                  <a:srgbClr val="000000"/>
                </a:solidFill>
                <a:latin typeface="Symbol" pitchFamily="2" charset="2"/>
              </a:endParaRPr>
            </a:p>
          </p:txBody>
        </p:sp>
      </p:grpSp>
      <p:sp>
        <p:nvSpPr>
          <p:cNvPr id="290825" name="Text Box 9">
            <a:extLst>
              <a:ext uri="{FF2B5EF4-FFF2-40B4-BE49-F238E27FC236}">
                <a16:creationId xmlns:a16="http://schemas.microsoft.com/office/drawing/2014/main" id="{7514F09E-8035-F149-8E9A-31C0DCC64607}"/>
              </a:ext>
            </a:extLst>
          </p:cNvPr>
          <p:cNvSpPr txBox="1">
            <a:spLocks noChangeArrowheads="1"/>
          </p:cNvSpPr>
          <p:nvPr/>
        </p:nvSpPr>
        <p:spPr bwMode="auto">
          <a:xfrm>
            <a:off x="3200400" y="5334000"/>
            <a:ext cx="2438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hangingPunct="0"/>
            <a:r>
              <a:rPr lang="en-US" altLang="en-US" sz="2800">
                <a:latin typeface="Times" pitchFamily="2" charset="0"/>
              </a:rPr>
              <a:t>sin</a:t>
            </a:r>
            <a:r>
              <a:rPr lang="en-US" altLang="en-US" sz="2800" i="1">
                <a:latin typeface="Symbol" pitchFamily="2" charset="2"/>
              </a:rPr>
              <a:t>q</a:t>
            </a:r>
            <a:r>
              <a:rPr lang="en-US" altLang="en-US" sz="2800" baseline="-25000">
                <a:latin typeface="Symbol" pitchFamily="2" charset="2"/>
              </a:rPr>
              <a:t>4</a:t>
            </a:r>
            <a:r>
              <a:rPr lang="en-US" altLang="en-US" sz="2800" i="1">
                <a:latin typeface="Times" pitchFamily="2" charset="0"/>
              </a:rPr>
              <a:t> = n </a:t>
            </a:r>
            <a:r>
              <a:rPr lang="en-US" altLang="en-US" sz="2800">
                <a:latin typeface="Times" pitchFamily="2" charset="0"/>
              </a:rPr>
              <a:t>sin</a:t>
            </a:r>
            <a:r>
              <a:rPr lang="en-US" altLang="en-US" sz="2800" i="1">
                <a:latin typeface="Symbol" pitchFamily="2" charset="2"/>
              </a:rPr>
              <a:t>q</a:t>
            </a:r>
            <a:r>
              <a:rPr lang="en-US" altLang="en-US" sz="2800" baseline="-25000">
                <a:latin typeface="Symbol" pitchFamily="2" charset="2"/>
              </a:rPr>
              <a:t>3</a:t>
            </a:r>
            <a:endParaRPr lang="en-US" altLang="en-US" sz="2800" baseline="-25000">
              <a:latin typeface="Times" pitchFamily="2" charset="0"/>
            </a:endParaRPr>
          </a:p>
        </p:txBody>
      </p:sp>
      <p:grpSp>
        <p:nvGrpSpPr>
          <p:cNvPr id="290826" name="Group 10">
            <a:extLst>
              <a:ext uri="{FF2B5EF4-FFF2-40B4-BE49-F238E27FC236}">
                <a16:creationId xmlns:a16="http://schemas.microsoft.com/office/drawing/2014/main" id="{B2AED2DA-5399-D34F-8DDD-B7BF3918A647}"/>
              </a:ext>
            </a:extLst>
          </p:cNvPr>
          <p:cNvGrpSpPr>
            <a:grpSpLocks/>
          </p:cNvGrpSpPr>
          <p:nvPr/>
        </p:nvGrpSpPr>
        <p:grpSpPr bwMode="auto">
          <a:xfrm>
            <a:off x="4984750" y="3363913"/>
            <a:ext cx="2544763" cy="1063625"/>
            <a:chOff x="960" y="2114"/>
            <a:chExt cx="1603" cy="670"/>
          </a:xfrm>
        </p:grpSpPr>
        <p:sp>
          <p:nvSpPr>
            <p:cNvPr id="290827" name="Line 11">
              <a:extLst>
                <a:ext uri="{FF2B5EF4-FFF2-40B4-BE49-F238E27FC236}">
                  <a16:creationId xmlns:a16="http://schemas.microsoft.com/office/drawing/2014/main" id="{4BA0AE25-209E-3049-9C8F-1EF771CA1DB2}"/>
                </a:ext>
              </a:extLst>
            </p:cNvPr>
            <p:cNvSpPr>
              <a:spLocks noChangeShapeType="1"/>
            </p:cNvSpPr>
            <p:nvPr/>
          </p:nvSpPr>
          <p:spPr bwMode="auto">
            <a:xfrm>
              <a:off x="960" y="2114"/>
              <a:ext cx="1603" cy="67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0828" name="Line 12">
              <a:extLst>
                <a:ext uri="{FF2B5EF4-FFF2-40B4-BE49-F238E27FC236}">
                  <a16:creationId xmlns:a16="http://schemas.microsoft.com/office/drawing/2014/main" id="{E511F060-A5C1-F74F-82DC-AF9F30A19EF5}"/>
                </a:ext>
              </a:extLst>
            </p:cNvPr>
            <p:cNvSpPr>
              <a:spLocks noChangeAspect="1" noChangeShapeType="1"/>
            </p:cNvSpPr>
            <p:nvPr/>
          </p:nvSpPr>
          <p:spPr bwMode="auto">
            <a:xfrm>
              <a:off x="1682" y="2416"/>
              <a:ext cx="167" cy="70"/>
            </a:xfrm>
            <a:prstGeom prst="line">
              <a:avLst/>
            </a:prstGeom>
            <a:noFill/>
            <a:ln w="952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90829" name="Line 13">
            <a:extLst>
              <a:ext uri="{FF2B5EF4-FFF2-40B4-BE49-F238E27FC236}">
                <a16:creationId xmlns:a16="http://schemas.microsoft.com/office/drawing/2014/main" id="{C3E9AFED-BCC2-FA43-BC2E-CF3BA04FD80C}"/>
              </a:ext>
            </a:extLst>
          </p:cNvPr>
          <p:cNvSpPr>
            <a:spLocks noChangeShapeType="1"/>
          </p:cNvSpPr>
          <p:nvPr/>
        </p:nvSpPr>
        <p:spPr bwMode="auto">
          <a:xfrm>
            <a:off x="795338" y="3201988"/>
            <a:ext cx="31242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0830" name="Line 14">
            <a:extLst>
              <a:ext uri="{FF2B5EF4-FFF2-40B4-BE49-F238E27FC236}">
                <a16:creationId xmlns:a16="http://schemas.microsoft.com/office/drawing/2014/main" id="{24B059FF-F191-9746-8E39-598DAF965CA9}"/>
              </a:ext>
            </a:extLst>
          </p:cNvPr>
          <p:cNvSpPr>
            <a:spLocks noChangeShapeType="1"/>
          </p:cNvSpPr>
          <p:nvPr/>
        </p:nvSpPr>
        <p:spPr bwMode="auto">
          <a:xfrm>
            <a:off x="2590800" y="32004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0831" name="Line 15">
            <a:extLst>
              <a:ext uri="{FF2B5EF4-FFF2-40B4-BE49-F238E27FC236}">
                <a16:creationId xmlns:a16="http://schemas.microsoft.com/office/drawing/2014/main" id="{59C206BE-356E-F046-98B4-B5D860772865}"/>
              </a:ext>
            </a:extLst>
          </p:cNvPr>
          <p:cNvSpPr>
            <a:spLocks noChangeShapeType="1"/>
          </p:cNvSpPr>
          <p:nvPr/>
        </p:nvSpPr>
        <p:spPr bwMode="auto">
          <a:xfrm>
            <a:off x="4375150" y="3270250"/>
            <a:ext cx="133350" cy="190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216269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083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290826"/>
                                        </p:tgtEl>
                                        <p:attrNameLst>
                                          <p:attrName>style.visibility</p:attrName>
                                        </p:attrNameLst>
                                      </p:cBhvr>
                                      <p:to>
                                        <p:strVal val="visible"/>
                                      </p:to>
                                    </p:set>
                                    <p:animEffect transition="in" filter="wipe(left)">
                                      <p:cBhvr>
                                        <p:cTn id="11" dur="500"/>
                                        <p:tgtEl>
                                          <p:spTgt spid="290826"/>
                                        </p:tgtEl>
                                      </p:cBhvr>
                                    </p:animEffect>
                                  </p:childTnLst>
                                </p:cTn>
                              </p:par>
                            </p:childTnLst>
                          </p:cTn>
                        </p:par>
                        <p:par>
                          <p:cTn id="12" fill="hold" nodeType="afterGroup">
                            <p:stCondLst>
                              <p:cond delay="500"/>
                            </p:stCondLst>
                            <p:childTnLst>
                              <p:par>
                                <p:cTn id="13" presetID="1" presetClass="entr" presetSubtype="0" fill="hold" grpId="0" nodeType="afterEffect">
                                  <p:stCondLst>
                                    <p:cond delay="0"/>
                                  </p:stCondLst>
                                  <p:childTnLst>
                                    <p:set>
                                      <p:cBhvr>
                                        <p:cTn id="14" dur="1" fill="hold">
                                          <p:stCondLst>
                                            <p:cond delay="499"/>
                                          </p:stCondLst>
                                        </p:cTn>
                                        <p:tgtEl>
                                          <p:spTgt spid="290823"/>
                                        </p:tgtEl>
                                        <p:attrNameLst>
                                          <p:attrName>style.visibility</p:attrName>
                                        </p:attrNameLst>
                                      </p:cBhvr>
                                      <p:to>
                                        <p:strVal val="visible"/>
                                      </p:to>
                                    </p:set>
                                  </p:childTnLst>
                                </p:cTn>
                              </p:par>
                            </p:childTnLst>
                          </p:cTn>
                        </p:par>
                        <p:par>
                          <p:cTn id="15" fill="hold" nodeType="afterGroup">
                            <p:stCondLst>
                              <p:cond delay="1000"/>
                            </p:stCondLst>
                            <p:childTnLst>
                              <p:par>
                                <p:cTn id="16" presetID="1" presetClass="entr" presetSubtype="0" fill="hold" grpId="0" nodeType="afterEffect">
                                  <p:stCondLst>
                                    <p:cond delay="0"/>
                                  </p:stCondLst>
                                  <p:childTnLst>
                                    <p:set>
                                      <p:cBhvr>
                                        <p:cTn id="17" dur="1" fill="hold">
                                          <p:stCondLst>
                                            <p:cond delay="499"/>
                                          </p:stCondLst>
                                        </p:cTn>
                                        <p:tgtEl>
                                          <p:spTgt spid="2908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823" grpId="0" autoUpdateAnimBg="0"/>
      <p:bldP spid="290825"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a:extLst>
              <a:ext uri="{FF2B5EF4-FFF2-40B4-BE49-F238E27FC236}">
                <a16:creationId xmlns:a16="http://schemas.microsoft.com/office/drawing/2014/main" id="{19333F35-EB12-C64F-A78F-BD4E297B54AE}"/>
              </a:ext>
            </a:extLst>
          </p:cNvPr>
          <p:cNvSpPr>
            <a:spLocks noGrp="1" noChangeArrowheads="1"/>
          </p:cNvSpPr>
          <p:nvPr>
            <p:ph type="title"/>
          </p:nvPr>
        </p:nvSpPr>
        <p:spPr/>
        <p:txBody>
          <a:bodyPr/>
          <a:lstStyle/>
          <a:p>
            <a:r>
              <a:rPr lang="en-US" altLang="en-US"/>
              <a:t>Converging Lens</a:t>
            </a:r>
          </a:p>
        </p:txBody>
      </p:sp>
      <p:grpSp>
        <p:nvGrpSpPr>
          <p:cNvPr id="291884" name="Group 44">
            <a:extLst>
              <a:ext uri="{FF2B5EF4-FFF2-40B4-BE49-F238E27FC236}">
                <a16:creationId xmlns:a16="http://schemas.microsoft.com/office/drawing/2014/main" id="{74555E37-A894-F746-A274-924E1288BE8A}"/>
              </a:ext>
            </a:extLst>
          </p:cNvPr>
          <p:cNvGrpSpPr>
            <a:grpSpLocks/>
          </p:cNvGrpSpPr>
          <p:nvPr/>
        </p:nvGrpSpPr>
        <p:grpSpPr bwMode="auto">
          <a:xfrm>
            <a:off x="3775075" y="2527300"/>
            <a:ext cx="390525" cy="1804988"/>
            <a:chOff x="2400" y="1142"/>
            <a:chExt cx="246" cy="1137"/>
          </a:xfrm>
        </p:grpSpPr>
        <p:sp>
          <p:nvSpPr>
            <p:cNvPr id="291843" name="Rectangle 3">
              <a:extLst>
                <a:ext uri="{FF2B5EF4-FFF2-40B4-BE49-F238E27FC236}">
                  <a16:creationId xmlns:a16="http://schemas.microsoft.com/office/drawing/2014/main" id="{AF782F50-3D52-D54B-8852-73C4DD549461}"/>
                </a:ext>
              </a:extLst>
            </p:cNvPr>
            <p:cNvSpPr>
              <a:spLocks noChangeArrowheads="1"/>
            </p:cNvSpPr>
            <p:nvPr/>
          </p:nvSpPr>
          <p:spPr bwMode="auto">
            <a:xfrm>
              <a:off x="2400" y="1545"/>
              <a:ext cx="246" cy="327"/>
            </a:xfrm>
            <a:prstGeom prst="rect">
              <a:avLst/>
            </a:prstGeom>
            <a:solidFill>
              <a:schemeClr val="accent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91857" name="Group 17">
              <a:extLst>
                <a:ext uri="{FF2B5EF4-FFF2-40B4-BE49-F238E27FC236}">
                  <a16:creationId xmlns:a16="http://schemas.microsoft.com/office/drawing/2014/main" id="{00D26514-CCBD-E040-BFAE-4833EDE42021}"/>
                </a:ext>
              </a:extLst>
            </p:cNvPr>
            <p:cNvGrpSpPr>
              <a:grpSpLocks/>
            </p:cNvGrpSpPr>
            <p:nvPr/>
          </p:nvGrpSpPr>
          <p:grpSpPr bwMode="auto">
            <a:xfrm>
              <a:off x="2400" y="1872"/>
              <a:ext cx="246" cy="407"/>
              <a:chOff x="2400" y="2177"/>
              <a:chExt cx="246" cy="407"/>
            </a:xfrm>
          </p:grpSpPr>
          <p:sp>
            <p:nvSpPr>
              <p:cNvPr id="291849" name="AutoShape 9">
                <a:extLst>
                  <a:ext uri="{FF2B5EF4-FFF2-40B4-BE49-F238E27FC236}">
                    <a16:creationId xmlns:a16="http://schemas.microsoft.com/office/drawing/2014/main" id="{8E96B095-FC53-134B-A23B-E5CF0BC8B3CB}"/>
                  </a:ext>
                </a:extLst>
              </p:cNvPr>
              <p:cNvSpPr>
                <a:spLocks noChangeArrowheads="1"/>
              </p:cNvSpPr>
              <p:nvPr/>
            </p:nvSpPr>
            <p:spPr bwMode="auto">
              <a:xfrm>
                <a:off x="2400" y="2177"/>
                <a:ext cx="246" cy="164"/>
              </a:xfrm>
              <a:custGeom>
                <a:avLst/>
                <a:gdLst>
                  <a:gd name="G0" fmla="+- 2250 0 0"/>
                  <a:gd name="G1" fmla="+- 21600 0 2250"/>
                  <a:gd name="G2" fmla="*/ 2250 1 2"/>
                  <a:gd name="G3" fmla="+- 21600 0 G2"/>
                  <a:gd name="G4" fmla="+/ 2250 21600 2"/>
                  <a:gd name="G5" fmla="+/ G1 0 2"/>
                  <a:gd name="G6" fmla="*/ 21600 21600 2250"/>
                  <a:gd name="G7" fmla="*/ G6 1 2"/>
                  <a:gd name="G8" fmla="+- 21600 0 G7"/>
                  <a:gd name="G9" fmla="*/ 21600 1 2"/>
                  <a:gd name="G10" fmla="+- 2250 0 G9"/>
                  <a:gd name="G11" fmla="?: G10 G8 0"/>
                  <a:gd name="G12" fmla="?: G10 G7 21600"/>
                  <a:gd name="T0" fmla="*/ 20475 w 21600"/>
                  <a:gd name="T1" fmla="*/ 10800 h 21600"/>
                  <a:gd name="T2" fmla="*/ 10800 w 21600"/>
                  <a:gd name="T3" fmla="*/ 21600 h 21600"/>
                  <a:gd name="T4" fmla="*/ 1125 w 21600"/>
                  <a:gd name="T5" fmla="*/ 10800 h 21600"/>
                  <a:gd name="T6" fmla="*/ 10800 w 21600"/>
                  <a:gd name="T7" fmla="*/ 0 h 21600"/>
                  <a:gd name="T8" fmla="*/ 2925 w 21600"/>
                  <a:gd name="T9" fmla="*/ 2925 h 21600"/>
                  <a:gd name="T10" fmla="*/ 18675 w 21600"/>
                  <a:gd name="T11" fmla="*/ 18675 h 21600"/>
                </a:gdLst>
                <a:ahLst/>
                <a:cxnLst>
                  <a:cxn ang="0">
                    <a:pos x="T0" y="T1"/>
                  </a:cxn>
                  <a:cxn ang="0">
                    <a:pos x="T2" y="T3"/>
                  </a:cxn>
                  <a:cxn ang="0">
                    <a:pos x="T4" y="T5"/>
                  </a:cxn>
                  <a:cxn ang="0">
                    <a:pos x="T6" y="T7"/>
                  </a:cxn>
                </a:cxnLst>
                <a:rect l="T8" t="T9" r="T10" b="T11"/>
                <a:pathLst>
                  <a:path w="21600" h="21600">
                    <a:moveTo>
                      <a:pt x="0" y="0"/>
                    </a:moveTo>
                    <a:lnTo>
                      <a:pt x="2250" y="21600"/>
                    </a:lnTo>
                    <a:lnTo>
                      <a:pt x="19350" y="21600"/>
                    </a:lnTo>
                    <a:lnTo>
                      <a:pt x="21600" y="0"/>
                    </a:lnTo>
                    <a:close/>
                  </a:path>
                </a:pathLst>
              </a:custGeom>
              <a:solidFill>
                <a:schemeClr val="accent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850" name="AutoShape 10">
                <a:extLst>
                  <a:ext uri="{FF2B5EF4-FFF2-40B4-BE49-F238E27FC236}">
                    <a16:creationId xmlns:a16="http://schemas.microsoft.com/office/drawing/2014/main" id="{836EA319-D95B-DF4D-9BB5-68617060B232}"/>
                  </a:ext>
                </a:extLst>
              </p:cNvPr>
              <p:cNvSpPr>
                <a:spLocks noChangeArrowheads="1"/>
              </p:cNvSpPr>
              <p:nvPr/>
            </p:nvSpPr>
            <p:spPr bwMode="auto">
              <a:xfrm>
                <a:off x="2426" y="2336"/>
                <a:ext cx="196" cy="169"/>
              </a:xfrm>
              <a:custGeom>
                <a:avLst/>
                <a:gdLst>
                  <a:gd name="G0" fmla="+- 5823 0 0"/>
                  <a:gd name="G1" fmla="+- 21600 0 5823"/>
                  <a:gd name="G2" fmla="*/ 5823 1 2"/>
                  <a:gd name="G3" fmla="+- 21600 0 G2"/>
                  <a:gd name="G4" fmla="+/ 5823 21600 2"/>
                  <a:gd name="G5" fmla="+/ G1 0 2"/>
                  <a:gd name="G6" fmla="*/ 21600 21600 5823"/>
                  <a:gd name="G7" fmla="*/ G6 1 2"/>
                  <a:gd name="G8" fmla="+- 21600 0 G7"/>
                  <a:gd name="G9" fmla="*/ 21600 1 2"/>
                  <a:gd name="G10" fmla="+- 5823 0 G9"/>
                  <a:gd name="G11" fmla="?: G10 G8 0"/>
                  <a:gd name="G12" fmla="?: G10 G7 21600"/>
                  <a:gd name="T0" fmla="*/ 18688 w 21600"/>
                  <a:gd name="T1" fmla="*/ 10800 h 21600"/>
                  <a:gd name="T2" fmla="*/ 10800 w 21600"/>
                  <a:gd name="T3" fmla="*/ 21600 h 21600"/>
                  <a:gd name="T4" fmla="*/ 2912 w 21600"/>
                  <a:gd name="T5" fmla="*/ 10800 h 21600"/>
                  <a:gd name="T6" fmla="*/ 10800 w 21600"/>
                  <a:gd name="T7" fmla="*/ 0 h 21600"/>
                  <a:gd name="T8" fmla="*/ 4712 w 21600"/>
                  <a:gd name="T9" fmla="*/ 4712 h 21600"/>
                  <a:gd name="T10" fmla="*/ 16888 w 21600"/>
                  <a:gd name="T11" fmla="*/ 16888 h 21600"/>
                </a:gdLst>
                <a:ahLst/>
                <a:cxnLst>
                  <a:cxn ang="0">
                    <a:pos x="T0" y="T1"/>
                  </a:cxn>
                  <a:cxn ang="0">
                    <a:pos x="T2" y="T3"/>
                  </a:cxn>
                  <a:cxn ang="0">
                    <a:pos x="T4" y="T5"/>
                  </a:cxn>
                  <a:cxn ang="0">
                    <a:pos x="T6" y="T7"/>
                  </a:cxn>
                </a:cxnLst>
                <a:rect l="T8" t="T9" r="T10" b="T11"/>
                <a:pathLst>
                  <a:path w="21600" h="21600">
                    <a:moveTo>
                      <a:pt x="0" y="0"/>
                    </a:moveTo>
                    <a:lnTo>
                      <a:pt x="5823" y="21600"/>
                    </a:lnTo>
                    <a:lnTo>
                      <a:pt x="15777" y="21600"/>
                    </a:lnTo>
                    <a:lnTo>
                      <a:pt x="21600" y="0"/>
                    </a:lnTo>
                    <a:close/>
                  </a:path>
                </a:pathLst>
              </a:custGeom>
              <a:solidFill>
                <a:schemeClr val="accent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851" name="AutoShape 11">
                <a:extLst>
                  <a:ext uri="{FF2B5EF4-FFF2-40B4-BE49-F238E27FC236}">
                    <a16:creationId xmlns:a16="http://schemas.microsoft.com/office/drawing/2014/main" id="{F2491F4F-C045-174D-AFDA-CCE38A0D6B49}"/>
                  </a:ext>
                </a:extLst>
              </p:cNvPr>
              <p:cNvSpPr>
                <a:spLocks noChangeArrowheads="1"/>
              </p:cNvSpPr>
              <p:nvPr/>
            </p:nvSpPr>
            <p:spPr bwMode="auto">
              <a:xfrm flipV="1">
                <a:off x="2480" y="2504"/>
                <a:ext cx="90" cy="80"/>
              </a:xfrm>
              <a:prstGeom prst="triangle">
                <a:avLst>
                  <a:gd name="adj" fmla="val 51019"/>
                </a:avLst>
              </a:prstGeom>
              <a:solidFill>
                <a:schemeClr val="accent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91859" name="AutoShape 19">
              <a:extLst>
                <a:ext uri="{FF2B5EF4-FFF2-40B4-BE49-F238E27FC236}">
                  <a16:creationId xmlns:a16="http://schemas.microsoft.com/office/drawing/2014/main" id="{D3A02A1A-8F21-AC44-A5BB-3974D542A8CB}"/>
                </a:ext>
              </a:extLst>
            </p:cNvPr>
            <p:cNvSpPr>
              <a:spLocks noChangeArrowheads="1"/>
            </p:cNvSpPr>
            <p:nvPr/>
          </p:nvSpPr>
          <p:spPr bwMode="auto">
            <a:xfrm flipV="1">
              <a:off x="2400" y="1382"/>
              <a:ext cx="246" cy="164"/>
            </a:xfrm>
            <a:custGeom>
              <a:avLst/>
              <a:gdLst>
                <a:gd name="G0" fmla="+- 2250 0 0"/>
                <a:gd name="G1" fmla="+- 21600 0 2250"/>
                <a:gd name="G2" fmla="*/ 2250 1 2"/>
                <a:gd name="G3" fmla="+- 21600 0 G2"/>
                <a:gd name="G4" fmla="+/ 2250 21600 2"/>
                <a:gd name="G5" fmla="+/ G1 0 2"/>
                <a:gd name="G6" fmla="*/ 21600 21600 2250"/>
                <a:gd name="G7" fmla="*/ G6 1 2"/>
                <a:gd name="G8" fmla="+- 21600 0 G7"/>
                <a:gd name="G9" fmla="*/ 21600 1 2"/>
                <a:gd name="G10" fmla="+- 2250 0 G9"/>
                <a:gd name="G11" fmla="?: G10 G8 0"/>
                <a:gd name="G12" fmla="?: G10 G7 21600"/>
                <a:gd name="T0" fmla="*/ 20475 w 21600"/>
                <a:gd name="T1" fmla="*/ 10800 h 21600"/>
                <a:gd name="T2" fmla="*/ 10800 w 21600"/>
                <a:gd name="T3" fmla="*/ 21600 h 21600"/>
                <a:gd name="T4" fmla="*/ 1125 w 21600"/>
                <a:gd name="T5" fmla="*/ 10800 h 21600"/>
                <a:gd name="T6" fmla="*/ 10800 w 21600"/>
                <a:gd name="T7" fmla="*/ 0 h 21600"/>
                <a:gd name="T8" fmla="*/ 2925 w 21600"/>
                <a:gd name="T9" fmla="*/ 2925 h 21600"/>
                <a:gd name="T10" fmla="*/ 18675 w 21600"/>
                <a:gd name="T11" fmla="*/ 18675 h 21600"/>
              </a:gdLst>
              <a:ahLst/>
              <a:cxnLst>
                <a:cxn ang="0">
                  <a:pos x="T0" y="T1"/>
                </a:cxn>
                <a:cxn ang="0">
                  <a:pos x="T2" y="T3"/>
                </a:cxn>
                <a:cxn ang="0">
                  <a:pos x="T4" y="T5"/>
                </a:cxn>
                <a:cxn ang="0">
                  <a:pos x="T6" y="T7"/>
                </a:cxn>
              </a:cxnLst>
              <a:rect l="T8" t="T9" r="T10" b="T11"/>
              <a:pathLst>
                <a:path w="21600" h="21600">
                  <a:moveTo>
                    <a:pt x="0" y="0"/>
                  </a:moveTo>
                  <a:lnTo>
                    <a:pt x="2250" y="21600"/>
                  </a:lnTo>
                  <a:lnTo>
                    <a:pt x="19350" y="21600"/>
                  </a:lnTo>
                  <a:lnTo>
                    <a:pt x="21600" y="0"/>
                  </a:lnTo>
                  <a:close/>
                </a:path>
              </a:pathLst>
            </a:custGeom>
            <a:solidFill>
              <a:schemeClr val="accent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860" name="AutoShape 20">
              <a:extLst>
                <a:ext uri="{FF2B5EF4-FFF2-40B4-BE49-F238E27FC236}">
                  <a16:creationId xmlns:a16="http://schemas.microsoft.com/office/drawing/2014/main" id="{E2CC028D-5F45-CB4E-8284-A3D4A18FF000}"/>
                </a:ext>
              </a:extLst>
            </p:cNvPr>
            <p:cNvSpPr>
              <a:spLocks noChangeArrowheads="1"/>
            </p:cNvSpPr>
            <p:nvPr/>
          </p:nvSpPr>
          <p:spPr bwMode="auto">
            <a:xfrm flipV="1">
              <a:off x="2426" y="1218"/>
              <a:ext cx="196" cy="169"/>
            </a:xfrm>
            <a:custGeom>
              <a:avLst/>
              <a:gdLst>
                <a:gd name="G0" fmla="+- 5823 0 0"/>
                <a:gd name="G1" fmla="+- 21600 0 5823"/>
                <a:gd name="G2" fmla="*/ 5823 1 2"/>
                <a:gd name="G3" fmla="+- 21600 0 G2"/>
                <a:gd name="G4" fmla="+/ 5823 21600 2"/>
                <a:gd name="G5" fmla="+/ G1 0 2"/>
                <a:gd name="G6" fmla="*/ 21600 21600 5823"/>
                <a:gd name="G7" fmla="*/ G6 1 2"/>
                <a:gd name="G8" fmla="+- 21600 0 G7"/>
                <a:gd name="G9" fmla="*/ 21600 1 2"/>
                <a:gd name="G10" fmla="+- 5823 0 G9"/>
                <a:gd name="G11" fmla="?: G10 G8 0"/>
                <a:gd name="G12" fmla="?: G10 G7 21600"/>
                <a:gd name="T0" fmla="*/ 18688 w 21600"/>
                <a:gd name="T1" fmla="*/ 10800 h 21600"/>
                <a:gd name="T2" fmla="*/ 10800 w 21600"/>
                <a:gd name="T3" fmla="*/ 21600 h 21600"/>
                <a:gd name="T4" fmla="*/ 2912 w 21600"/>
                <a:gd name="T5" fmla="*/ 10800 h 21600"/>
                <a:gd name="T6" fmla="*/ 10800 w 21600"/>
                <a:gd name="T7" fmla="*/ 0 h 21600"/>
                <a:gd name="T8" fmla="*/ 4712 w 21600"/>
                <a:gd name="T9" fmla="*/ 4712 h 21600"/>
                <a:gd name="T10" fmla="*/ 16888 w 21600"/>
                <a:gd name="T11" fmla="*/ 16888 h 21600"/>
              </a:gdLst>
              <a:ahLst/>
              <a:cxnLst>
                <a:cxn ang="0">
                  <a:pos x="T0" y="T1"/>
                </a:cxn>
                <a:cxn ang="0">
                  <a:pos x="T2" y="T3"/>
                </a:cxn>
                <a:cxn ang="0">
                  <a:pos x="T4" y="T5"/>
                </a:cxn>
                <a:cxn ang="0">
                  <a:pos x="T6" y="T7"/>
                </a:cxn>
              </a:cxnLst>
              <a:rect l="T8" t="T9" r="T10" b="T11"/>
              <a:pathLst>
                <a:path w="21600" h="21600">
                  <a:moveTo>
                    <a:pt x="0" y="0"/>
                  </a:moveTo>
                  <a:lnTo>
                    <a:pt x="5823" y="21600"/>
                  </a:lnTo>
                  <a:lnTo>
                    <a:pt x="15777" y="21600"/>
                  </a:lnTo>
                  <a:lnTo>
                    <a:pt x="21600" y="0"/>
                  </a:lnTo>
                  <a:close/>
                </a:path>
              </a:pathLst>
            </a:custGeom>
            <a:solidFill>
              <a:schemeClr val="accent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861" name="AutoShape 21">
              <a:extLst>
                <a:ext uri="{FF2B5EF4-FFF2-40B4-BE49-F238E27FC236}">
                  <a16:creationId xmlns:a16="http://schemas.microsoft.com/office/drawing/2014/main" id="{443A63C4-ED96-0240-8F8E-C0AAB9247208}"/>
                </a:ext>
              </a:extLst>
            </p:cNvPr>
            <p:cNvSpPr>
              <a:spLocks noChangeArrowheads="1"/>
            </p:cNvSpPr>
            <p:nvPr/>
          </p:nvSpPr>
          <p:spPr bwMode="auto">
            <a:xfrm>
              <a:off x="2476" y="1142"/>
              <a:ext cx="92" cy="78"/>
            </a:xfrm>
            <a:prstGeom prst="triangle">
              <a:avLst>
                <a:gd name="adj" fmla="val 51019"/>
              </a:avLst>
            </a:prstGeom>
            <a:solidFill>
              <a:schemeClr val="accent1"/>
            </a:solidFill>
            <a:ln w="635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91893" name="Group 53">
            <a:extLst>
              <a:ext uri="{FF2B5EF4-FFF2-40B4-BE49-F238E27FC236}">
                <a16:creationId xmlns:a16="http://schemas.microsoft.com/office/drawing/2014/main" id="{4128769B-2D61-F04E-8C8E-8B972FBFE817}"/>
              </a:ext>
            </a:extLst>
          </p:cNvPr>
          <p:cNvGrpSpPr>
            <a:grpSpLocks/>
          </p:cNvGrpSpPr>
          <p:nvPr/>
        </p:nvGrpSpPr>
        <p:grpSpPr bwMode="auto">
          <a:xfrm>
            <a:off x="1674813" y="2587625"/>
            <a:ext cx="2290762" cy="1674813"/>
            <a:chOff x="1077" y="1180"/>
            <a:chExt cx="1443" cy="1055"/>
          </a:xfrm>
        </p:grpSpPr>
        <p:grpSp>
          <p:nvGrpSpPr>
            <p:cNvPr id="291865" name="Group 25">
              <a:extLst>
                <a:ext uri="{FF2B5EF4-FFF2-40B4-BE49-F238E27FC236}">
                  <a16:creationId xmlns:a16="http://schemas.microsoft.com/office/drawing/2014/main" id="{6F758557-5D1A-1843-A03C-B8A28623E9FF}"/>
                </a:ext>
              </a:extLst>
            </p:cNvPr>
            <p:cNvGrpSpPr>
              <a:grpSpLocks/>
            </p:cNvGrpSpPr>
            <p:nvPr/>
          </p:nvGrpSpPr>
          <p:grpSpPr bwMode="auto">
            <a:xfrm>
              <a:off x="1080" y="1722"/>
              <a:ext cx="1440" cy="2"/>
              <a:chOff x="1080" y="2014"/>
              <a:chExt cx="1440" cy="2"/>
            </a:xfrm>
          </p:grpSpPr>
          <p:sp>
            <p:nvSpPr>
              <p:cNvPr id="291863" name="Line 23">
                <a:extLst>
                  <a:ext uri="{FF2B5EF4-FFF2-40B4-BE49-F238E27FC236}">
                    <a16:creationId xmlns:a16="http://schemas.microsoft.com/office/drawing/2014/main" id="{0E30752F-39DD-9540-B33A-A755564A7C4C}"/>
                  </a:ext>
                </a:extLst>
              </p:cNvPr>
              <p:cNvSpPr>
                <a:spLocks noChangeShapeType="1"/>
              </p:cNvSpPr>
              <p:nvPr/>
            </p:nvSpPr>
            <p:spPr bwMode="auto">
              <a:xfrm>
                <a:off x="1080" y="2016"/>
                <a:ext cx="14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864" name="Line 24">
                <a:extLst>
                  <a:ext uri="{FF2B5EF4-FFF2-40B4-BE49-F238E27FC236}">
                    <a16:creationId xmlns:a16="http://schemas.microsoft.com/office/drawing/2014/main" id="{64B370B6-F090-9C4F-9E12-B054C6F43D2D}"/>
                  </a:ext>
                </a:extLst>
              </p:cNvPr>
              <p:cNvSpPr>
                <a:spLocks noChangeShapeType="1"/>
              </p:cNvSpPr>
              <p:nvPr/>
            </p:nvSpPr>
            <p:spPr bwMode="auto">
              <a:xfrm>
                <a:off x="1548" y="2014"/>
                <a:ext cx="192" cy="0"/>
              </a:xfrm>
              <a:prstGeom prst="line">
                <a:avLst/>
              </a:prstGeom>
              <a:noFill/>
              <a:ln w="952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91866" name="Group 26">
              <a:extLst>
                <a:ext uri="{FF2B5EF4-FFF2-40B4-BE49-F238E27FC236}">
                  <a16:creationId xmlns:a16="http://schemas.microsoft.com/office/drawing/2014/main" id="{EC797B00-D803-6649-9B9D-DDE9B9898D1F}"/>
                </a:ext>
              </a:extLst>
            </p:cNvPr>
            <p:cNvGrpSpPr>
              <a:grpSpLocks/>
            </p:cNvGrpSpPr>
            <p:nvPr/>
          </p:nvGrpSpPr>
          <p:grpSpPr bwMode="auto">
            <a:xfrm>
              <a:off x="1080" y="1484"/>
              <a:ext cx="1440" cy="2"/>
              <a:chOff x="1080" y="2014"/>
              <a:chExt cx="1440" cy="2"/>
            </a:xfrm>
          </p:grpSpPr>
          <p:sp>
            <p:nvSpPr>
              <p:cNvPr id="291867" name="Line 27">
                <a:extLst>
                  <a:ext uri="{FF2B5EF4-FFF2-40B4-BE49-F238E27FC236}">
                    <a16:creationId xmlns:a16="http://schemas.microsoft.com/office/drawing/2014/main" id="{DF9B8CE7-E519-2348-9870-9F0612804674}"/>
                  </a:ext>
                </a:extLst>
              </p:cNvPr>
              <p:cNvSpPr>
                <a:spLocks noChangeShapeType="1"/>
              </p:cNvSpPr>
              <p:nvPr/>
            </p:nvSpPr>
            <p:spPr bwMode="auto">
              <a:xfrm>
                <a:off x="1080" y="2016"/>
                <a:ext cx="14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868" name="Line 28">
                <a:extLst>
                  <a:ext uri="{FF2B5EF4-FFF2-40B4-BE49-F238E27FC236}">
                    <a16:creationId xmlns:a16="http://schemas.microsoft.com/office/drawing/2014/main" id="{92EA58C2-BD6B-4C47-A3EC-94414C6B65EA}"/>
                  </a:ext>
                </a:extLst>
              </p:cNvPr>
              <p:cNvSpPr>
                <a:spLocks noChangeShapeType="1"/>
              </p:cNvSpPr>
              <p:nvPr/>
            </p:nvSpPr>
            <p:spPr bwMode="auto">
              <a:xfrm>
                <a:off x="1548" y="2014"/>
                <a:ext cx="192" cy="0"/>
              </a:xfrm>
              <a:prstGeom prst="line">
                <a:avLst/>
              </a:prstGeom>
              <a:noFill/>
              <a:ln w="952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91869" name="Group 29">
              <a:extLst>
                <a:ext uri="{FF2B5EF4-FFF2-40B4-BE49-F238E27FC236}">
                  <a16:creationId xmlns:a16="http://schemas.microsoft.com/office/drawing/2014/main" id="{8B90FF64-439E-8341-9B40-17300358D437}"/>
                </a:ext>
              </a:extLst>
            </p:cNvPr>
            <p:cNvGrpSpPr>
              <a:grpSpLocks/>
            </p:cNvGrpSpPr>
            <p:nvPr/>
          </p:nvGrpSpPr>
          <p:grpSpPr bwMode="auto">
            <a:xfrm>
              <a:off x="1077" y="1308"/>
              <a:ext cx="1440" cy="2"/>
              <a:chOff x="1080" y="2014"/>
              <a:chExt cx="1440" cy="2"/>
            </a:xfrm>
          </p:grpSpPr>
          <p:sp>
            <p:nvSpPr>
              <p:cNvPr id="291870" name="Line 30">
                <a:extLst>
                  <a:ext uri="{FF2B5EF4-FFF2-40B4-BE49-F238E27FC236}">
                    <a16:creationId xmlns:a16="http://schemas.microsoft.com/office/drawing/2014/main" id="{00908E38-44F2-394A-95EF-CFCDB754736F}"/>
                  </a:ext>
                </a:extLst>
              </p:cNvPr>
              <p:cNvSpPr>
                <a:spLocks noChangeShapeType="1"/>
              </p:cNvSpPr>
              <p:nvPr/>
            </p:nvSpPr>
            <p:spPr bwMode="auto">
              <a:xfrm>
                <a:off x="1080" y="2016"/>
                <a:ext cx="14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871" name="Line 31">
                <a:extLst>
                  <a:ext uri="{FF2B5EF4-FFF2-40B4-BE49-F238E27FC236}">
                    <a16:creationId xmlns:a16="http://schemas.microsoft.com/office/drawing/2014/main" id="{169FD8B4-C57B-3C45-8F8A-668931690CDD}"/>
                  </a:ext>
                </a:extLst>
              </p:cNvPr>
              <p:cNvSpPr>
                <a:spLocks noChangeShapeType="1"/>
              </p:cNvSpPr>
              <p:nvPr/>
            </p:nvSpPr>
            <p:spPr bwMode="auto">
              <a:xfrm>
                <a:off x="1548" y="2014"/>
                <a:ext cx="192" cy="0"/>
              </a:xfrm>
              <a:prstGeom prst="line">
                <a:avLst/>
              </a:prstGeom>
              <a:noFill/>
              <a:ln w="952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91872" name="Group 32">
              <a:extLst>
                <a:ext uri="{FF2B5EF4-FFF2-40B4-BE49-F238E27FC236}">
                  <a16:creationId xmlns:a16="http://schemas.microsoft.com/office/drawing/2014/main" id="{311380A3-E37A-D344-9513-70C5C7AB71D5}"/>
                </a:ext>
              </a:extLst>
            </p:cNvPr>
            <p:cNvGrpSpPr>
              <a:grpSpLocks/>
            </p:cNvGrpSpPr>
            <p:nvPr/>
          </p:nvGrpSpPr>
          <p:grpSpPr bwMode="auto">
            <a:xfrm>
              <a:off x="1080" y="1964"/>
              <a:ext cx="1440" cy="2"/>
              <a:chOff x="1080" y="2014"/>
              <a:chExt cx="1440" cy="2"/>
            </a:xfrm>
          </p:grpSpPr>
          <p:sp>
            <p:nvSpPr>
              <p:cNvPr id="291873" name="Line 33">
                <a:extLst>
                  <a:ext uri="{FF2B5EF4-FFF2-40B4-BE49-F238E27FC236}">
                    <a16:creationId xmlns:a16="http://schemas.microsoft.com/office/drawing/2014/main" id="{EB6C1C27-8A18-5C4E-95CB-0A799697AEE1}"/>
                  </a:ext>
                </a:extLst>
              </p:cNvPr>
              <p:cNvSpPr>
                <a:spLocks noChangeShapeType="1"/>
              </p:cNvSpPr>
              <p:nvPr/>
            </p:nvSpPr>
            <p:spPr bwMode="auto">
              <a:xfrm>
                <a:off x="1080" y="2016"/>
                <a:ext cx="14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874" name="Line 34">
                <a:extLst>
                  <a:ext uri="{FF2B5EF4-FFF2-40B4-BE49-F238E27FC236}">
                    <a16:creationId xmlns:a16="http://schemas.microsoft.com/office/drawing/2014/main" id="{ED33818F-9E4F-9042-BCEC-C0659F840F6C}"/>
                  </a:ext>
                </a:extLst>
              </p:cNvPr>
              <p:cNvSpPr>
                <a:spLocks noChangeShapeType="1"/>
              </p:cNvSpPr>
              <p:nvPr/>
            </p:nvSpPr>
            <p:spPr bwMode="auto">
              <a:xfrm>
                <a:off x="1548" y="2014"/>
                <a:ext cx="192" cy="0"/>
              </a:xfrm>
              <a:prstGeom prst="line">
                <a:avLst/>
              </a:prstGeom>
              <a:noFill/>
              <a:ln w="952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91875" name="Group 35">
              <a:extLst>
                <a:ext uri="{FF2B5EF4-FFF2-40B4-BE49-F238E27FC236}">
                  <a16:creationId xmlns:a16="http://schemas.microsoft.com/office/drawing/2014/main" id="{2AC1C5AE-B9A1-CC4B-B686-4B03F26B99BB}"/>
                </a:ext>
              </a:extLst>
            </p:cNvPr>
            <p:cNvGrpSpPr>
              <a:grpSpLocks/>
            </p:cNvGrpSpPr>
            <p:nvPr/>
          </p:nvGrpSpPr>
          <p:grpSpPr bwMode="auto">
            <a:xfrm>
              <a:off x="1080" y="1180"/>
              <a:ext cx="1440" cy="2"/>
              <a:chOff x="1080" y="2014"/>
              <a:chExt cx="1440" cy="2"/>
            </a:xfrm>
          </p:grpSpPr>
          <p:sp>
            <p:nvSpPr>
              <p:cNvPr id="291876" name="Line 36">
                <a:extLst>
                  <a:ext uri="{FF2B5EF4-FFF2-40B4-BE49-F238E27FC236}">
                    <a16:creationId xmlns:a16="http://schemas.microsoft.com/office/drawing/2014/main" id="{B9C3B0A2-253E-1545-823D-36E180D8783F}"/>
                  </a:ext>
                </a:extLst>
              </p:cNvPr>
              <p:cNvSpPr>
                <a:spLocks noChangeShapeType="1"/>
              </p:cNvSpPr>
              <p:nvPr/>
            </p:nvSpPr>
            <p:spPr bwMode="auto">
              <a:xfrm>
                <a:off x="1080" y="2016"/>
                <a:ext cx="14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877" name="Line 37">
                <a:extLst>
                  <a:ext uri="{FF2B5EF4-FFF2-40B4-BE49-F238E27FC236}">
                    <a16:creationId xmlns:a16="http://schemas.microsoft.com/office/drawing/2014/main" id="{E94A476E-1061-CA4C-BAF9-183E9B64DEAC}"/>
                  </a:ext>
                </a:extLst>
              </p:cNvPr>
              <p:cNvSpPr>
                <a:spLocks noChangeShapeType="1"/>
              </p:cNvSpPr>
              <p:nvPr/>
            </p:nvSpPr>
            <p:spPr bwMode="auto">
              <a:xfrm>
                <a:off x="1548" y="2014"/>
                <a:ext cx="192" cy="0"/>
              </a:xfrm>
              <a:prstGeom prst="line">
                <a:avLst/>
              </a:prstGeom>
              <a:noFill/>
              <a:ln w="952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91878" name="Group 38">
              <a:extLst>
                <a:ext uri="{FF2B5EF4-FFF2-40B4-BE49-F238E27FC236}">
                  <a16:creationId xmlns:a16="http://schemas.microsoft.com/office/drawing/2014/main" id="{91B4DF0D-EE44-7347-8D54-BAF9023EB863}"/>
                </a:ext>
              </a:extLst>
            </p:cNvPr>
            <p:cNvGrpSpPr>
              <a:grpSpLocks/>
            </p:cNvGrpSpPr>
            <p:nvPr/>
          </p:nvGrpSpPr>
          <p:grpSpPr bwMode="auto">
            <a:xfrm>
              <a:off x="1080" y="2117"/>
              <a:ext cx="1440" cy="2"/>
              <a:chOff x="1080" y="2014"/>
              <a:chExt cx="1440" cy="2"/>
            </a:xfrm>
          </p:grpSpPr>
          <p:sp>
            <p:nvSpPr>
              <p:cNvPr id="291879" name="Line 39">
                <a:extLst>
                  <a:ext uri="{FF2B5EF4-FFF2-40B4-BE49-F238E27FC236}">
                    <a16:creationId xmlns:a16="http://schemas.microsoft.com/office/drawing/2014/main" id="{8B08C65A-680E-664F-835E-B2CA85F8A667}"/>
                  </a:ext>
                </a:extLst>
              </p:cNvPr>
              <p:cNvSpPr>
                <a:spLocks noChangeShapeType="1"/>
              </p:cNvSpPr>
              <p:nvPr/>
            </p:nvSpPr>
            <p:spPr bwMode="auto">
              <a:xfrm>
                <a:off x="1080" y="2016"/>
                <a:ext cx="14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880" name="Line 40">
                <a:extLst>
                  <a:ext uri="{FF2B5EF4-FFF2-40B4-BE49-F238E27FC236}">
                    <a16:creationId xmlns:a16="http://schemas.microsoft.com/office/drawing/2014/main" id="{A353DA7B-8C82-1F43-ADB5-F2586DF6169E}"/>
                  </a:ext>
                </a:extLst>
              </p:cNvPr>
              <p:cNvSpPr>
                <a:spLocks noChangeShapeType="1"/>
              </p:cNvSpPr>
              <p:nvPr/>
            </p:nvSpPr>
            <p:spPr bwMode="auto">
              <a:xfrm>
                <a:off x="1548" y="2014"/>
                <a:ext cx="192" cy="0"/>
              </a:xfrm>
              <a:prstGeom prst="line">
                <a:avLst/>
              </a:prstGeom>
              <a:noFill/>
              <a:ln w="952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91881" name="Group 41">
              <a:extLst>
                <a:ext uri="{FF2B5EF4-FFF2-40B4-BE49-F238E27FC236}">
                  <a16:creationId xmlns:a16="http://schemas.microsoft.com/office/drawing/2014/main" id="{2C53D496-B7E6-924B-A786-39C1BDDFC481}"/>
                </a:ext>
              </a:extLst>
            </p:cNvPr>
            <p:cNvGrpSpPr>
              <a:grpSpLocks/>
            </p:cNvGrpSpPr>
            <p:nvPr/>
          </p:nvGrpSpPr>
          <p:grpSpPr bwMode="auto">
            <a:xfrm>
              <a:off x="1080" y="2233"/>
              <a:ext cx="1440" cy="2"/>
              <a:chOff x="1080" y="2014"/>
              <a:chExt cx="1440" cy="2"/>
            </a:xfrm>
          </p:grpSpPr>
          <p:sp>
            <p:nvSpPr>
              <p:cNvPr id="291882" name="Line 42">
                <a:extLst>
                  <a:ext uri="{FF2B5EF4-FFF2-40B4-BE49-F238E27FC236}">
                    <a16:creationId xmlns:a16="http://schemas.microsoft.com/office/drawing/2014/main" id="{7DF115F8-C60A-4444-9FA6-4B50ED228726}"/>
                  </a:ext>
                </a:extLst>
              </p:cNvPr>
              <p:cNvSpPr>
                <a:spLocks noChangeShapeType="1"/>
              </p:cNvSpPr>
              <p:nvPr/>
            </p:nvSpPr>
            <p:spPr bwMode="auto">
              <a:xfrm>
                <a:off x="1080" y="2016"/>
                <a:ext cx="144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883" name="Line 43">
                <a:extLst>
                  <a:ext uri="{FF2B5EF4-FFF2-40B4-BE49-F238E27FC236}">
                    <a16:creationId xmlns:a16="http://schemas.microsoft.com/office/drawing/2014/main" id="{2E1CDE76-C6A8-DC4F-AFF6-3E1BC3B2D1B3}"/>
                  </a:ext>
                </a:extLst>
              </p:cNvPr>
              <p:cNvSpPr>
                <a:spLocks noChangeShapeType="1"/>
              </p:cNvSpPr>
              <p:nvPr/>
            </p:nvSpPr>
            <p:spPr bwMode="auto">
              <a:xfrm>
                <a:off x="1548" y="2014"/>
                <a:ext cx="192" cy="0"/>
              </a:xfrm>
              <a:prstGeom prst="line">
                <a:avLst/>
              </a:prstGeom>
              <a:noFill/>
              <a:ln w="9525">
                <a:solidFill>
                  <a:schemeClr val="tx1"/>
                </a:solidFill>
                <a:round/>
                <a:headEnd/>
                <a:tailEnd type="triangle"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grpSp>
        <p:nvGrpSpPr>
          <p:cNvPr id="291895" name="Group 55">
            <a:extLst>
              <a:ext uri="{FF2B5EF4-FFF2-40B4-BE49-F238E27FC236}">
                <a16:creationId xmlns:a16="http://schemas.microsoft.com/office/drawing/2014/main" id="{5160D88C-66C5-E14A-B6DD-12C957035690}"/>
              </a:ext>
            </a:extLst>
          </p:cNvPr>
          <p:cNvGrpSpPr>
            <a:grpSpLocks/>
          </p:cNvGrpSpPr>
          <p:nvPr/>
        </p:nvGrpSpPr>
        <p:grpSpPr bwMode="auto">
          <a:xfrm>
            <a:off x="3959225" y="2590800"/>
            <a:ext cx="3321050" cy="1730375"/>
            <a:chOff x="2494" y="1632"/>
            <a:chExt cx="2092" cy="1090"/>
          </a:xfrm>
        </p:grpSpPr>
        <p:sp>
          <p:nvSpPr>
            <p:cNvPr id="291885" name="Line 45">
              <a:extLst>
                <a:ext uri="{FF2B5EF4-FFF2-40B4-BE49-F238E27FC236}">
                  <a16:creationId xmlns:a16="http://schemas.microsoft.com/office/drawing/2014/main" id="{8485A213-84AF-CE40-9297-DAB15C46C46C}"/>
                </a:ext>
              </a:extLst>
            </p:cNvPr>
            <p:cNvSpPr>
              <a:spLocks noChangeShapeType="1"/>
            </p:cNvSpPr>
            <p:nvPr/>
          </p:nvSpPr>
          <p:spPr bwMode="auto">
            <a:xfrm>
              <a:off x="2494" y="2174"/>
              <a:ext cx="2084"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887" name="Line 47">
              <a:extLst>
                <a:ext uri="{FF2B5EF4-FFF2-40B4-BE49-F238E27FC236}">
                  <a16:creationId xmlns:a16="http://schemas.microsoft.com/office/drawing/2014/main" id="{5F2D37A3-65A7-1C45-99B7-E372DB96D923}"/>
                </a:ext>
              </a:extLst>
            </p:cNvPr>
            <p:cNvSpPr>
              <a:spLocks noChangeShapeType="1"/>
            </p:cNvSpPr>
            <p:nvPr/>
          </p:nvSpPr>
          <p:spPr bwMode="auto">
            <a:xfrm>
              <a:off x="2494" y="1936"/>
              <a:ext cx="2092" cy="47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888" name="Line 48">
              <a:extLst>
                <a:ext uri="{FF2B5EF4-FFF2-40B4-BE49-F238E27FC236}">
                  <a16:creationId xmlns:a16="http://schemas.microsoft.com/office/drawing/2014/main" id="{C46F6CAB-8736-8B4B-BF6D-DFADD193C624}"/>
                </a:ext>
              </a:extLst>
            </p:cNvPr>
            <p:cNvSpPr>
              <a:spLocks noChangeShapeType="1"/>
            </p:cNvSpPr>
            <p:nvPr/>
          </p:nvSpPr>
          <p:spPr bwMode="auto">
            <a:xfrm>
              <a:off x="2496" y="1760"/>
              <a:ext cx="2086" cy="826"/>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889" name="Line 49">
              <a:extLst>
                <a:ext uri="{FF2B5EF4-FFF2-40B4-BE49-F238E27FC236}">
                  <a16:creationId xmlns:a16="http://schemas.microsoft.com/office/drawing/2014/main" id="{2E92DE8D-8E7A-E348-B806-C6977966B629}"/>
                </a:ext>
              </a:extLst>
            </p:cNvPr>
            <p:cNvSpPr>
              <a:spLocks noChangeShapeType="1"/>
            </p:cNvSpPr>
            <p:nvPr/>
          </p:nvSpPr>
          <p:spPr bwMode="auto">
            <a:xfrm flipV="1">
              <a:off x="2499" y="1934"/>
              <a:ext cx="2087" cy="482"/>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890" name="Line 50">
              <a:extLst>
                <a:ext uri="{FF2B5EF4-FFF2-40B4-BE49-F238E27FC236}">
                  <a16:creationId xmlns:a16="http://schemas.microsoft.com/office/drawing/2014/main" id="{96390F67-92CE-EB42-9308-CE1B013C6D9F}"/>
                </a:ext>
              </a:extLst>
            </p:cNvPr>
            <p:cNvSpPr>
              <a:spLocks noChangeShapeType="1"/>
            </p:cNvSpPr>
            <p:nvPr/>
          </p:nvSpPr>
          <p:spPr bwMode="auto">
            <a:xfrm flipV="1">
              <a:off x="2496" y="1778"/>
              <a:ext cx="2082" cy="793"/>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891" name="Line 51">
              <a:extLst>
                <a:ext uri="{FF2B5EF4-FFF2-40B4-BE49-F238E27FC236}">
                  <a16:creationId xmlns:a16="http://schemas.microsoft.com/office/drawing/2014/main" id="{A8339B78-4DAD-1647-88E6-F41530BB786C}"/>
                </a:ext>
              </a:extLst>
            </p:cNvPr>
            <p:cNvSpPr>
              <a:spLocks noChangeShapeType="1"/>
            </p:cNvSpPr>
            <p:nvPr/>
          </p:nvSpPr>
          <p:spPr bwMode="auto">
            <a:xfrm flipV="1">
              <a:off x="2496" y="1650"/>
              <a:ext cx="2090" cy="1034"/>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91892" name="Line 52">
              <a:extLst>
                <a:ext uri="{FF2B5EF4-FFF2-40B4-BE49-F238E27FC236}">
                  <a16:creationId xmlns:a16="http://schemas.microsoft.com/office/drawing/2014/main" id="{99119035-621F-7944-BCA0-A7037480120B}"/>
                </a:ext>
              </a:extLst>
            </p:cNvPr>
            <p:cNvSpPr>
              <a:spLocks noChangeShapeType="1"/>
            </p:cNvSpPr>
            <p:nvPr/>
          </p:nvSpPr>
          <p:spPr bwMode="auto">
            <a:xfrm>
              <a:off x="2496" y="1632"/>
              <a:ext cx="2086" cy="109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91898" name="Group 58">
            <a:extLst>
              <a:ext uri="{FF2B5EF4-FFF2-40B4-BE49-F238E27FC236}">
                <a16:creationId xmlns:a16="http://schemas.microsoft.com/office/drawing/2014/main" id="{FDDE7BF6-9F67-E344-A214-97585A1564C6}"/>
              </a:ext>
            </a:extLst>
          </p:cNvPr>
          <p:cNvGrpSpPr>
            <a:grpSpLocks/>
          </p:cNvGrpSpPr>
          <p:nvPr/>
        </p:nvGrpSpPr>
        <p:grpSpPr bwMode="auto">
          <a:xfrm>
            <a:off x="4648200" y="3511550"/>
            <a:ext cx="965200" cy="1898650"/>
            <a:chOff x="2928" y="2212"/>
            <a:chExt cx="608" cy="1196"/>
          </a:xfrm>
        </p:grpSpPr>
        <p:sp>
          <p:nvSpPr>
            <p:cNvPr id="291896" name="Text Box 56">
              <a:extLst>
                <a:ext uri="{FF2B5EF4-FFF2-40B4-BE49-F238E27FC236}">
                  <a16:creationId xmlns:a16="http://schemas.microsoft.com/office/drawing/2014/main" id="{6C44F81C-2BAB-F145-BBAF-B883BA212A43}"/>
                </a:ext>
              </a:extLst>
            </p:cNvPr>
            <p:cNvSpPr txBox="1">
              <a:spLocks noChangeArrowheads="1"/>
            </p:cNvSpPr>
            <p:nvPr/>
          </p:nvSpPr>
          <p:spPr bwMode="auto">
            <a:xfrm>
              <a:off x="2928" y="3120"/>
              <a:ext cx="575"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400">
                  <a:solidFill>
                    <a:srgbClr val="800000"/>
                  </a:solidFill>
                </a:rPr>
                <a:t>focus</a:t>
              </a:r>
            </a:p>
          </p:txBody>
        </p:sp>
        <p:sp>
          <p:nvSpPr>
            <p:cNvPr id="291897" name="Freeform 57">
              <a:extLst>
                <a:ext uri="{FF2B5EF4-FFF2-40B4-BE49-F238E27FC236}">
                  <a16:creationId xmlns:a16="http://schemas.microsoft.com/office/drawing/2014/main" id="{D64A3958-DCD8-304D-BFBB-BCDD7F1B79BA}"/>
                </a:ext>
              </a:extLst>
            </p:cNvPr>
            <p:cNvSpPr>
              <a:spLocks/>
            </p:cNvSpPr>
            <p:nvPr/>
          </p:nvSpPr>
          <p:spPr bwMode="auto">
            <a:xfrm>
              <a:off x="3216" y="2212"/>
              <a:ext cx="320" cy="908"/>
            </a:xfrm>
            <a:custGeom>
              <a:avLst/>
              <a:gdLst>
                <a:gd name="T0" fmla="*/ 0 w 320"/>
                <a:gd name="T1" fmla="*/ 908 h 908"/>
                <a:gd name="T2" fmla="*/ 104 w 320"/>
                <a:gd name="T3" fmla="*/ 380 h 908"/>
                <a:gd name="T4" fmla="*/ 260 w 320"/>
                <a:gd name="T5" fmla="*/ 588 h 908"/>
                <a:gd name="T6" fmla="*/ 320 w 320"/>
                <a:gd name="T7" fmla="*/ 0 h 908"/>
              </a:gdLst>
              <a:ahLst/>
              <a:cxnLst>
                <a:cxn ang="0">
                  <a:pos x="T0" y="T1"/>
                </a:cxn>
                <a:cxn ang="0">
                  <a:pos x="T2" y="T3"/>
                </a:cxn>
                <a:cxn ang="0">
                  <a:pos x="T4" y="T5"/>
                </a:cxn>
                <a:cxn ang="0">
                  <a:pos x="T6" y="T7"/>
                </a:cxn>
              </a:cxnLst>
              <a:rect l="0" t="0" r="r" b="b"/>
              <a:pathLst>
                <a:path w="320" h="908">
                  <a:moveTo>
                    <a:pt x="0" y="908"/>
                  </a:moveTo>
                  <a:cubicBezTo>
                    <a:pt x="17" y="820"/>
                    <a:pt x="61" y="433"/>
                    <a:pt x="104" y="380"/>
                  </a:cubicBezTo>
                  <a:cubicBezTo>
                    <a:pt x="147" y="327"/>
                    <a:pt x="224" y="651"/>
                    <a:pt x="260" y="588"/>
                  </a:cubicBezTo>
                  <a:cubicBezTo>
                    <a:pt x="296" y="525"/>
                    <a:pt x="308" y="122"/>
                    <a:pt x="320" y="0"/>
                  </a:cubicBezTo>
                </a:path>
              </a:pathLst>
            </a:custGeom>
            <a:noFill/>
            <a:ln w="9525">
              <a:solidFill>
                <a:srgbClr val="800000"/>
              </a:solidFill>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35310943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291893"/>
                                        </p:tgtEl>
                                        <p:attrNameLst>
                                          <p:attrName>style.visibility</p:attrName>
                                        </p:attrNameLst>
                                      </p:cBhvr>
                                      <p:to>
                                        <p:strVal val="visible"/>
                                      </p:to>
                                    </p:set>
                                    <p:animEffect transition="in" filter="wipe(left)">
                                      <p:cBhvr>
                                        <p:cTn id="7" dur="1000"/>
                                        <p:tgtEl>
                                          <p:spTgt spid="291893"/>
                                        </p:tgtEl>
                                      </p:cBhvr>
                                    </p:animEffect>
                                  </p:childTnLst>
                                </p:cTn>
                              </p:par>
                            </p:childTnLst>
                          </p:cTn>
                        </p:par>
                        <p:par>
                          <p:cTn id="8" fill="hold" nodeType="afterGroup">
                            <p:stCondLst>
                              <p:cond delay="1000"/>
                            </p:stCondLst>
                            <p:childTnLst>
                              <p:par>
                                <p:cTn id="9" presetID="22" presetClass="entr" presetSubtype="8" fill="hold" nodeType="afterEffect">
                                  <p:stCondLst>
                                    <p:cond delay="0"/>
                                  </p:stCondLst>
                                  <p:childTnLst>
                                    <p:set>
                                      <p:cBhvr>
                                        <p:cTn id="10" dur="1" fill="hold">
                                          <p:stCondLst>
                                            <p:cond delay="0"/>
                                          </p:stCondLst>
                                        </p:cTn>
                                        <p:tgtEl>
                                          <p:spTgt spid="291895"/>
                                        </p:tgtEl>
                                        <p:attrNameLst>
                                          <p:attrName>style.visibility</p:attrName>
                                        </p:attrNameLst>
                                      </p:cBhvr>
                                      <p:to>
                                        <p:strVal val="visible"/>
                                      </p:to>
                                    </p:set>
                                    <p:animEffect transition="in" filter="wipe(left)">
                                      <p:cBhvr>
                                        <p:cTn id="11" dur="1000"/>
                                        <p:tgtEl>
                                          <p:spTgt spid="291895"/>
                                        </p:tgtEl>
                                      </p:cBhvr>
                                    </p:animEffect>
                                  </p:childTnLst>
                                </p:cTn>
                              </p:par>
                            </p:childTnLst>
                          </p:cTn>
                        </p:par>
                        <p:par>
                          <p:cTn id="12" fill="hold" nodeType="afterGroup">
                            <p:stCondLst>
                              <p:cond delay="2000"/>
                            </p:stCondLst>
                            <p:childTnLst>
                              <p:par>
                                <p:cTn id="13" presetID="1" presetClass="entr" presetSubtype="0" fill="hold" nodeType="afterEffect">
                                  <p:stCondLst>
                                    <p:cond delay="1000"/>
                                  </p:stCondLst>
                                  <p:childTnLst>
                                    <p:set>
                                      <p:cBhvr>
                                        <p:cTn id="14" dur="1" fill="hold">
                                          <p:stCondLst>
                                            <p:cond delay="499"/>
                                          </p:stCondLst>
                                        </p:cTn>
                                        <p:tgtEl>
                                          <p:spTgt spid="2918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Custom 25">
      <a:dk1>
        <a:srgbClr val="000066"/>
      </a:dk1>
      <a:lt1>
        <a:srgbClr val="FFFFFF"/>
      </a:lt1>
      <a:dk2>
        <a:srgbClr val="003366"/>
      </a:dk2>
      <a:lt2>
        <a:srgbClr val="808080"/>
      </a:lt2>
      <a:accent1>
        <a:srgbClr val="BBE0E3"/>
      </a:accent1>
      <a:accent2>
        <a:srgbClr val="0000FF"/>
      </a:accent2>
      <a:accent3>
        <a:srgbClr val="FF0000"/>
      </a:accent3>
      <a:accent4>
        <a:srgbClr val="006600"/>
      </a:accent4>
      <a:accent5>
        <a:srgbClr val="00CC00"/>
      </a:accent5>
      <a:accent6>
        <a:srgbClr val="800000"/>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3366"/>
        </a:dk1>
        <a:lt1>
          <a:srgbClr val="FFFFFF"/>
        </a:lt1>
        <a:dk2>
          <a:srgbClr val="003366"/>
        </a:dk2>
        <a:lt2>
          <a:srgbClr val="808080"/>
        </a:lt2>
        <a:accent1>
          <a:srgbClr val="BBE0E3"/>
        </a:accent1>
        <a:accent2>
          <a:srgbClr val="3333FF"/>
        </a:accent2>
        <a:accent3>
          <a:srgbClr val="FFFFFF"/>
        </a:accent3>
        <a:accent4>
          <a:srgbClr val="002A56"/>
        </a:accent4>
        <a:accent5>
          <a:srgbClr val="DAEDEF"/>
        </a:accent5>
        <a:accent6>
          <a:srgbClr val="2D2DE7"/>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3444</TotalTime>
  <Words>528</Words>
  <Application>Microsoft Office PowerPoint</Application>
  <PresentationFormat>On-screen Show (4:3)</PresentationFormat>
  <Paragraphs>167</Paragraphs>
  <Slides>41</Slides>
  <Notes>1</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ＭＳ Ｐゴシック</vt:lpstr>
      <vt:lpstr>Arial</vt:lpstr>
      <vt:lpstr>Calibri</vt:lpstr>
      <vt:lpstr>Symbol</vt:lpstr>
      <vt:lpstr>Times</vt:lpstr>
      <vt:lpstr>Times New Roman</vt:lpstr>
      <vt:lpstr>Verdana</vt:lpstr>
      <vt:lpstr>Default Design</vt:lpstr>
      <vt:lpstr>Telescopes</vt:lpstr>
      <vt:lpstr>Better than Our Eyes</vt:lpstr>
      <vt:lpstr>Better than Our Eyes</vt:lpstr>
      <vt:lpstr>Focusing light</vt:lpstr>
      <vt:lpstr>Wave refraction</vt:lpstr>
      <vt:lpstr>Refraction Through a Plate</vt:lpstr>
      <vt:lpstr>Refraction Through a Prism</vt:lpstr>
      <vt:lpstr>Refraction Through a Prism</vt:lpstr>
      <vt:lpstr>Converging Lens</vt:lpstr>
      <vt:lpstr>Converging Lens</vt:lpstr>
      <vt:lpstr>Converging Lens</vt:lpstr>
      <vt:lpstr>Converging Lens</vt:lpstr>
      <vt:lpstr>Plane mirror reflection</vt:lpstr>
      <vt:lpstr>Plane Mirror Image</vt:lpstr>
      <vt:lpstr>Converging Mirror</vt:lpstr>
      <vt:lpstr>Converging Mirror</vt:lpstr>
      <vt:lpstr>Converging Mirror</vt:lpstr>
      <vt:lpstr>Converging Mirror</vt:lpstr>
      <vt:lpstr>Light is Faint</vt:lpstr>
      <vt:lpstr>Mirrors vs. Lenses</vt:lpstr>
      <vt:lpstr>Mirrors vs. Lenses</vt:lpstr>
      <vt:lpstr>Possible Goals</vt:lpstr>
      <vt:lpstr>To see a picture</vt:lpstr>
      <vt:lpstr>Light Diffracts</vt:lpstr>
      <vt:lpstr>Reflector Designs</vt:lpstr>
      <vt:lpstr>Observational Challenges</vt:lpstr>
      <vt:lpstr>Coping with Challenges</vt:lpstr>
      <vt:lpstr>PowerPoint Presentation</vt:lpstr>
      <vt:lpstr>High-tech Coping</vt:lpstr>
      <vt:lpstr>Detectors</vt:lpstr>
      <vt:lpstr>Interferometry</vt:lpstr>
      <vt:lpstr>All the Light We Cannot See</vt:lpstr>
      <vt:lpstr>Near-IR and Near-UV</vt:lpstr>
      <vt:lpstr>Infrared</vt:lpstr>
      <vt:lpstr>Radio Astronomy</vt:lpstr>
      <vt:lpstr>PowerPoint Presentation</vt:lpstr>
      <vt:lpstr>PowerPoint Presentation</vt:lpstr>
      <vt:lpstr>Microwave Astronomy</vt:lpstr>
      <vt:lpstr>X-ray</vt:lpstr>
      <vt:lpstr>Pictures</vt:lpstr>
      <vt:lpstr>Non-EM Observations</vt:lpstr>
    </vt:vector>
  </TitlesOfParts>
  <Company>John Carroll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Balloon Animals</dc:title>
  <dc:creator>joe</dc:creator>
  <cp:lastModifiedBy>Richard Barrans</cp:lastModifiedBy>
  <cp:revision>234</cp:revision>
  <cp:lastPrinted>2025-02-18T23:48:47Z</cp:lastPrinted>
  <dcterms:created xsi:type="dcterms:W3CDTF">2003-08-04T19:23:16Z</dcterms:created>
  <dcterms:modified xsi:type="dcterms:W3CDTF">2025-02-18T23:48:52Z</dcterms:modified>
</cp:coreProperties>
</file>