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405" r:id="rId2"/>
    <p:sldId id="494" r:id="rId3"/>
    <p:sldId id="495" r:id="rId4"/>
    <p:sldId id="508" r:id="rId5"/>
    <p:sldId id="431" r:id="rId6"/>
    <p:sldId id="432" r:id="rId7"/>
    <p:sldId id="433" r:id="rId8"/>
    <p:sldId id="434" r:id="rId9"/>
    <p:sldId id="435" r:id="rId10"/>
    <p:sldId id="436" r:id="rId11"/>
    <p:sldId id="509" r:id="rId12"/>
    <p:sldId id="510" r:id="rId13"/>
    <p:sldId id="439" r:id="rId14"/>
    <p:sldId id="440" r:id="rId15"/>
    <p:sldId id="441" r:id="rId16"/>
    <p:sldId id="442" r:id="rId17"/>
    <p:sldId id="443" r:id="rId18"/>
    <p:sldId id="444" r:id="rId19"/>
    <p:sldId id="445" r:id="rId20"/>
    <p:sldId id="446" r:id="rId21"/>
    <p:sldId id="447" r:id="rId22"/>
    <p:sldId id="448" r:id="rId23"/>
    <p:sldId id="493" r:id="rId24"/>
    <p:sldId id="449" r:id="rId25"/>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7">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216"/>
    <p:restoredTop sz="90957"/>
  </p:normalViewPr>
  <p:slideViewPr>
    <p:cSldViewPr>
      <p:cViewPr varScale="1">
        <p:scale>
          <a:sx n="74" d="100"/>
          <a:sy n="74" d="100"/>
        </p:scale>
        <p:origin x="60"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736"/>
    </p:cViewPr>
  </p:sorterViewPr>
  <p:notesViewPr>
    <p:cSldViewPr>
      <p:cViewPr varScale="1">
        <p:scale>
          <a:sx n="97" d="100"/>
          <a:sy n="97" d="100"/>
        </p:scale>
        <p:origin x="-104" y="-96"/>
      </p:cViewPr>
      <p:guideLst>
        <p:guide orient="horz" pos="2207"/>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8290" name="Rectangle 2">
            <a:extLst>
              <a:ext uri="{FF2B5EF4-FFF2-40B4-BE49-F238E27FC236}">
                <a16:creationId xmlns:a16="http://schemas.microsoft.com/office/drawing/2014/main" id="{41ACF6F6-DBCA-2E4F-B394-ED15990803FA}"/>
              </a:ext>
            </a:extLst>
          </p:cNvPr>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68291" name="Rectangle 3">
            <a:extLst>
              <a:ext uri="{FF2B5EF4-FFF2-40B4-BE49-F238E27FC236}">
                <a16:creationId xmlns:a16="http://schemas.microsoft.com/office/drawing/2014/main" id="{34C1F8E4-5638-F04E-8362-1CEC5DB1C94F}"/>
              </a:ext>
            </a:extLst>
          </p:cNvPr>
          <p:cNvSpPr>
            <a:spLocks noGrp="1" noChangeArrowheads="1"/>
          </p:cNvSpPr>
          <p:nvPr>
            <p:ph type="dt" sz="quarter" idx="1"/>
          </p:nvPr>
        </p:nvSpPr>
        <p:spPr bwMode="auto">
          <a:xfrm>
            <a:off x="5265738" y="0"/>
            <a:ext cx="4029075" cy="350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68292" name="Rectangle 4">
            <a:extLst>
              <a:ext uri="{FF2B5EF4-FFF2-40B4-BE49-F238E27FC236}">
                <a16:creationId xmlns:a16="http://schemas.microsoft.com/office/drawing/2014/main" id="{47B5C528-8390-254B-8E82-D2836CBF6E9F}"/>
              </a:ext>
            </a:extLst>
          </p:cNvPr>
          <p:cNvSpPr>
            <a:spLocks noGrp="1" noChangeArrowheads="1"/>
          </p:cNvSpPr>
          <p:nvPr>
            <p:ph type="ftr" sz="quarter" idx="2"/>
          </p:nvPr>
        </p:nvSpPr>
        <p:spPr bwMode="auto">
          <a:xfrm>
            <a:off x="0" y="6657975"/>
            <a:ext cx="4029075"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68293" name="Rectangle 5">
            <a:extLst>
              <a:ext uri="{FF2B5EF4-FFF2-40B4-BE49-F238E27FC236}">
                <a16:creationId xmlns:a16="http://schemas.microsoft.com/office/drawing/2014/main" id="{409D8AE2-564A-404B-8E61-F1464A18C90B}"/>
              </a:ext>
            </a:extLst>
          </p:cNvPr>
          <p:cNvSpPr>
            <a:spLocks noGrp="1" noChangeArrowheads="1"/>
          </p:cNvSpPr>
          <p:nvPr>
            <p:ph type="sldNum" sz="quarter" idx="3"/>
          </p:nvPr>
        </p:nvSpPr>
        <p:spPr bwMode="auto">
          <a:xfrm>
            <a:off x="5265738" y="6657975"/>
            <a:ext cx="4029075"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6C62E16-3345-B44A-BFEE-275E9A5ADD8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AB96A120-4FEA-8746-B023-8C3B55660339}"/>
              </a:ext>
            </a:extLst>
          </p:cNvPr>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eaLnBrk="1" hangingPunct="1">
              <a:defRPr sz="1200">
                <a:latin typeface="Arial" charset="0"/>
              </a:defRPr>
            </a:lvl1pPr>
          </a:lstStyle>
          <a:p>
            <a:pPr>
              <a:defRPr/>
            </a:pPr>
            <a:endParaRPr lang="en-US"/>
          </a:p>
        </p:txBody>
      </p:sp>
      <p:sp>
        <p:nvSpPr>
          <p:cNvPr id="116739" name="Rectangle 3">
            <a:extLst>
              <a:ext uri="{FF2B5EF4-FFF2-40B4-BE49-F238E27FC236}">
                <a16:creationId xmlns:a16="http://schemas.microsoft.com/office/drawing/2014/main" id="{7BD8183A-0551-5241-B910-7114765B9608}"/>
              </a:ext>
            </a:extLst>
          </p:cNvPr>
          <p:cNvSpPr>
            <a:spLocks noGrp="1" noChangeArrowheads="1"/>
          </p:cNvSpPr>
          <p:nvPr>
            <p:ph type="dt" idx="1"/>
          </p:nvPr>
        </p:nvSpPr>
        <p:spPr bwMode="auto">
          <a:xfrm>
            <a:off x="5267325" y="0"/>
            <a:ext cx="4029075" cy="3508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eaLnBrk="1" hangingPunct="1">
              <a:defRPr sz="1200">
                <a:latin typeface="Arial" charset="0"/>
              </a:defRPr>
            </a:lvl1pPr>
          </a:lstStyle>
          <a:p>
            <a:pPr>
              <a:defRPr/>
            </a:pPr>
            <a:endParaRPr lang="en-US"/>
          </a:p>
        </p:txBody>
      </p:sp>
      <p:sp>
        <p:nvSpPr>
          <p:cNvPr id="14340" name="Rectangle 4">
            <a:extLst>
              <a:ext uri="{FF2B5EF4-FFF2-40B4-BE49-F238E27FC236}">
                <a16:creationId xmlns:a16="http://schemas.microsoft.com/office/drawing/2014/main" id="{0329DFC1-F0AA-F343-8E41-52DAEA7DC19C}"/>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1" name="Rectangle 5">
            <a:extLst>
              <a:ext uri="{FF2B5EF4-FFF2-40B4-BE49-F238E27FC236}">
                <a16:creationId xmlns:a16="http://schemas.microsoft.com/office/drawing/2014/main" id="{77933D58-8FDD-0D43-B90A-B14979157AE8}"/>
              </a:ext>
            </a:extLst>
          </p:cNvPr>
          <p:cNvSpPr>
            <a:spLocks noGrp="1" noChangeArrowheads="1"/>
          </p:cNvSpPr>
          <p:nvPr>
            <p:ph type="body" sz="quarter" idx="3"/>
          </p:nvPr>
        </p:nvSpPr>
        <p:spPr bwMode="auto">
          <a:xfrm>
            <a:off x="1239838" y="3328988"/>
            <a:ext cx="6816725" cy="315595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6742" name="Rectangle 6">
            <a:extLst>
              <a:ext uri="{FF2B5EF4-FFF2-40B4-BE49-F238E27FC236}">
                <a16:creationId xmlns:a16="http://schemas.microsoft.com/office/drawing/2014/main" id="{DF4C8C6B-44AA-D242-BDD4-0C9582585599}"/>
              </a:ext>
            </a:extLst>
          </p:cNvPr>
          <p:cNvSpPr>
            <a:spLocks noGrp="1" noChangeArrowheads="1"/>
          </p:cNvSpPr>
          <p:nvPr>
            <p:ph type="ftr" sz="quarter" idx="4"/>
          </p:nvPr>
        </p:nvSpPr>
        <p:spPr bwMode="auto">
          <a:xfrm>
            <a:off x="0" y="6659563"/>
            <a:ext cx="4029075" cy="3508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eaLnBrk="1" hangingPunct="1">
              <a:defRPr sz="1200">
                <a:latin typeface="Arial" charset="0"/>
              </a:defRPr>
            </a:lvl1pPr>
          </a:lstStyle>
          <a:p>
            <a:pPr>
              <a:defRPr/>
            </a:pPr>
            <a:endParaRPr lang="en-US"/>
          </a:p>
        </p:txBody>
      </p:sp>
      <p:sp>
        <p:nvSpPr>
          <p:cNvPr id="116743" name="Rectangle 7">
            <a:extLst>
              <a:ext uri="{FF2B5EF4-FFF2-40B4-BE49-F238E27FC236}">
                <a16:creationId xmlns:a16="http://schemas.microsoft.com/office/drawing/2014/main" id="{F937E590-BB6E-7C4F-80DC-E276AB2A9E1A}"/>
              </a:ext>
            </a:extLst>
          </p:cNvPr>
          <p:cNvSpPr>
            <a:spLocks noGrp="1" noChangeArrowheads="1"/>
          </p:cNvSpPr>
          <p:nvPr>
            <p:ph type="sldNum" sz="quarter" idx="5"/>
          </p:nvPr>
        </p:nvSpPr>
        <p:spPr bwMode="auto">
          <a:xfrm>
            <a:off x="5267325" y="6659563"/>
            <a:ext cx="4029075" cy="3508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eaLnBrk="1" hangingPunct="1">
              <a:defRPr sz="1200"/>
            </a:lvl1pPr>
          </a:lstStyle>
          <a:p>
            <a:pPr>
              <a:defRPr/>
            </a:pPr>
            <a:fld id="{1A181478-BCC7-2E4B-8B04-93570797779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4A2C0578-4772-B244-B901-71A1DF3E8A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A30C05-0D24-7441-B4D0-D4243D92B7B6}" type="slidenum">
              <a:rPr lang="en-US" altLang="en-US" smtClean="0"/>
              <a:pPr>
                <a:spcBef>
                  <a:spcPct val="0"/>
                </a:spcBef>
              </a:pPr>
              <a:t>1</a:t>
            </a:fld>
            <a:endParaRPr lang="en-US" altLang="en-US"/>
          </a:p>
        </p:txBody>
      </p:sp>
      <p:sp>
        <p:nvSpPr>
          <p:cNvPr id="17410" name="Rectangle 2">
            <a:extLst>
              <a:ext uri="{FF2B5EF4-FFF2-40B4-BE49-F238E27FC236}">
                <a16:creationId xmlns:a16="http://schemas.microsoft.com/office/drawing/2014/main" id="{9D53EA9F-CE61-7448-AB5E-76F3929602A5}"/>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29ECD02E-F8DF-8B43-A21F-AF27FC9C98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lecture takes lots of demonstration apparatus:</a:t>
            </a:r>
          </a:p>
          <a:p>
            <a:pPr eaLnBrk="1" hangingPunct="1">
              <a:buFontTx/>
              <a:buChar char="•"/>
            </a:pPr>
            <a:r>
              <a:rPr lang="en-US" altLang="en-US">
                <a:latin typeface="Arial" panose="020B0604020202020204" pitchFamily="34" charset="0"/>
              </a:rPr>
              <a:t>Transmission overhead projector with</a:t>
            </a:r>
          </a:p>
          <a:p>
            <a:pPr lvl="1" eaLnBrk="1" hangingPunct="1">
              <a:buFontTx/>
              <a:buChar char="•"/>
            </a:pPr>
            <a:r>
              <a:rPr lang="en-US" altLang="en-US">
                <a:latin typeface="Arial" panose="020B0604020202020204" pitchFamily="34" charset="0"/>
              </a:rPr>
              <a:t>Diffraction grating after focusing lens</a:t>
            </a:r>
          </a:p>
          <a:p>
            <a:pPr lvl="1" eaLnBrk="1" hangingPunct="1">
              <a:buFontTx/>
              <a:buChar char="•"/>
            </a:pPr>
            <a:r>
              <a:rPr lang="en-US" altLang="en-US">
                <a:latin typeface="Arial" panose="020B0604020202020204" pitchFamily="34" charset="0"/>
              </a:rPr>
              <a:t>Slit mask</a:t>
            </a:r>
          </a:p>
          <a:p>
            <a:pPr lvl="1" eaLnBrk="1" hangingPunct="1">
              <a:buFontTx/>
              <a:buChar char="•"/>
            </a:pPr>
            <a:r>
              <a:rPr lang="en-US" altLang="en-US">
                <a:latin typeface="Arial" panose="020B0604020202020204" pitchFamily="34" charset="0"/>
              </a:rPr>
              <a:t>Square mask</a:t>
            </a:r>
          </a:p>
          <a:p>
            <a:pPr lvl="1" eaLnBrk="1" hangingPunct="1">
              <a:buFontTx/>
              <a:buChar char="•"/>
            </a:pPr>
            <a:r>
              <a:rPr lang="en-US" altLang="en-US">
                <a:latin typeface="Arial" panose="020B0604020202020204" pitchFamily="34" charset="0"/>
              </a:rPr>
              <a:t>CMY filters</a:t>
            </a:r>
          </a:p>
          <a:p>
            <a:pPr lvl="1" eaLnBrk="1" hangingPunct="1">
              <a:buFontTx/>
              <a:buChar char="•"/>
            </a:pPr>
            <a:r>
              <a:rPr lang="en-US" altLang="en-US">
                <a:latin typeface="Arial" panose="020B0604020202020204" pitchFamily="34" charset="0"/>
              </a:rPr>
              <a:t>RGB filters</a:t>
            </a:r>
          </a:p>
          <a:p>
            <a:pPr lvl="1" eaLnBrk="1" hangingPunct="1">
              <a:buFontTx/>
              <a:buChar char="•"/>
            </a:pPr>
            <a:r>
              <a:rPr lang="en-US" altLang="en-US">
                <a:latin typeface="Arial" panose="020B0604020202020204" pitchFamily="34" charset="0"/>
              </a:rPr>
              <a:t>RGB filter wheels</a:t>
            </a:r>
          </a:p>
          <a:p>
            <a:pPr eaLnBrk="1" hangingPunct="1">
              <a:buFontTx/>
              <a:buChar char="•"/>
            </a:pPr>
            <a:r>
              <a:rPr lang="en-US" altLang="en-US">
                <a:latin typeface="Arial" panose="020B0604020202020204" pitchFamily="34" charset="0"/>
              </a:rPr>
              <a:t>Vertical-slit lamp and variac</a:t>
            </a:r>
          </a:p>
          <a:p>
            <a:pPr eaLnBrk="1" hangingPunct="1">
              <a:buFontTx/>
              <a:buChar char="•"/>
            </a:pPr>
            <a:r>
              <a:rPr lang="en-US" altLang="en-US">
                <a:latin typeface="Arial" panose="020B0604020202020204" pitchFamily="34" charset="0"/>
              </a:rPr>
              <a:t>Class set of diffraction gratings</a:t>
            </a:r>
          </a:p>
          <a:p>
            <a:pPr eaLnBrk="1" hangingPunct="1">
              <a:buFontTx/>
              <a:buChar char="•"/>
            </a:pPr>
            <a:r>
              <a:rPr lang="en-US" altLang="en-US">
                <a:latin typeface="Arial" panose="020B0604020202020204" pitchFamily="34" charset="0"/>
              </a:rPr>
              <a:t>R, G, B projectors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You can use this slide as an example of real astronomical spectra made from a combination of the idealized types. Here we have the continuous (thermal) spectrum from the solar interior; dark absorption lines where the cooler solar atmosphere (photosphere) absorbs specific wavelengths of light. </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3572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cap="none" dirty="0">
                <a:solidFill>
                  <a:schemeClr val="dk1"/>
                </a:solidFill>
                <a:effectLst/>
                <a:latin typeface="Arial"/>
                <a:ea typeface="Arial"/>
                <a:cs typeface="Arial"/>
                <a:sym typeface="Arial"/>
              </a:rPr>
              <a:t>The graph plots intensity versus wavelength, starting with ultraviolet then moving through visible light spectrum and infrared. The plot rises and falls in several short peaks through ultraviolet, </a:t>
            </a:r>
            <a:r>
              <a:rPr lang="en-IN" sz="1200" b="0" i="0" u="none" strike="noStrike" kern="1200" cap="none" dirty="0" err="1">
                <a:solidFill>
                  <a:schemeClr val="dk1"/>
                </a:solidFill>
                <a:effectLst/>
                <a:latin typeface="Arial"/>
                <a:ea typeface="Arial"/>
                <a:cs typeface="Arial"/>
                <a:sym typeface="Arial"/>
              </a:rPr>
              <a:t>labeled</a:t>
            </a:r>
            <a:r>
              <a:rPr lang="en-IN" sz="1200" b="0" i="0" u="none" strike="noStrike" kern="1200" cap="none" dirty="0">
                <a:solidFill>
                  <a:schemeClr val="dk1"/>
                </a:solidFill>
                <a:effectLst/>
                <a:latin typeface="Arial"/>
                <a:ea typeface="Arial"/>
                <a:cs typeface="Arial"/>
                <a:sym typeface="Arial"/>
              </a:rPr>
              <a:t> A. It then rises with increasing steepness through the visible light spectrum to a peak near green, </a:t>
            </a:r>
            <a:r>
              <a:rPr lang="en-IN" sz="1200" b="0" i="0" u="none" strike="noStrike" kern="1200" cap="none" dirty="0" err="1">
                <a:solidFill>
                  <a:schemeClr val="dk1"/>
                </a:solidFill>
                <a:effectLst/>
                <a:latin typeface="Arial"/>
                <a:ea typeface="Arial"/>
                <a:cs typeface="Arial"/>
                <a:sym typeface="Arial"/>
              </a:rPr>
              <a:t>labeled</a:t>
            </a:r>
            <a:r>
              <a:rPr lang="en-IN" sz="1200" b="0" i="0" u="none" strike="noStrike" kern="1200" cap="none" dirty="0">
                <a:solidFill>
                  <a:schemeClr val="dk1"/>
                </a:solidFill>
                <a:effectLst/>
                <a:latin typeface="Arial"/>
                <a:ea typeface="Arial"/>
                <a:cs typeface="Arial"/>
                <a:sym typeface="Arial"/>
              </a:rPr>
              <a:t> B. It then falls gradually into infrared where it rises in falls in several quick, short peaks, </a:t>
            </a:r>
            <a:r>
              <a:rPr lang="en-IN" sz="1200" b="0" i="0" u="none" strike="noStrike" kern="1200" cap="none" dirty="0" err="1">
                <a:solidFill>
                  <a:schemeClr val="dk1"/>
                </a:solidFill>
                <a:effectLst/>
                <a:latin typeface="Arial"/>
                <a:ea typeface="Arial"/>
                <a:cs typeface="Arial"/>
                <a:sym typeface="Arial"/>
              </a:rPr>
              <a:t>labeled</a:t>
            </a:r>
            <a:r>
              <a:rPr lang="en-IN" sz="1200" b="0" i="0" u="none" strike="noStrike" kern="1200" cap="none" dirty="0">
                <a:solidFill>
                  <a:schemeClr val="dk1"/>
                </a:solidFill>
                <a:effectLst/>
                <a:latin typeface="Arial"/>
                <a:ea typeface="Arial"/>
                <a:cs typeface="Arial"/>
                <a:sym typeface="Arial"/>
              </a:rPr>
              <a:t> C. It continues to a minimum before rising through several short, quick peaks, </a:t>
            </a:r>
            <a:r>
              <a:rPr lang="en-IN" sz="1200" b="0" i="0" u="none" strike="noStrike" kern="1200" cap="none" dirty="0" err="1">
                <a:solidFill>
                  <a:schemeClr val="dk1"/>
                </a:solidFill>
                <a:effectLst/>
                <a:latin typeface="Arial"/>
                <a:ea typeface="Arial"/>
                <a:cs typeface="Arial"/>
                <a:sym typeface="Arial"/>
              </a:rPr>
              <a:t>labeled</a:t>
            </a:r>
            <a:r>
              <a:rPr lang="en-IN" sz="1200" b="0" i="0" u="none" strike="noStrike" kern="1200" cap="none" dirty="0">
                <a:solidFill>
                  <a:schemeClr val="dk1"/>
                </a:solidFill>
                <a:effectLst/>
                <a:latin typeface="Arial"/>
                <a:ea typeface="Arial"/>
                <a:cs typeface="Arial"/>
                <a:sym typeface="Arial"/>
              </a:rPr>
              <a:t> D, to a maximum, </a:t>
            </a:r>
            <a:r>
              <a:rPr lang="en-IN" sz="1200" b="0" i="0" u="none" strike="noStrike" kern="1200" cap="none" dirty="0" err="1">
                <a:solidFill>
                  <a:schemeClr val="dk1"/>
                </a:solidFill>
                <a:effectLst/>
                <a:latin typeface="Arial"/>
                <a:ea typeface="Arial"/>
                <a:cs typeface="Arial"/>
                <a:sym typeface="Arial"/>
              </a:rPr>
              <a:t>labeled</a:t>
            </a:r>
            <a:r>
              <a:rPr lang="en-IN" sz="1200" b="0" i="0" u="none" strike="noStrike" kern="1200" cap="none" dirty="0">
                <a:solidFill>
                  <a:schemeClr val="dk1"/>
                </a:solidFill>
                <a:effectLst/>
                <a:latin typeface="Arial"/>
                <a:ea typeface="Arial"/>
                <a:cs typeface="Arial"/>
                <a:sym typeface="Arial"/>
              </a:rPr>
              <a:t> E, before falling again. </a:t>
            </a:r>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77505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cap="none" dirty="0">
                <a:solidFill>
                  <a:schemeClr val="dk1"/>
                </a:solidFill>
                <a:effectLst/>
                <a:latin typeface="Arial"/>
                <a:ea typeface="Arial"/>
                <a:cs typeface="Arial"/>
                <a:sym typeface="Arial"/>
              </a:rPr>
              <a:t>The graph plots intensity versus wavelength, starting with ultraviolet then moving through visible light spectrum and infrared. The plot rises and falls in several short peaks through ultraviolet, </a:t>
            </a:r>
            <a:r>
              <a:rPr lang="en-IN" sz="1200" b="0" i="0" u="none" strike="noStrike" kern="1200" cap="none" dirty="0" err="1">
                <a:solidFill>
                  <a:schemeClr val="dk1"/>
                </a:solidFill>
                <a:effectLst/>
                <a:latin typeface="Arial"/>
                <a:ea typeface="Arial"/>
                <a:cs typeface="Arial"/>
                <a:sym typeface="Arial"/>
              </a:rPr>
              <a:t>labeled</a:t>
            </a:r>
            <a:r>
              <a:rPr lang="en-IN" sz="1200" b="0" i="0" u="none" strike="noStrike" kern="1200" cap="none" dirty="0">
                <a:solidFill>
                  <a:schemeClr val="dk1"/>
                </a:solidFill>
                <a:effectLst/>
                <a:latin typeface="Arial"/>
                <a:ea typeface="Arial"/>
                <a:cs typeface="Arial"/>
                <a:sym typeface="Arial"/>
              </a:rPr>
              <a:t> A. It then rises with increasing steepness through the visible light spectrum to a peak near green, </a:t>
            </a:r>
            <a:r>
              <a:rPr lang="en-IN" sz="1200" b="0" i="0" u="none" strike="noStrike" kern="1200" cap="none" dirty="0" err="1">
                <a:solidFill>
                  <a:schemeClr val="dk1"/>
                </a:solidFill>
                <a:effectLst/>
                <a:latin typeface="Arial"/>
                <a:ea typeface="Arial"/>
                <a:cs typeface="Arial"/>
                <a:sym typeface="Arial"/>
              </a:rPr>
              <a:t>labeled</a:t>
            </a:r>
            <a:r>
              <a:rPr lang="en-IN" sz="1200" b="0" i="0" u="none" strike="noStrike" kern="1200" cap="none" dirty="0">
                <a:solidFill>
                  <a:schemeClr val="dk1"/>
                </a:solidFill>
                <a:effectLst/>
                <a:latin typeface="Arial"/>
                <a:ea typeface="Arial"/>
                <a:cs typeface="Arial"/>
                <a:sym typeface="Arial"/>
              </a:rPr>
              <a:t> B. It then falls gradually into infrared where it rises in falls in several quick, short peaks, </a:t>
            </a:r>
            <a:r>
              <a:rPr lang="en-IN" sz="1200" b="0" i="0" u="none" strike="noStrike" kern="1200" cap="none" dirty="0" err="1">
                <a:solidFill>
                  <a:schemeClr val="dk1"/>
                </a:solidFill>
                <a:effectLst/>
                <a:latin typeface="Arial"/>
                <a:ea typeface="Arial"/>
                <a:cs typeface="Arial"/>
                <a:sym typeface="Arial"/>
              </a:rPr>
              <a:t>labeled</a:t>
            </a:r>
            <a:r>
              <a:rPr lang="en-IN" sz="1200" b="0" i="0" u="none" strike="noStrike" kern="1200" cap="none" dirty="0">
                <a:solidFill>
                  <a:schemeClr val="dk1"/>
                </a:solidFill>
                <a:effectLst/>
                <a:latin typeface="Arial"/>
                <a:ea typeface="Arial"/>
                <a:cs typeface="Arial"/>
                <a:sym typeface="Arial"/>
              </a:rPr>
              <a:t> C. It continues to a minimum before rising through several short, quick peaks, </a:t>
            </a:r>
            <a:r>
              <a:rPr lang="en-IN" sz="1200" b="0" i="0" u="none" strike="noStrike" kern="1200" cap="none" dirty="0" err="1">
                <a:solidFill>
                  <a:schemeClr val="dk1"/>
                </a:solidFill>
                <a:effectLst/>
                <a:latin typeface="Arial"/>
                <a:ea typeface="Arial"/>
                <a:cs typeface="Arial"/>
                <a:sym typeface="Arial"/>
              </a:rPr>
              <a:t>labeled</a:t>
            </a:r>
            <a:r>
              <a:rPr lang="en-IN" sz="1200" b="0" i="0" u="none" strike="noStrike" kern="1200" cap="none" dirty="0">
                <a:solidFill>
                  <a:schemeClr val="dk1"/>
                </a:solidFill>
                <a:effectLst/>
                <a:latin typeface="Arial"/>
                <a:ea typeface="Arial"/>
                <a:cs typeface="Arial"/>
                <a:sym typeface="Arial"/>
              </a:rPr>
              <a:t> D, to a maximum, </a:t>
            </a:r>
            <a:r>
              <a:rPr lang="en-IN" sz="1200" b="0" i="0" u="none" strike="noStrike" kern="1200" cap="none" dirty="0" err="1">
                <a:solidFill>
                  <a:schemeClr val="dk1"/>
                </a:solidFill>
                <a:effectLst/>
                <a:latin typeface="Arial"/>
                <a:ea typeface="Arial"/>
                <a:cs typeface="Arial"/>
                <a:sym typeface="Arial"/>
              </a:rPr>
              <a:t>labeled</a:t>
            </a:r>
            <a:r>
              <a:rPr lang="en-IN" sz="1200" b="0" i="0" u="none" strike="noStrike" kern="1200" cap="none" dirty="0">
                <a:solidFill>
                  <a:schemeClr val="dk1"/>
                </a:solidFill>
                <a:effectLst/>
                <a:latin typeface="Arial"/>
                <a:ea typeface="Arial"/>
                <a:cs typeface="Arial"/>
                <a:sym typeface="Arial"/>
              </a:rPr>
              <a:t> E, before falling again. </a:t>
            </a:r>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32618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cap="none" dirty="0">
                <a:solidFill>
                  <a:schemeClr val="dk1"/>
                </a:solidFill>
                <a:effectLst/>
                <a:latin typeface="Arial"/>
                <a:ea typeface="Arial"/>
                <a:cs typeface="Arial"/>
                <a:sym typeface="Arial"/>
              </a:rPr>
              <a:t>The graph plots intensity versus wavelength, starting with ultraviolet then moving through visible light spectrum and infrared. The plot rises and falls in several short peaks through ultraviolet, </a:t>
            </a:r>
            <a:r>
              <a:rPr lang="en-IN" sz="1200" b="0" i="0" u="none" strike="noStrike" kern="1200" cap="none" dirty="0" err="1">
                <a:solidFill>
                  <a:schemeClr val="dk1"/>
                </a:solidFill>
                <a:effectLst/>
                <a:latin typeface="Arial"/>
                <a:ea typeface="Arial"/>
                <a:cs typeface="Arial"/>
                <a:sym typeface="Arial"/>
              </a:rPr>
              <a:t>labeled</a:t>
            </a:r>
            <a:r>
              <a:rPr lang="en-IN" sz="1200" b="0" i="0" u="none" strike="noStrike" kern="1200" cap="none" dirty="0">
                <a:solidFill>
                  <a:schemeClr val="dk1"/>
                </a:solidFill>
                <a:effectLst/>
                <a:latin typeface="Arial"/>
                <a:ea typeface="Arial"/>
                <a:cs typeface="Arial"/>
                <a:sym typeface="Arial"/>
              </a:rPr>
              <a:t> A. It then rises with increasing steepness through the visible light spectrum to a peak near green, </a:t>
            </a:r>
            <a:r>
              <a:rPr lang="en-IN" sz="1200" b="0" i="0" u="none" strike="noStrike" kern="1200" cap="none" dirty="0" err="1">
                <a:solidFill>
                  <a:schemeClr val="dk1"/>
                </a:solidFill>
                <a:effectLst/>
                <a:latin typeface="Arial"/>
                <a:ea typeface="Arial"/>
                <a:cs typeface="Arial"/>
                <a:sym typeface="Arial"/>
              </a:rPr>
              <a:t>labeled</a:t>
            </a:r>
            <a:r>
              <a:rPr lang="en-IN" sz="1200" b="0" i="0" u="none" strike="noStrike" kern="1200" cap="none" dirty="0">
                <a:solidFill>
                  <a:schemeClr val="dk1"/>
                </a:solidFill>
                <a:effectLst/>
                <a:latin typeface="Arial"/>
                <a:ea typeface="Arial"/>
                <a:cs typeface="Arial"/>
                <a:sym typeface="Arial"/>
              </a:rPr>
              <a:t> B. It then falls gradually into infrared where it rises in falls in several quick, short peaks, </a:t>
            </a:r>
            <a:r>
              <a:rPr lang="en-IN" sz="1200" b="0" i="0" u="none" strike="noStrike" kern="1200" cap="none" dirty="0" err="1">
                <a:solidFill>
                  <a:schemeClr val="dk1"/>
                </a:solidFill>
                <a:effectLst/>
                <a:latin typeface="Arial"/>
                <a:ea typeface="Arial"/>
                <a:cs typeface="Arial"/>
                <a:sym typeface="Arial"/>
              </a:rPr>
              <a:t>labeled</a:t>
            </a:r>
            <a:r>
              <a:rPr lang="en-IN" sz="1200" b="0" i="0" u="none" strike="noStrike" kern="1200" cap="none" dirty="0">
                <a:solidFill>
                  <a:schemeClr val="dk1"/>
                </a:solidFill>
                <a:effectLst/>
                <a:latin typeface="Arial"/>
                <a:ea typeface="Arial"/>
                <a:cs typeface="Arial"/>
                <a:sym typeface="Arial"/>
              </a:rPr>
              <a:t> C. It continues to a minimum before rising through several short, quick peaks, </a:t>
            </a:r>
            <a:r>
              <a:rPr lang="en-IN" sz="1200" b="0" i="0" u="none" strike="noStrike" kern="1200" cap="none" dirty="0" err="1">
                <a:solidFill>
                  <a:schemeClr val="dk1"/>
                </a:solidFill>
                <a:effectLst/>
                <a:latin typeface="Arial"/>
                <a:ea typeface="Arial"/>
                <a:cs typeface="Arial"/>
                <a:sym typeface="Arial"/>
              </a:rPr>
              <a:t>labeled</a:t>
            </a:r>
            <a:r>
              <a:rPr lang="en-IN" sz="1200" b="0" i="0" u="none" strike="noStrike" kern="1200" cap="none" dirty="0">
                <a:solidFill>
                  <a:schemeClr val="dk1"/>
                </a:solidFill>
                <a:effectLst/>
                <a:latin typeface="Arial"/>
                <a:ea typeface="Arial"/>
                <a:cs typeface="Arial"/>
                <a:sym typeface="Arial"/>
              </a:rPr>
              <a:t> D, to a maximum, </a:t>
            </a:r>
            <a:r>
              <a:rPr lang="en-IN" sz="1200" b="0" i="0" u="none" strike="noStrike" kern="1200" cap="none" dirty="0" err="1">
                <a:solidFill>
                  <a:schemeClr val="dk1"/>
                </a:solidFill>
                <a:effectLst/>
                <a:latin typeface="Arial"/>
                <a:ea typeface="Arial"/>
                <a:cs typeface="Arial"/>
                <a:sym typeface="Arial"/>
              </a:rPr>
              <a:t>labeled</a:t>
            </a:r>
            <a:r>
              <a:rPr lang="en-IN" sz="1200" b="0" i="0" u="none" strike="noStrike" kern="1200" cap="none" dirty="0">
                <a:solidFill>
                  <a:schemeClr val="dk1"/>
                </a:solidFill>
                <a:effectLst/>
                <a:latin typeface="Arial"/>
                <a:ea typeface="Arial"/>
                <a:cs typeface="Arial"/>
                <a:sym typeface="Arial"/>
              </a:rPr>
              <a:t> E, before falling again. </a:t>
            </a:r>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56997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Top poker, far from the fire, black. At relatively low temperatures, the poker emits only infrared light that we cannot see.</a:t>
            </a:r>
          </a:p>
          <a:p>
            <a:r>
              <a:rPr lang="en-US" dirty="0"/>
              <a:t>• Second poker from the top, closer to the fire, dark orange. As it gets hotter, it begins to glow.</a:t>
            </a:r>
          </a:p>
          <a:p>
            <a:r>
              <a:rPr lang="en-US" dirty="0"/>
              <a:t>• Third poker from the top, in the flames, glowing red. It gets brighter as it heats up, demonstrating Law 1.</a:t>
            </a:r>
          </a:p>
          <a:p>
            <a:r>
              <a:rPr lang="en-US" dirty="0"/>
              <a:t>Bottom poker, at the base of the fire, glowing white changes from red to white in color, demonstrating Law 2.</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36243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Remind students that the intensity is per </a:t>
            </a:r>
            <a:r>
              <a:rPr lang="en-US" sz="1200" b="0" i="1" u="none" strike="noStrike" kern="1200" cap="none" dirty="0">
                <a:solidFill>
                  <a:schemeClr val="dk1"/>
                </a:solidFill>
                <a:latin typeface="Arial"/>
                <a:ea typeface="Arial"/>
                <a:cs typeface="Arial"/>
                <a:sym typeface="Arial"/>
              </a:rPr>
              <a:t>area; </a:t>
            </a:r>
            <a:r>
              <a:rPr lang="en-US" sz="1200" b="0" i="0" u="none" strike="noStrike" kern="1200" cap="none" dirty="0">
                <a:solidFill>
                  <a:schemeClr val="dk1"/>
                </a:solidFill>
                <a:latin typeface="Arial"/>
                <a:ea typeface="Arial"/>
                <a:cs typeface="Arial"/>
                <a:sym typeface="Arial"/>
              </a:rPr>
              <a:t>larger objects can emit more total light even if they are cooler. </a:t>
            </a:r>
            <a:endParaRPr lang="en-US" sz="1200" b="0" i="1" u="none" strike="noStrike" kern="1200" cap="none" dirty="0">
              <a:solidFill>
                <a:schemeClr val="dk1"/>
              </a:solidFill>
              <a:latin typeface="Arial"/>
              <a:ea typeface="Arial"/>
              <a:cs typeface="Arial"/>
              <a:sym typeface="Arial"/>
            </a:endParaRPr>
          </a:p>
          <a:p>
            <a:endParaRPr lang="en-IN" dirty="0"/>
          </a:p>
          <a:p>
            <a:r>
              <a:rPr lang="en-US" dirty="0"/>
              <a:t>The vertical axis plots relative intensity per square meter of surface, from 10 to the zeroth power up to 10 to the ninth power. A vertical band with rainbow colors, labeled, visible light, stands just to the left of 10 to the third power nanometers on the horizontal axis. To the left of this band is ultraviolet wavelengths and to the right of this band is infrared wavelengths. The graph plots There are four curves, all with a similar shape, with their vertical point of the curve leaning left toward the vertical axis. The curves are as follows.</a:t>
            </a:r>
          </a:p>
          <a:p>
            <a:r>
              <a:rPr lang="en-US" dirty="0"/>
              <a:t>• 15,000  Kelvin star curve. The curve rises from the horizontal axis almost halfway between 10 to the first power and 10 to the second power nanometers. The curve rises steeply to a rounded peak slightly to the right of 10 to the second power nanometers, with a relative intensity of about 10 to the ninth power. Then the curve gently falls to the horizontal axis, reaching it at almost 10 to the fifth power nanometers.</a:t>
            </a:r>
          </a:p>
          <a:p>
            <a:r>
              <a:rPr lang="en-US" dirty="0"/>
              <a:t>• The Sun curve, 5800 Kelvins. The curve rises from the horizontal axis at almost 10 to the second power nanometers, rises steeply to a rounded peak in the visible light band at a relative intensity of about 10 to the seventh power, then gently falls to the horizontal axis slightly to the left of the curve for a 15,000 Kelvin star.</a:t>
            </a:r>
          </a:p>
          <a:p>
            <a:r>
              <a:rPr lang="en-US" dirty="0"/>
              <a:t>• 3,000 Kelvin star. The curve rises from the horizontal axis about a third of the way from 10 to the second and 10 to the third power nanometers. It rises steeply to a rounded peak around 10 to the third power nanometers at a relative intensity of about 10 to the fifth power, then descends gently to the horizontal axis just slightly to the left of the preceding two curves.</a:t>
            </a:r>
          </a:p>
          <a:p>
            <a:r>
              <a:rPr lang="en-US" dirty="0"/>
              <a:t>• The Human curve, 310 Kelvin. The curve appears around 10 to the fourth power nanometers with a peak relative intensity per square meter of surface of about 10 to the first power and declines to a point on the horizontal axis at 10 to the 4.25 power nanometers.</a:t>
            </a:r>
          </a:p>
          <a:p>
            <a:r>
              <a:rPr lang="en-US" dirty="0"/>
              <a:t>The two laws of thermal radiation are as follows. </a:t>
            </a:r>
          </a:p>
          <a:p>
            <a:r>
              <a:rPr lang="en-US" dirty="0"/>
              <a:t>• Law 1. The curve for a hotter object is everywhere above the curve for a cooler object, showing that hotter objects emit more radiation per unit surface area at every wavelength. </a:t>
            </a:r>
          </a:p>
          <a:p>
            <a:r>
              <a:rPr lang="en-US" dirty="0"/>
              <a:t>Law 2. The peak wavelength is further to the left for hotter objects, showing that hotter objects emit more of their light at shorter wavelengths, high energy.</a:t>
            </a:r>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99209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 light bulb is </a:t>
            </a:r>
            <a:r>
              <a:rPr lang="en-IN" dirty="0" err="1"/>
              <a:t>labeled</a:t>
            </a:r>
            <a:r>
              <a:rPr lang="en-IN" dirty="0"/>
              <a:t>, hot light source. The light bulb produces light of all visible wavelengths, </a:t>
            </a:r>
            <a:r>
              <a:rPr lang="en-IN" dirty="0" err="1"/>
              <a:t>colors</a:t>
            </a:r>
            <a:r>
              <a:rPr lang="en-IN" dirty="0"/>
              <a:t>. Light from the bulb passes through a small hole in a wall, and enters a prism. Light comes out of the prism at an angle and makes a horizontal band of </a:t>
            </a:r>
            <a:r>
              <a:rPr lang="en-IN" dirty="0" err="1"/>
              <a:t>colors</a:t>
            </a:r>
            <a:r>
              <a:rPr lang="en-IN" dirty="0"/>
              <a:t>. The </a:t>
            </a:r>
            <a:r>
              <a:rPr lang="en-IN" dirty="0" err="1"/>
              <a:t>colors</a:t>
            </a:r>
            <a:r>
              <a:rPr lang="en-IN" dirty="0"/>
              <a:t> range from violet through blue, green, yellow, and orange, to red. The spectrum shows a smooth, continuous rainbow of light. A graph plots wavelength on the horizontal axis, and intensity on the vertical axis. A line on the graph starts at moderate intensity, curves gently up and gently back down. A graph of the spectrum is also continuous. Intensity varies slightly at different wavelengths.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42251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atoms in a warm gas cloud emit light in different directions only at specific wavelengths, </a:t>
            </a:r>
            <a:r>
              <a:rPr lang="en-IN" dirty="0" err="1"/>
              <a:t>colors</a:t>
            </a:r>
            <a:r>
              <a:rPr lang="en-IN" dirty="0"/>
              <a:t>, determined by the cloud’s composition and temperature. Light from the cloud passes through a small hole in a wall and enters a prism. Light comes out of the prism at an angle and makes a spectrum of narrow vertical lines of different </a:t>
            </a:r>
            <a:r>
              <a:rPr lang="en-IN" dirty="0" err="1"/>
              <a:t>colors</a:t>
            </a:r>
            <a:r>
              <a:rPr lang="en-IN" dirty="0"/>
              <a:t>, from violet on the left, through blue, blue green, and yellow to red. We see bright emission lines at specific wavelengths, </a:t>
            </a:r>
            <a:r>
              <a:rPr lang="en-IN" dirty="0" err="1"/>
              <a:t>colors</a:t>
            </a:r>
            <a:r>
              <a:rPr lang="en-IN" dirty="0"/>
              <a:t>, but no other light. A graph of the emission line spectrum plots wavelength on the horizontal axis and intensity on the vertical axis. The graph plots a sharp spikes under each bright line in the spectrum.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76132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 light bulb is </a:t>
            </a:r>
            <a:r>
              <a:rPr lang="en-IN" dirty="0" err="1"/>
              <a:t>labeled</a:t>
            </a:r>
            <a:r>
              <a:rPr lang="en-IN" dirty="0"/>
              <a:t>, hot light source. Light from the bulb travels through a cloud of gas. If light from a hot source passes through a cooler gas cloud, atoms in the cloud absorb light at wavelengths determined by the cloud’s composition and temperature. Light continues through the cloud, passes through a small hole in a wall, and enters a prism. Light comes out of the prism at an angle and makes a band of </a:t>
            </a:r>
            <a:r>
              <a:rPr lang="en-IN" dirty="0" err="1"/>
              <a:t>colors</a:t>
            </a:r>
            <a:r>
              <a:rPr lang="en-IN" dirty="0"/>
              <a:t>, from violet to red. Several dark vertical lines appear in the spectrum in the violet, blue, blue green, orange, and red spectrum regions. We see dark absorption lines where the cloud has absorbed light of specific wavelengths, </a:t>
            </a:r>
            <a:r>
              <a:rPr lang="en-IN" dirty="0" err="1"/>
              <a:t>colors</a:t>
            </a:r>
            <a:r>
              <a:rPr lang="en-IN" dirty="0"/>
              <a:t>. A graph of the absorption line spectrum plots wavelength on the horizontal axis and intensity on the vertical axis. A line curves gently up and back down similar to the graph in part A, but there are deep downward spikes in the line below each dark line in the spectrum. The graph shows a dip in intensity at the wavelength of each absorption line.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85982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level transitions correspond to photons with specific wavelengths. Horizontal lines are labeled, level 1, level 2, level 3, level 4, level 5. Several more lines close together lie above level 5. The space above the top line is labeled, ionization. Vertical arrows point down from various energy levels and are labeled in nanometers as follows. </a:t>
            </a:r>
          </a:p>
          <a:p>
            <a:r>
              <a:rPr lang="en-US" dirty="0"/>
              <a:t>• From above level 5 to level 2, 410.1. </a:t>
            </a:r>
          </a:p>
          <a:p>
            <a:r>
              <a:rPr lang="en-US" dirty="0"/>
              <a:t>• From level 5. To level 3, 1282. To level 2, 434.0. To level 1, 95.0.</a:t>
            </a:r>
          </a:p>
          <a:p>
            <a:r>
              <a:rPr lang="en-US" dirty="0"/>
              <a:t>• From level 4. To level 3, 1875. To level 2, 486.1. To level 1, 97.3</a:t>
            </a:r>
          </a:p>
          <a:p>
            <a:r>
              <a:rPr lang="en-US" dirty="0"/>
              <a:t>• From level 3. To level 2, 656.3. To level 1, 102.6.</a:t>
            </a:r>
          </a:p>
          <a:p>
            <a:r>
              <a:rPr lang="en-US" dirty="0"/>
              <a:t>• From level 2. To level 1, 121.6. </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35405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level transitions correspond to photons with specific wavelengths. Horizontal lines are labeled, level 1, level 2, level 3, level 4, level 5. Several more lines close together lie above level 5. The space above the top line is labeled, ionization. Vertical arrows point down from various energy levels and are labeled in nanometers as follows. </a:t>
            </a:r>
          </a:p>
          <a:p>
            <a:r>
              <a:rPr lang="en-US" dirty="0"/>
              <a:t>• From above level 5 to level 2, 410.1. </a:t>
            </a:r>
          </a:p>
          <a:p>
            <a:r>
              <a:rPr lang="en-US" dirty="0"/>
              <a:t>• From level 5. To level 3, 1282. To level 2, 434.0. To level 1, 95.0.</a:t>
            </a:r>
          </a:p>
          <a:p>
            <a:r>
              <a:rPr lang="en-US" dirty="0"/>
              <a:t>• From level 4. To level 3, 1875. To level 2, 486.1. To level 1, 97.3</a:t>
            </a:r>
          </a:p>
          <a:p>
            <a:r>
              <a:rPr lang="en-US" dirty="0"/>
              <a:t>• From level 3. To level 2, 656.3. To level 1, 102.6.</a:t>
            </a:r>
          </a:p>
          <a:p>
            <a:r>
              <a:rPr lang="en-US" dirty="0"/>
              <a:t>• From level 2. To level 1, 121.6. </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0607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level transitions correspond to photons with specific wavelengths. Horizontal lines are labeled, level 1, level 2, level 3, level 4, level 5. Several more lines close together lie above level 5. The space above the top line is labeled, ionization. Vertical arrows point down from various energy levels and are labeled in nanometers as follows. </a:t>
            </a:r>
          </a:p>
          <a:p>
            <a:r>
              <a:rPr lang="en-US" dirty="0"/>
              <a:t>• From above level 5 to level 2, 410.1. </a:t>
            </a:r>
          </a:p>
          <a:p>
            <a:r>
              <a:rPr lang="en-US" dirty="0"/>
              <a:t>• From level 5. To level 3, 1282. To level 2, 434.0. To level 1, 95.0.</a:t>
            </a:r>
          </a:p>
          <a:p>
            <a:r>
              <a:rPr lang="en-US" dirty="0"/>
              <a:t>• From level 4. To level 3, 1875. To level 2, 486.1. To level 1, 97.3</a:t>
            </a:r>
          </a:p>
          <a:p>
            <a:r>
              <a:rPr lang="en-US" dirty="0"/>
              <a:t>• From level 3. To level 2, 656.3. To level 1, 102.6.</a:t>
            </a:r>
          </a:p>
          <a:p>
            <a:r>
              <a:rPr lang="en-US" dirty="0"/>
              <a:t>• From level 2. To level 1, 121.6. </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17732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Helium. A black bar with 6 vertical strips in blue, light blue, green, yellow, and red. </a:t>
            </a:r>
          </a:p>
          <a:p>
            <a:r>
              <a:rPr lang="en-US" dirty="0"/>
              <a:t>• Sodium. A black bar with 2 vertical strips of orange. </a:t>
            </a:r>
          </a:p>
          <a:p>
            <a:r>
              <a:rPr lang="en-US" dirty="0"/>
              <a:t>• Neon. A black bar with 17 vertical strips of yellow, orange, and red. 2 orange strips have a </a:t>
            </a:r>
            <a:r>
              <a:rPr lang="en-US"/>
              <a:t>much larger </a:t>
            </a:r>
            <a:r>
              <a:rPr lang="en-US" dirty="0"/>
              <a:t>width than the rest. </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58598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Blue vertical lines present on the bar. Above the bar, chemical elements and ions are shown from left to right as follows. Helium, helium, helium, oxygen, helium, neon. Markers underneath the bar reads, hydrogen lines.</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54376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6C5AC2A-454D-1349-9778-7FB3BF34C02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93CD66C-79B5-C544-88BE-589B62206337}"/>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7623BEDC-645B-DB40-96C2-0F2AB3632148}"/>
              </a:ext>
            </a:extLst>
          </p:cNvPr>
          <p:cNvSpPr>
            <a:spLocks noGrp="1" noChangeArrowheads="1"/>
          </p:cNvSpPr>
          <p:nvPr>
            <p:ph type="sldNum" sz="quarter" idx="12"/>
          </p:nvPr>
        </p:nvSpPr>
        <p:spPr>
          <a:ln/>
        </p:spPr>
        <p:txBody>
          <a:bodyPr/>
          <a:lstStyle>
            <a:lvl1pPr>
              <a:defRPr/>
            </a:lvl1pPr>
          </a:lstStyle>
          <a:p>
            <a:pPr>
              <a:defRPr/>
            </a:pPr>
            <a:fld id="{FA416818-C2B4-0845-8533-A4521B5F6CF2}" type="slidenum">
              <a:rPr lang="en-US" altLang="en-US"/>
              <a:pPr>
                <a:defRPr/>
              </a:pPr>
              <a:t>‹#›</a:t>
            </a:fld>
            <a:endParaRPr lang="en-US" altLang="en-US"/>
          </a:p>
        </p:txBody>
      </p:sp>
    </p:spTree>
    <p:extLst>
      <p:ext uri="{BB962C8B-B14F-4D97-AF65-F5344CB8AC3E}">
        <p14:creationId xmlns:p14="http://schemas.microsoft.com/office/powerpoint/2010/main" val="2402632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E8116CF-9BD6-F749-8E68-FEDF6159A6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3E5F7D5-4C00-4844-B426-F6F8C0FBEB5E}"/>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289D94AC-EF16-D145-943C-5A7BD2659275}"/>
              </a:ext>
            </a:extLst>
          </p:cNvPr>
          <p:cNvSpPr>
            <a:spLocks noGrp="1" noChangeArrowheads="1"/>
          </p:cNvSpPr>
          <p:nvPr>
            <p:ph type="sldNum" sz="quarter" idx="12"/>
          </p:nvPr>
        </p:nvSpPr>
        <p:spPr>
          <a:ln/>
        </p:spPr>
        <p:txBody>
          <a:bodyPr/>
          <a:lstStyle>
            <a:lvl1pPr>
              <a:defRPr/>
            </a:lvl1pPr>
          </a:lstStyle>
          <a:p>
            <a:pPr>
              <a:defRPr/>
            </a:pPr>
            <a:fld id="{4013D877-7EC9-1442-9A73-E4DD628D2F40}" type="slidenum">
              <a:rPr lang="en-US" altLang="en-US"/>
              <a:pPr>
                <a:defRPr/>
              </a:pPr>
              <a:t>‹#›</a:t>
            </a:fld>
            <a:endParaRPr lang="en-US" altLang="en-US"/>
          </a:p>
        </p:txBody>
      </p:sp>
    </p:spTree>
    <p:extLst>
      <p:ext uri="{BB962C8B-B14F-4D97-AF65-F5344CB8AC3E}">
        <p14:creationId xmlns:p14="http://schemas.microsoft.com/office/powerpoint/2010/main" val="1438750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F6B84FF-FAF3-814F-8B53-D6A3D041F52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8B80ABA-8923-BB43-B20A-60E6F9518ECF}"/>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9D0FFEEC-833C-0549-9F7B-50CE69120802}"/>
              </a:ext>
            </a:extLst>
          </p:cNvPr>
          <p:cNvSpPr>
            <a:spLocks noGrp="1" noChangeArrowheads="1"/>
          </p:cNvSpPr>
          <p:nvPr>
            <p:ph type="sldNum" sz="quarter" idx="12"/>
          </p:nvPr>
        </p:nvSpPr>
        <p:spPr>
          <a:ln/>
        </p:spPr>
        <p:txBody>
          <a:bodyPr/>
          <a:lstStyle>
            <a:lvl1pPr>
              <a:defRPr/>
            </a:lvl1pPr>
          </a:lstStyle>
          <a:p>
            <a:pPr>
              <a:defRPr/>
            </a:pPr>
            <a:fld id="{D309EF24-1DAB-F243-9905-BF6B06701A57}" type="slidenum">
              <a:rPr lang="en-US" altLang="en-US"/>
              <a:pPr>
                <a:defRPr/>
              </a:pPr>
              <a:t>‹#›</a:t>
            </a:fld>
            <a:endParaRPr lang="en-US" altLang="en-US"/>
          </a:p>
        </p:txBody>
      </p:sp>
    </p:spTree>
    <p:extLst>
      <p:ext uri="{BB962C8B-B14F-4D97-AF65-F5344CB8AC3E}">
        <p14:creationId xmlns:p14="http://schemas.microsoft.com/office/powerpoint/2010/main" val="4131897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ctr" rtl="0" fontAlgn="ctr">
              <a:lnSpc>
                <a:spcPct val="100000"/>
              </a:lnSpc>
              <a:spcBef>
                <a:spcPts val="0"/>
              </a:spcBef>
              <a:buClr>
                <a:srgbClr val="007FA3"/>
              </a:buClr>
              <a:buFont typeface="Times New Roman"/>
              <a:buNone/>
              <a:defRPr sz="3600" b="0" i="0" u="none" strike="noStrike" cap="none">
                <a:solidFill>
                  <a:schemeClr val="tx2"/>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57200" y="1554920"/>
            <a:ext cx="8232775" cy="4663335"/>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11484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532484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Ten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4011769" cy="46940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216772"/>
            <a:ext cx="4011769" cy="55218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57200" y="2953477"/>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457200" y="3640944"/>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4352925"/>
            <a:ext cx="4011769"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5010150"/>
            <a:ext cx="4011769"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5692775"/>
            <a:ext cx="4011769"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622801" y="1557338"/>
            <a:ext cx="4064000" cy="4651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622800" y="2216150"/>
            <a:ext cx="4064000" cy="5524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622800" y="2952750"/>
            <a:ext cx="4064000" cy="52546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622800" y="3641725"/>
            <a:ext cx="4064000" cy="52387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622800" y="4352925"/>
            <a:ext cx="4064000"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713288" y="5010150"/>
            <a:ext cx="3973512"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713288" y="5692775"/>
            <a:ext cx="3973512"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188819737"/>
      </p:ext>
    </p:extLst>
  </p:cSld>
  <p:clrMapOvr>
    <a:masterClrMapping/>
  </p:clrMapOvr>
  <p:extLst>
    <p:ext uri="{DCECCB84-F9BA-43D5-87BE-67443E8EF086}">
      <p15:sldGuideLst xmlns:p15="http://schemas.microsoft.com/office/powerpoint/2012/main">
        <p15:guide id="1" orient="horz" pos="98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7E7C617-C02A-D04B-B26C-1A8D548DEE7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42C64AE-2D38-CB4F-A4DB-665AF2992185}"/>
              </a:ext>
            </a:extLst>
          </p:cNvPr>
          <p:cNvSpPr>
            <a:spLocks noGrp="1" noChangeArrowheads="1"/>
          </p:cNvSpPr>
          <p:nvPr>
            <p:ph type="sldNum" sz="quarter" idx="12"/>
          </p:nvPr>
        </p:nvSpPr>
        <p:spPr>
          <a:ln/>
        </p:spPr>
        <p:txBody>
          <a:bodyPr/>
          <a:lstStyle>
            <a:lvl1pPr>
              <a:defRPr/>
            </a:lvl1pPr>
          </a:lstStyle>
          <a:p>
            <a:pPr>
              <a:defRPr/>
            </a:pPr>
            <a:fld id="{FA1C541B-8BB6-8941-994D-E84253A4996E}" type="slidenum">
              <a:rPr lang="en-US" altLang="en-US"/>
              <a:pPr>
                <a:defRPr/>
              </a:pPr>
              <a:t>‹#›</a:t>
            </a:fld>
            <a:endParaRPr lang="en-US" altLang="en-US"/>
          </a:p>
        </p:txBody>
      </p:sp>
    </p:spTree>
    <p:extLst>
      <p:ext uri="{BB962C8B-B14F-4D97-AF65-F5344CB8AC3E}">
        <p14:creationId xmlns:p14="http://schemas.microsoft.com/office/powerpoint/2010/main" val="3622171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3D21E8C-8917-9C4E-8108-248AC3CC490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D58C289-6DCD-FF41-A4AE-4154BB27626F}"/>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CC0D8B0E-9681-4646-B69B-48E85C10CA20}"/>
              </a:ext>
            </a:extLst>
          </p:cNvPr>
          <p:cNvSpPr>
            <a:spLocks noGrp="1" noChangeArrowheads="1"/>
          </p:cNvSpPr>
          <p:nvPr>
            <p:ph type="sldNum" sz="quarter" idx="12"/>
          </p:nvPr>
        </p:nvSpPr>
        <p:spPr>
          <a:ln/>
        </p:spPr>
        <p:txBody>
          <a:bodyPr/>
          <a:lstStyle>
            <a:lvl1pPr>
              <a:defRPr/>
            </a:lvl1pPr>
          </a:lstStyle>
          <a:p>
            <a:pPr>
              <a:defRPr/>
            </a:pPr>
            <a:fld id="{1475AECE-7885-8742-8C32-9F06FA5807C7}" type="slidenum">
              <a:rPr lang="en-US" altLang="en-US"/>
              <a:pPr>
                <a:defRPr/>
              </a:pPr>
              <a:t>‹#›</a:t>
            </a:fld>
            <a:endParaRPr lang="en-US" altLang="en-US"/>
          </a:p>
        </p:txBody>
      </p:sp>
    </p:spTree>
    <p:extLst>
      <p:ext uri="{BB962C8B-B14F-4D97-AF65-F5344CB8AC3E}">
        <p14:creationId xmlns:p14="http://schemas.microsoft.com/office/powerpoint/2010/main" val="81340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9F7DB90-D626-D240-A06C-FD63517A7A8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A1BA3BA-34EE-8F4E-9103-2BC75D39D4B6}"/>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742AABD2-6259-3B4F-B808-5539B6CEE68B}"/>
              </a:ext>
            </a:extLst>
          </p:cNvPr>
          <p:cNvSpPr>
            <a:spLocks noGrp="1" noChangeArrowheads="1"/>
          </p:cNvSpPr>
          <p:nvPr>
            <p:ph type="sldNum" sz="quarter" idx="12"/>
          </p:nvPr>
        </p:nvSpPr>
        <p:spPr>
          <a:ln/>
        </p:spPr>
        <p:txBody>
          <a:bodyPr/>
          <a:lstStyle>
            <a:lvl1pPr>
              <a:defRPr/>
            </a:lvl1pPr>
          </a:lstStyle>
          <a:p>
            <a:pPr>
              <a:defRPr/>
            </a:pPr>
            <a:fld id="{4C71C4C0-F9CB-5540-867E-4B97DC4DC0F2}" type="slidenum">
              <a:rPr lang="en-US" altLang="en-US"/>
              <a:pPr>
                <a:defRPr/>
              </a:pPr>
              <a:t>‹#›</a:t>
            </a:fld>
            <a:endParaRPr lang="en-US" altLang="en-US"/>
          </a:p>
        </p:txBody>
      </p:sp>
    </p:spTree>
    <p:extLst>
      <p:ext uri="{BB962C8B-B14F-4D97-AF65-F5344CB8AC3E}">
        <p14:creationId xmlns:p14="http://schemas.microsoft.com/office/powerpoint/2010/main" val="2962777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E93E474-981F-2342-B461-2BE850E22FD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3ADECD9-FB15-0440-B531-6912611956E9}"/>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869F3659-2A97-204F-A2C1-00B45B9363DC}"/>
              </a:ext>
            </a:extLst>
          </p:cNvPr>
          <p:cNvSpPr>
            <a:spLocks noGrp="1" noChangeArrowheads="1"/>
          </p:cNvSpPr>
          <p:nvPr>
            <p:ph type="sldNum" sz="quarter" idx="12"/>
          </p:nvPr>
        </p:nvSpPr>
        <p:spPr>
          <a:ln/>
        </p:spPr>
        <p:txBody>
          <a:bodyPr/>
          <a:lstStyle>
            <a:lvl1pPr>
              <a:defRPr/>
            </a:lvl1pPr>
          </a:lstStyle>
          <a:p>
            <a:pPr>
              <a:defRPr/>
            </a:pPr>
            <a:fld id="{69B83463-6AA3-C849-A84B-6F83EA4B5627}" type="slidenum">
              <a:rPr lang="en-US" altLang="en-US"/>
              <a:pPr>
                <a:defRPr/>
              </a:pPr>
              <a:t>‹#›</a:t>
            </a:fld>
            <a:endParaRPr lang="en-US" altLang="en-US"/>
          </a:p>
        </p:txBody>
      </p:sp>
    </p:spTree>
    <p:extLst>
      <p:ext uri="{BB962C8B-B14F-4D97-AF65-F5344CB8AC3E}">
        <p14:creationId xmlns:p14="http://schemas.microsoft.com/office/powerpoint/2010/main" val="3313649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1A54A96-5BED-CB4C-B921-3E71A25454F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012E74F-6101-FB42-84FE-1D4D26177C80}"/>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C972F135-ACE4-BA42-81B9-A13114A8DD61}"/>
              </a:ext>
            </a:extLst>
          </p:cNvPr>
          <p:cNvSpPr>
            <a:spLocks noGrp="1" noChangeArrowheads="1"/>
          </p:cNvSpPr>
          <p:nvPr>
            <p:ph type="sldNum" sz="quarter" idx="12"/>
          </p:nvPr>
        </p:nvSpPr>
        <p:spPr>
          <a:ln/>
        </p:spPr>
        <p:txBody>
          <a:bodyPr/>
          <a:lstStyle>
            <a:lvl1pPr>
              <a:defRPr/>
            </a:lvl1pPr>
          </a:lstStyle>
          <a:p>
            <a:pPr>
              <a:defRPr/>
            </a:pPr>
            <a:fld id="{4225D0E0-F895-8F43-871F-408843788026}" type="slidenum">
              <a:rPr lang="en-US" altLang="en-US"/>
              <a:pPr>
                <a:defRPr/>
              </a:pPr>
              <a:t>‹#›</a:t>
            </a:fld>
            <a:endParaRPr lang="en-US" altLang="en-US"/>
          </a:p>
        </p:txBody>
      </p:sp>
    </p:spTree>
    <p:extLst>
      <p:ext uri="{BB962C8B-B14F-4D97-AF65-F5344CB8AC3E}">
        <p14:creationId xmlns:p14="http://schemas.microsoft.com/office/powerpoint/2010/main" val="2370208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B933DEA-CBFA-484D-B8CE-C2BA2D601C3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B43BD9C-5568-0B45-BE1B-FFF5D255A5A6}"/>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B11E74A8-3463-F344-864F-8277AB021555}"/>
              </a:ext>
            </a:extLst>
          </p:cNvPr>
          <p:cNvSpPr>
            <a:spLocks noGrp="1" noChangeArrowheads="1"/>
          </p:cNvSpPr>
          <p:nvPr>
            <p:ph type="sldNum" sz="quarter" idx="12"/>
          </p:nvPr>
        </p:nvSpPr>
        <p:spPr>
          <a:ln/>
        </p:spPr>
        <p:txBody>
          <a:bodyPr/>
          <a:lstStyle>
            <a:lvl1pPr>
              <a:defRPr/>
            </a:lvl1pPr>
          </a:lstStyle>
          <a:p>
            <a:pPr>
              <a:defRPr/>
            </a:pPr>
            <a:fld id="{36D874EF-E5AF-7246-AE1B-58C5342E298B}" type="slidenum">
              <a:rPr lang="en-US" altLang="en-US"/>
              <a:pPr>
                <a:defRPr/>
              </a:pPr>
              <a:t>‹#›</a:t>
            </a:fld>
            <a:endParaRPr lang="en-US" altLang="en-US"/>
          </a:p>
        </p:txBody>
      </p:sp>
    </p:spTree>
    <p:extLst>
      <p:ext uri="{BB962C8B-B14F-4D97-AF65-F5344CB8AC3E}">
        <p14:creationId xmlns:p14="http://schemas.microsoft.com/office/powerpoint/2010/main" val="2274755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F6F0FEF-1EDA-CE4F-B2F6-94A9233E164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F8BE932-93D8-674A-9CDA-7AF4AC89A725}"/>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t>A1000 L09 Light</a:t>
            </a:r>
          </a:p>
        </p:txBody>
      </p:sp>
      <p:sp>
        <p:nvSpPr>
          <p:cNvPr id="7" name="Rectangle 6">
            <a:extLst>
              <a:ext uri="{FF2B5EF4-FFF2-40B4-BE49-F238E27FC236}">
                <a16:creationId xmlns:a16="http://schemas.microsoft.com/office/drawing/2014/main" id="{114E0680-2C61-8441-8667-0E0F93C8077D}"/>
              </a:ext>
            </a:extLst>
          </p:cNvPr>
          <p:cNvSpPr>
            <a:spLocks noGrp="1" noChangeArrowheads="1"/>
          </p:cNvSpPr>
          <p:nvPr>
            <p:ph type="sldNum" sz="quarter" idx="12"/>
          </p:nvPr>
        </p:nvSpPr>
        <p:spPr>
          <a:ln/>
        </p:spPr>
        <p:txBody>
          <a:bodyPr/>
          <a:lstStyle>
            <a:lvl1pPr>
              <a:defRPr/>
            </a:lvl1pPr>
          </a:lstStyle>
          <a:p>
            <a:pPr>
              <a:defRPr/>
            </a:pPr>
            <a:fld id="{8826F233-B41B-3E42-A281-7FCE53CD6FBA}" type="slidenum">
              <a:rPr lang="en-US" altLang="en-US"/>
              <a:pPr>
                <a:defRPr/>
              </a:pPr>
              <a:t>‹#›</a:t>
            </a:fld>
            <a:endParaRPr lang="en-US" altLang="en-US"/>
          </a:p>
        </p:txBody>
      </p:sp>
    </p:spTree>
    <p:extLst>
      <p:ext uri="{BB962C8B-B14F-4D97-AF65-F5344CB8AC3E}">
        <p14:creationId xmlns:p14="http://schemas.microsoft.com/office/powerpoint/2010/main" val="3532702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594233B-C336-4F4A-8BBB-1B00B4CFFD9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A8F1A2B6-3717-9241-9ADC-781CB8E09BD5}"/>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t>A1000 L09 Light</a:t>
            </a:r>
          </a:p>
        </p:txBody>
      </p:sp>
      <p:sp>
        <p:nvSpPr>
          <p:cNvPr id="7" name="Rectangle 6">
            <a:extLst>
              <a:ext uri="{FF2B5EF4-FFF2-40B4-BE49-F238E27FC236}">
                <a16:creationId xmlns:a16="http://schemas.microsoft.com/office/drawing/2014/main" id="{39B6E5FC-51ED-9349-BCBC-074963D8AF39}"/>
              </a:ext>
            </a:extLst>
          </p:cNvPr>
          <p:cNvSpPr>
            <a:spLocks noGrp="1" noChangeArrowheads="1"/>
          </p:cNvSpPr>
          <p:nvPr>
            <p:ph type="sldNum" sz="quarter" idx="12"/>
          </p:nvPr>
        </p:nvSpPr>
        <p:spPr>
          <a:ln/>
        </p:spPr>
        <p:txBody>
          <a:bodyPr/>
          <a:lstStyle>
            <a:lvl1pPr>
              <a:defRPr/>
            </a:lvl1pPr>
          </a:lstStyle>
          <a:p>
            <a:pPr>
              <a:defRPr/>
            </a:pPr>
            <a:fld id="{D516D2EB-EF6D-E04F-AACC-255B8A7DB2D2}" type="slidenum">
              <a:rPr lang="en-US" altLang="en-US"/>
              <a:pPr>
                <a:defRPr/>
              </a:pPr>
              <a:t>‹#›</a:t>
            </a:fld>
            <a:endParaRPr lang="en-US" altLang="en-US"/>
          </a:p>
        </p:txBody>
      </p:sp>
    </p:spTree>
    <p:extLst>
      <p:ext uri="{BB962C8B-B14F-4D97-AF65-F5344CB8AC3E}">
        <p14:creationId xmlns:p14="http://schemas.microsoft.com/office/powerpoint/2010/main" val="1006853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5CE3D"/>
            </a:gs>
            <a:gs pos="100000">
              <a:srgbClr val="E88018"/>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1311334-D074-464F-A5AA-37DA2BDD3AD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4A3519D-3B84-364F-B04B-F9172BE2E6E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9208E14-5649-B64F-9F75-D00EA57DC4F0}"/>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7791355B-A3CB-B44E-8E53-4FC43406D78D}"/>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93E89A0-10DE-074C-B8A3-4562315DB9F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dt="0"/>
  <p:txStyles>
    <p:title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p:titleStyle>
    <p:body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3CCCB0FA-FE3E-164C-B368-329F0B3A4FC0}"/>
              </a:ext>
            </a:extLst>
          </p:cNvPr>
          <p:cNvSpPr>
            <a:spLocks noGrp="1" noChangeArrowheads="1"/>
          </p:cNvSpPr>
          <p:nvPr>
            <p:ph type="ctrTitle"/>
          </p:nvPr>
        </p:nvSpPr>
        <p:spPr>
          <a:xfrm>
            <a:off x="685800" y="2286000"/>
            <a:ext cx="7772400" cy="1143000"/>
          </a:xfrm>
        </p:spPr>
        <p:txBody>
          <a:bodyPr/>
          <a:lstStyle/>
          <a:p>
            <a:pPr eaLnBrk="1" hangingPunct="1"/>
            <a:r>
              <a:rPr lang="en-US" altLang="en-US" dirty="0"/>
              <a:t>Learning from Light</a:t>
            </a:r>
          </a:p>
        </p:txBody>
      </p:sp>
      <p:sp>
        <p:nvSpPr>
          <p:cNvPr id="16386" name="Rectangle 3">
            <a:extLst>
              <a:ext uri="{FF2B5EF4-FFF2-40B4-BE49-F238E27FC236}">
                <a16:creationId xmlns:a16="http://schemas.microsoft.com/office/drawing/2014/main" id="{79795436-C05C-C14C-B6A0-2EDB0C96BAE3}"/>
              </a:ext>
            </a:extLst>
          </p:cNvPr>
          <p:cNvSpPr>
            <a:spLocks noGrp="1" noChangeArrowheads="1"/>
          </p:cNvSpPr>
          <p:nvPr>
            <p:ph type="subTitle" idx="1"/>
          </p:nvPr>
        </p:nvSpPr>
        <p:spPr/>
        <p:txBody>
          <a:bodyPr/>
          <a:lstStyle/>
          <a:p>
            <a:pPr eaLnBrk="1" hangingPunct="1"/>
            <a:r>
              <a:rPr lang="en-US" altLang="en-US" dirty="0"/>
              <a:t>What does </a:t>
            </a:r>
            <a:r>
              <a:rPr lang="en-US" altLang="en-US"/>
              <a:t>it tell?</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4400" b="0" dirty="0">
                <a:solidFill>
                  <a:schemeClr val="tx2"/>
                </a:solidFill>
              </a:rPr>
              <a:t>Chemical Fingerprints</a:t>
            </a:r>
            <a:endParaRPr lang="en-IN" sz="4400" b="0" dirty="0">
              <a:solidFill>
                <a:schemeClr val="tx2"/>
              </a:solidFill>
            </a:endParaRPr>
          </a:p>
        </p:txBody>
      </p:sp>
      <p:pic>
        <p:nvPicPr>
          <p:cNvPr id="18" name="Content Placeholder 17" descr="Part A. A series of horizontal lines and vertical arrows oriented downward indicate the energy level transitions in hydrogen. For long description in Notes pane, press F6."/>
          <p:cNvPicPr>
            <a:picLocks noGrp="1" noChangeAspect="1"/>
          </p:cNvPicPr>
          <p:nvPr>
            <p:ph sz="quarter" idx="13"/>
          </p:nvPr>
        </p:nvPicPr>
        <p:blipFill>
          <a:blip r:embed="rId3"/>
          <a:stretch>
            <a:fillRect/>
          </a:stretch>
        </p:blipFill>
        <p:spPr>
          <a:xfrm>
            <a:off x="468313" y="1557338"/>
            <a:ext cx="4639458" cy="3804234"/>
          </a:xfrm>
          <a:prstGeom prst="rect">
            <a:avLst/>
          </a:prstGeom>
          <a:ln>
            <a:solidFill>
              <a:schemeClr val="tx2"/>
            </a:solidFill>
          </a:ln>
        </p:spPr>
      </p:pic>
      <p:sp>
        <p:nvSpPr>
          <p:cNvPr id="3" name="Content Placeholder 2"/>
          <p:cNvSpPr>
            <a:spLocks noGrp="1"/>
          </p:cNvSpPr>
          <p:nvPr>
            <p:ph sz="quarter" idx="14"/>
          </p:nvPr>
        </p:nvSpPr>
        <p:spPr>
          <a:xfrm>
            <a:off x="457200" y="5606260"/>
            <a:ext cx="4011769" cy="521408"/>
          </a:xfrm>
        </p:spPr>
        <p:txBody>
          <a:bodyPr/>
          <a:lstStyle/>
          <a:p>
            <a:pPr marL="0" indent="0" algn="ctr">
              <a:buNone/>
            </a:pPr>
            <a:r>
              <a:rPr lang="en-US" dirty="0"/>
              <a:t>Energy levels of hydrogen</a:t>
            </a:r>
          </a:p>
        </p:txBody>
      </p:sp>
      <p:sp>
        <p:nvSpPr>
          <p:cNvPr id="4" name="Content Placeholder 3"/>
          <p:cNvSpPr>
            <a:spLocks noGrp="1"/>
          </p:cNvSpPr>
          <p:nvPr>
            <p:ph sz="quarter" idx="15"/>
          </p:nvPr>
        </p:nvSpPr>
        <p:spPr>
          <a:xfrm>
            <a:off x="5284518" y="1557339"/>
            <a:ext cx="3402281" cy="3549052"/>
          </a:xfrm>
        </p:spPr>
        <p:txBody>
          <a:bodyPr/>
          <a:lstStyle/>
          <a:p>
            <a:r>
              <a:rPr lang="en-US" dirty="0"/>
              <a:t>Each type of atom has a unique set of energy levels.</a:t>
            </a:r>
          </a:p>
          <a:p>
            <a:r>
              <a:rPr lang="en-US" dirty="0"/>
              <a:t>Each transition corresponds to a unique photon energy, frequency, and wavelength.</a:t>
            </a:r>
          </a:p>
        </p:txBody>
      </p:sp>
    </p:spTree>
    <p:extLst>
      <p:ext uri="{BB962C8B-B14F-4D97-AF65-F5344CB8AC3E}">
        <p14:creationId xmlns:p14="http://schemas.microsoft.com/office/powerpoint/2010/main" val="4287319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4400" b="0" dirty="0">
                <a:solidFill>
                  <a:schemeClr val="tx2"/>
                </a:solidFill>
              </a:rPr>
              <a:t>Chemical Fingerprints</a:t>
            </a:r>
            <a:endParaRPr lang="en-IN" sz="4400" b="0" dirty="0">
              <a:solidFill>
                <a:schemeClr val="tx2"/>
              </a:solidFill>
            </a:endParaRPr>
          </a:p>
        </p:txBody>
      </p:sp>
      <p:sp>
        <p:nvSpPr>
          <p:cNvPr id="4" name="Content Placeholder 3"/>
          <p:cNvSpPr>
            <a:spLocks noGrp="1"/>
          </p:cNvSpPr>
          <p:nvPr>
            <p:ph sz="quarter" idx="15"/>
          </p:nvPr>
        </p:nvSpPr>
        <p:spPr>
          <a:xfrm>
            <a:off x="5284518" y="1557339"/>
            <a:ext cx="3402281" cy="3549052"/>
          </a:xfrm>
        </p:spPr>
        <p:txBody>
          <a:bodyPr/>
          <a:lstStyle/>
          <a:p>
            <a:r>
              <a:rPr lang="en-US" dirty="0"/>
              <a:t>Downward transitions produce a unique pattern of emission lines.</a:t>
            </a:r>
          </a:p>
        </p:txBody>
      </p:sp>
      <p:pic>
        <p:nvPicPr>
          <p:cNvPr id="10" name="Content Placeholder 3" descr="Part A. A series of horizontal lines and vertical arrows oriented downward indicate the energy level transitions in hydrogen. For long description in Notes pane, press F6.">
            <a:extLst>
              <a:ext uri="{FF2B5EF4-FFF2-40B4-BE49-F238E27FC236}">
                <a16:creationId xmlns:a16="http://schemas.microsoft.com/office/drawing/2014/main" id="{425C8865-94F0-7D4A-A2FF-93EFF554F670}"/>
              </a:ext>
            </a:extLst>
          </p:cNvPr>
          <p:cNvPicPr>
            <a:picLocks noGrp="1" noChangeAspect="1"/>
          </p:cNvPicPr>
          <p:nvPr>
            <p:ph sz="quarter" idx="13"/>
          </p:nvPr>
        </p:nvPicPr>
        <p:blipFill>
          <a:blip r:embed="rId3"/>
          <a:stretch>
            <a:fillRect/>
          </a:stretch>
        </p:blipFill>
        <p:spPr>
          <a:xfrm>
            <a:off x="606162" y="1555750"/>
            <a:ext cx="4102625" cy="4752975"/>
          </a:xfrm>
          <a:prstGeom prst="rect">
            <a:avLst/>
          </a:prstGeom>
          <a:ln>
            <a:solidFill>
              <a:schemeClr val="tx2"/>
            </a:solidFill>
          </a:ln>
        </p:spPr>
      </p:pic>
    </p:spTree>
    <p:extLst>
      <p:ext uri="{BB962C8B-B14F-4D97-AF65-F5344CB8AC3E}">
        <p14:creationId xmlns:p14="http://schemas.microsoft.com/office/powerpoint/2010/main" val="2725562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4400" b="0" dirty="0">
                <a:solidFill>
                  <a:schemeClr val="tx2"/>
                </a:solidFill>
              </a:rPr>
              <a:t>Chemical Fingerprints</a:t>
            </a:r>
            <a:endParaRPr lang="en-IN" sz="4400" b="0" dirty="0">
              <a:solidFill>
                <a:schemeClr val="tx2"/>
              </a:solidFill>
            </a:endParaRPr>
          </a:p>
        </p:txBody>
      </p:sp>
      <p:sp>
        <p:nvSpPr>
          <p:cNvPr id="4" name="Content Placeholder 3"/>
          <p:cNvSpPr>
            <a:spLocks noGrp="1"/>
          </p:cNvSpPr>
          <p:nvPr>
            <p:ph sz="quarter" idx="15"/>
          </p:nvPr>
        </p:nvSpPr>
        <p:spPr>
          <a:xfrm>
            <a:off x="5284518" y="1557339"/>
            <a:ext cx="3402281" cy="3549052"/>
          </a:xfrm>
        </p:spPr>
        <p:txBody>
          <a:bodyPr/>
          <a:lstStyle/>
          <a:p>
            <a:r>
              <a:rPr lang="en-US" dirty="0"/>
              <a:t>Because those atoms can absorb photons with those same energies, upward transitions produce a pattern of absorption lines at the same wavelengths.</a:t>
            </a:r>
          </a:p>
        </p:txBody>
      </p:sp>
      <p:pic>
        <p:nvPicPr>
          <p:cNvPr id="7" name="Content Placeholder 17" descr="Part A. A series of horizontal lines and vertical arrows oriented downward indicate the energy level transitions in hydrogen. For long description in Notes pane, press F6.">
            <a:extLst>
              <a:ext uri="{FF2B5EF4-FFF2-40B4-BE49-F238E27FC236}">
                <a16:creationId xmlns:a16="http://schemas.microsoft.com/office/drawing/2014/main" id="{C1EF64E4-0CF6-3B4C-8FC9-D67C1ED7946F}"/>
              </a:ext>
            </a:extLst>
          </p:cNvPr>
          <p:cNvPicPr>
            <a:picLocks noChangeAspect="1"/>
          </p:cNvPicPr>
          <p:nvPr/>
        </p:nvPicPr>
        <p:blipFill>
          <a:blip r:embed="rId3"/>
          <a:stretch>
            <a:fillRect/>
          </a:stretch>
        </p:blipFill>
        <p:spPr bwMode="auto">
          <a:xfrm>
            <a:off x="479089" y="1435150"/>
            <a:ext cx="4123164" cy="338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18" descr="Part C. An absorption spectrum with dark absorption lines produced by upward transitions between level 2 and higher levels in hydrogen, in nanometers, as follows. For long description in Notes pane, press F6.">
            <a:extLst>
              <a:ext uri="{FF2B5EF4-FFF2-40B4-BE49-F238E27FC236}">
                <a16:creationId xmlns:a16="http://schemas.microsoft.com/office/drawing/2014/main" id="{6DF6745A-B119-0E42-B91F-BA8D35B1576D}"/>
              </a:ext>
            </a:extLst>
          </p:cNvPr>
          <p:cNvPicPr>
            <a:picLocks noGrp="1" noChangeAspect="1"/>
          </p:cNvPicPr>
          <p:nvPr>
            <p:ph sz="quarter" idx="14"/>
          </p:nvPr>
        </p:nvPicPr>
        <p:blipFill>
          <a:blip r:embed="rId4"/>
          <a:stretch>
            <a:fillRect/>
          </a:stretch>
        </p:blipFill>
        <p:spPr>
          <a:xfrm>
            <a:off x="470124" y="5164657"/>
            <a:ext cx="3998845" cy="1174064"/>
          </a:xfrm>
          <a:prstGeom prst="rect">
            <a:avLst/>
          </a:prstGeom>
        </p:spPr>
      </p:pic>
    </p:spTree>
    <p:extLst>
      <p:ext uri="{BB962C8B-B14F-4D97-AF65-F5344CB8AC3E}">
        <p14:creationId xmlns:p14="http://schemas.microsoft.com/office/powerpoint/2010/main" val="994339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Chemical Fingerprints </a:t>
            </a:r>
            <a:r>
              <a:rPr lang="en-US" sz="2000" b="0" dirty="0"/>
              <a:t>(4 of 5)</a:t>
            </a:r>
            <a:endParaRPr lang="en-IN" dirty="0"/>
          </a:p>
        </p:txBody>
      </p:sp>
      <p:pic>
        <p:nvPicPr>
          <p:cNvPr id="7" name="Content Placeholder 6" descr="The light emissions are shown as follows. 3 horizontal bars are labled and described as follows. For long description in Notes pane, press F6.&#10;"/>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b="6305"/>
          <a:stretch/>
        </p:blipFill>
        <p:spPr bwMode="auto">
          <a:xfrm>
            <a:off x="468313" y="1557338"/>
            <a:ext cx="8229600" cy="262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4"/>
          </p:nvPr>
        </p:nvSpPr>
        <p:spPr>
          <a:xfrm>
            <a:off x="457200" y="4425432"/>
            <a:ext cx="8229600" cy="609706"/>
          </a:xfrm>
        </p:spPr>
        <p:txBody>
          <a:bodyPr/>
          <a:lstStyle/>
          <a:p>
            <a:r>
              <a:rPr lang="en-US" dirty="0"/>
              <a:t>Each type of atom has a unique spectral fingerprint.</a:t>
            </a:r>
          </a:p>
        </p:txBody>
      </p:sp>
    </p:spTree>
    <p:extLst>
      <p:ext uri="{BB962C8B-B14F-4D97-AF65-F5344CB8AC3E}">
        <p14:creationId xmlns:p14="http://schemas.microsoft.com/office/powerpoint/2010/main" val="2919508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Chemical Fingerprints </a:t>
            </a:r>
            <a:r>
              <a:rPr lang="en-US" sz="2000" b="0" dirty="0"/>
              <a:t>(5 of 5)</a:t>
            </a:r>
            <a:endParaRPr lang="en-IN" dirty="0"/>
          </a:p>
        </p:txBody>
      </p:sp>
      <p:pic>
        <p:nvPicPr>
          <p:cNvPr id="4" name="Content Placeholder 3" descr="The light emission presents as a horizontal black bar. For long description in Notes pane, press F6."/>
          <p:cNvPicPr>
            <a:picLocks noGrp="1" noChangeAspect="1"/>
          </p:cNvPicPr>
          <p:nvPr>
            <p:ph sz="quarter" idx="13"/>
          </p:nvPr>
        </p:nvPicPr>
        <p:blipFill>
          <a:blip r:embed="rId3"/>
          <a:stretch>
            <a:fillRect/>
          </a:stretch>
        </p:blipFill>
        <p:spPr>
          <a:xfrm>
            <a:off x="468313" y="1557338"/>
            <a:ext cx="8229600" cy="2617975"/>
          </a:xfrm>
          <a:prstGeom prst="rect">
            <a:avLst/>
          </a:prstGeom>
        </p:spPr>
      </p:pic>
      <p:sp>
        <p:nvSpPr>
          <p:cNvPr id="3" name="Content Placeholder 2"/>
          <p:cNvSpPr>
            <a:spLocks noGrp="1"/>
          </p:cNvSpPr>
          <p:nvPr>
            <p:ph sz="quarter" idx="14"/>
          </p:nvPr>
        </p:nvSpPr>
        <p:spPr>
          <a:xfrm>
            <a:off x="457200" y="4420002"/>
            <a:ext cx="8229600" cy="1018898"/>
          </a:xfrm>
        </p:spPr>
        <p:txBody>
          <a:bodyPr/>
          <a:lstStyle/>
          <a:p>
            <a:r>
              <a:rPr lang="en-US" dirty="0"/>
              <a:t>Observing the fingerprints in a spectrum tells us which kinds of atoms are present.</a:t>
            </a:r>
          </a:p>
        </p:txBody>
      </p:sp>
    </p:spTree>
    <p:extLst>
      <p:ext uri="{BB962C8B-B14F-4D97-AF65-F5344CB8AC3E}">
        <p14:creationId xmlns:p14="http://schemas.microsoft.com/office/powerpoint/2010/main" val="2217900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a:t>Example: Solar Spectrum</a:t>
            </a:r>
          </a:p>
        </p:txBody>
      </p:sp>
      <p:pic>
        <p:nvPicPr>
          <p:cNvPr id="2" name="Content Placeholder 1" descr="A visible light spectrum from the sun presents as a band of colors stacked vertically and shown from top bottom as follows. Red, orange, yellow, green, blue, purple. Sporadic black segments are shown on the band. "/>
          <p:cNvPicPr>
            <a:picLocks noGrp="1" noChangeAspect="1"/>
          </p:cNvPicPr>
          <p:nvPr>
            <p:ph sz="quarter" idx="13"/>
          </p:nvPr>
        </p:nvPicPr>
        <p:blipFill>
          <a:blip r:embed="rId3"/>
          <a:stretch>
            <a:fillRect/>
          </a:stretch>
        </p:blipFill>
        <p:spPr>
          <a:xfrm>
            <a:off x="2086805" y="1554163"/>
            <a:ext cx="4973565" cy="4664075"/>
          </a:xfrm>
          <a:prstGeom prst="rect">
            <a:avLst/>
          </a:prstGeom>
          <a:ln>
            <a:solidFill>
              <a:schemeClr val="tx2"/>
            </a:solidFill>
          </a:ln>
        </p:spPr>
      </p:pic>
    </p:spTree>
    <p:extLst>
      <p:ext uri="{BB962C8B-B14F-4D97-AF65-F5344CB8AC3E}">
        <p14:creationId xmlns:p14="http://schemas.microsoft.com/office/powerpoint/2010/main" val="468133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IN" b="0" dirty="0">
                <a:solidFill>
                  <a:schemeClr val="tx2"/>
                </a:solidFill>
              </a:rPr>
              <a:t>Thought Question</a:t>
            </a:r>
          </a:p>
        </p:txBody>
      </p:sp>
      <p:sp>
        <p:nvSpPr>
          <p:cNvPr id="2" name="Content Placeholder 1"/>
          <p:cNvSpPr>
            <a:spLocks noGrp="1"/>
          </p:cNvSpPr>
          <p:nvPr>
            <p:ph sz="quarter" idx="13"/>
          </p:nvPr>
        </p:nvSpPr>
        <p:spPr>
          <a:xfrm>
            <a:off x="457200" y="1556327"/>
            <a:ext cx="5765470" cy="604982"/>
          </a:xfrm>
        </p:spPr>
        <p:txBody>
          <a:bodyPr/>
          <a:lstStyle/>
          <a:p>
            <a:pPr marL="0" indent="0">
              <a:buNone/>
            </a:pPr>
            <a:r>
              <a:rPr lang="en-US" dirty="0"/>
              <a:t>Which letter(s) label(s) absorption lines?</a:t>
            </a:r>
          </a:p>
        </p:txBody>
      </p:sp>
      <p:pic>
        <p:nvPicPr>
          <p:cNvPr id="4" name="Content Placeholder 3" descr="A graph illustrates three basic types of spectra. For long description in Notes pane, press F6."/>
          <p:cNvPicPr>
            <a:picLocks noGrp="1" noChangeAspect="1"/>
          </p:cNvPicPr>
          <p:nvPr>
            <p:ph sz="quarter" idx="14"/>
          </p:nvPr>
        </p:nvPicPr>
        <p:blipFill>
          <a:blip r:embed="rId3"/>
          <a:stretch>
            <a:fillRect/>
          </a:stretch>
        </p:blipFill>
        <p:spPr>
          <a:xfrm>
            <a:off x="468313" y="2309983"/>
            <a:ext cx="8229600" cy="2746968"/>
          </a:xfrm>
          <a:prstGeom prst="rect">
            <a:avLst/>
          </a:prstGeom>
        </p:spPr>
      </p:pic>
      <p:grpSp>
        <p:nvGrpSpPr>
          <p:cNvPr id="7" name="Group 6">
            <a:extLst>
              <a:ext uri="{FF2B5EF4-FFF2-40B4-BE49-F238E27FC236}">
                <a16:creationId xmlns:a16="http://schemas.microsoft.com/office/drawing/2014/main" id="{ED2DFBFD-AF02-65F0-E67C-63797DCC2F73}"/>
              </a:ext>
            </a:extLst>
          </p:cNvPr>
          <p:cNvGrpSpPr/>
          <p:nvPr/>
        </p:nvGrpSpPr>
        <p:grpSpPr>
          <a:xfrm>
            <a:off x="4267200" y="2743200"/>
            <a:ext cx="3276600" cy="2313751"/>
            <a:chOff x="4267200" y="2743200"/>
            <a:chExt cx="3276600" cy="2313751"/>
          </a:xfrm>
        </p:grpSpPr>
        <p:sp>
          <p:nvSpPr>
            <p:cNvPr id="3" name="Oval 2">
              <a:extLst>
                <a:ext uri="{FF2B5EF4-FFF2-40B4-BE49-F238E27FC236}">
                  <a16:creationId xmlns:a16="http://schemas.microsoft.com/office/drawing/2014/main" id="{36BB93A9-B64E-BFE8-DE34-6BC74BAF064D}"/>
                </a:ext>
              </a:extLst>
            </p:cNvPr>
            <p:cNvSpPr/>
            <p:nvPr/>
          </p:nvSpPr>
          <p:spPr>
            <a:xfrm>
              <a:off x="4267200" y="2743200"/>
              <a:ext cx="914400" cy="2313751"/>
            </a:xfrm>
            <a:prstGeom prst="ellipse">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ACF7AB6-776B-8DD1-092B-6579882C9C22}"/>
                </a:ext>
              </a:extLst>
            </p:cNvPr>
            <p:cNvSpPr/>
            <p:nvPr/>
          </p:nvSpPr>
          <p:spPr>
            <a:xfrm>
              <a:off x="6629400" y="2743200"/>
              <a:ext cx="914400" cy="2313751"/>
            </a:xfrm>
            <a:prstGeom prst="ellipse">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5214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IN" b="0" dirty="0">
                <a:solidFill>
                  <a:schemeClr val="tx2"/>
                </a:solidFill>
              </a:rPr>
              <a:t>Thought Question</a:t>
            </a:r>
          </a:p>
        </p:txBody>
      </p:sp>
      <p:sp>
        <p:nvSpPr>
          <p:cNvPr id="2" name="Content Placeholder 1"/>
          <p:cNvSpPr>
            <a:spLocks noGrp="1"/>
          </p:cNvSpPr>
          <p:nvPr>
            <p:ph sz="quarter" idx="13"/>
          </p:nvPr>
        </p:nvSpPr>
        <p:spPr>
          <a:xfrm>
            <a:off x="457200" y="1556327"/>
            <a:ext cx="8229600" cy="925616"/>
          </a:xfrm>
        </p:spPr>
        <p:txBody>
          <a:bodyPr/>
          <a:lstStyle/>
          <a:p>
            <a:pPr marL="0" indent="0">
              <a:buNone/>
            </a:pPr>
            <a:r>
              <a:rPr lang="en-US" dirty="0"/>
              <a:t>Which letter(s) label(s) the peak (greatest intensity) of infrared light?</a:t>
            </a:r>
          </a:p>
        </p:txBody>
      </p:sp>
      <p:pic>
        <p:nvPicPr>
          <p:cNvPr id="4" name="Content Placeholder 3" descr="A graph illustrates three basic types of spectra. For long description in Notes pane, press F6."/>
          <p:cNvPicPr>
            <a:picLocks noGrp="1" noChangeAspect="1"/>
          </p:cNvPicPr>
          <p:nvPr>
            <p:ph sz="quarter" idx="14"/>
          </p:nvPr>
        </p:nvPicPr>
        <p:blipFill>
          <a:blip r:embed="rId3"/>
          <a:stretch>
            <a:fillRect/>
          </a:stretch>
        </p:blipFill>
        <p:spPr>
          <a:xfrm>
            <a:off x="468313" y="2725620"/>
            <a:ext cx="8229600" cy="2746968"/>
          </a:xfrm>
          <a:prstGeom prst="rect">
            <a:avLst/>
          </a:prstGeom>
        </p:spPr>
      </p:pic>
      <p:sp>
        <p:nvSpPr>
          <p:cNvPr id="3" name="Oval 2">
            <a:extLst>
              <a:ext uri="{FF2B5EF4-FFF2-40B4-BE49-F238E27FC236}">
                <a16:creationId xmlns:a16="http://schemas.microsoft.com/office/drawing/2014/main" id="{26BB8575-9EDC-DED5-00BA-BC1330E8D0CD}"/>
              </a:ext>
            </a:extLst>
          </p:cNvPr>
          <p:cNvSpPr/>
          <p:nvPr/>
        </p:nvSpPr>
        <p:spPr>
          <a:xfrm rot="21298137">
            <a:off x="7121304" y="2896945"/>
            <a:ext cx="914400" cy="2569475"/>
          </a:xfrm>
          <a:prstGeom prst="ellipse">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5641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IN" b="0" dirty="0">
                <a:solidFill>
                  <a:schemeClr val="tx2"/>
                </a:solidFill>
              </a:rPr>
              <a:t>Thought Question</a:t>
            </a:r>
          </a:p>
        </p:txBody>
      </p:sp>
      <p:sp>
        <p:nvSpPr>
          <p:cNvPr id="2" name="Content Placeholder 1"/>
          <p:cNvSpPr>
            <a:spLocks noGrp="1"/>
          </p:cNvSpPr>
          <p:nvPr>
            <p:ph sz="quarter" idx="13"/>
          </p:nvPr>
        </p:nvSpPr>
        <p:spPr>
          <a:xfrm>
            <a:off x="457200" y="1556327"/>
            <a:ext cx="5765470" cy="545605"/>
          </a:xfrm>
        </p:spPr>
        <p:txBody>
          <a:bodyPr/>
          <a:lstStyle/>
          <a:p>
            <a:pPr marL="0" indent="0">
              <a:buNone/>
            </a:pPr>
            <a:r>
              <a:rPr lang="en-US" dirty="0"/>
              <a:t>Which letter(s) label(s) emission lines?</a:t>
            </a:r>
          </a:p>
        </p:txBody>
      </p:sp>
      <p:pic>
        <p:nvPicPr>
          <p:cNvPr id="7" name="Content Placeholder 6" descr="A graph illustrates three basic types of spectra. For long description in Notes pane, press F6."/>
          <p:cNvPicPr>
            <a:picLocks noGrp="1" noChangeAspect="1"/>
          </p:cNvPicPr>
          <p:nvPr>
            <p:ph sz="quarter" idx="14"/>
          </p:nvPr>
        </p:nvPicPr>
        <p:blipFill>
          <a:blip r:embed="rId3"/>
          <a:stretch>
            <a:fillRect/>
          </a:stretch>
        </p:blipFill>
        <p:spPr>
          <a:xfrm>
            <a:off x="468313" y="2345609"/>
            <a:ext cx="8229600" cy="2746968"/>
          </a:xfrm>
          <a:prstGeom prst="rect">
            <a:avLst/>
          </a:prstGeom>
        </p:spPr>
      </p:pic>
      <p:sp>
        <p:nvSpPr>
          <p:cNvPr id="3" name="Oval 2">
            <a:extLst>
              <a:ext uri="{FF2B5EF4-FFF2-40B4-BE49-F238E27FC236}">
                <a16:creationId xmlns:a16="http://schemas.microsoft.com/office/drawing/2014/main" id="{4922A434-C228-BD80-F8A4-BFBB1F591DC5}"/>
              </a:ext>
            </a:extLst>
          </p:cNvPr>
          <p:cNvSpPr/>
          <p:nvPr/>
        </p:nvSpPr>
        <p:spPr>
          <a:xfrm>
            <a:off x="609600" y="2778826"/>
            <a:ext cx="914400" cy="2313751"/>
          </a:xfrm>
          <a:prstGeom prst="ellipse">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6347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sz="3000" dirty="0"/>
              <a:t>How Does Light Tell Temperature?</a:t>
            </a:r>
          </a:p>
        </p:txBody>
      </p:sp>
      <p:pic>
        <p:nvPicPr>
          <p:cNvPr id="2" name="Content Placeholder 1" descr="The four fireplace pokers are as follows. For long description in Notes pane, press F6.&#10;"/>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b="2705"/>
          <a:stretch/>
        </p:blipFill>
        <p:spPr>
          <a:xfrm>
            <a:off x="1582965" y="1554163"/>
            <a:ext cx="5981244" cy="4537879"/>
          </a:xfrm>
        </p:spPr>
      </p:pic>
    </p:spTree>
    <p:extLst>
      <p:ext uri="{BB962C8B-B14F-4D97-AF65-F5344CB8AC3E}">
        <p14:creationId xmlns:p14="http://schemas.microsoft.com/office/powerpoint/2010/main" val="1726160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AAFF8862-5A5E-D14E-AB06-98A8B67ECED4}"/>
              </a:ext>
            </a:extLst>
          </p:cNvPr>
          <p:cNvSpPr>
            <a:spLocks noGrp="1" noChangeArrowheads="1"/>
          </p:cNvSpPr>
          <p:nvPr>
            <p:ph type="title"/>
          </p:nvPr>
        </p:nvSpPr>
        <p:spPr/>
        <p:txBody>
          <a:bodyPr/>
          <a:lstStyle/>
          <a:p>
            <a:r>
              <a:rPr lang="en-US" altLang="en-US"/>
              <a:t>Doppler Effect</a:t>
            </a:r>
          </a:p>
        </p:txBody>
      </p:sp>
      <p:sp>
        <p:nvSpPr>
          <p:cNvPr id="32770" name="Rectangle 3">
            <a:extLst>
              <a:ext uri="{FF2B5EF4-FFF2-40B4-BE49-F238E27FC236}">
                <a16:creationId xmlns:a16="http://schemas.microsoft.com/office/drawing/2014/main" id="{DB0569FB-1A87-F14B-A505-AD58162C2117}"/>
              </a:ext>
            </a:extLst>
          </p:cNvPr>
          <p:cNvSpPr>
            <a:spLocks noGrp="1" noChangeArrowheads="1"/>
          </p:cNvSpPr>
          <p:nvPr>
            <p:ph type="body" idx="1"/>
          </p:nvPr>
        </p:nvSpPr>
        <p:spPr>
          <a:xfrm>
            <a:off x="457200" y="1600200"/>
            <a:ext cx="8229600" cy="609600"/>
          </a:xfrm>
        </p:spPr>
        <p:txBody>
          <a:bodyPr/>
          <a:lstStyle/>
          <a:p>
            <a:r>
              <a:rPr lang="en-US" altLang="en-US"/>
              <a:t>Seen with periodic waves</a:t>
            </a:r>
          </a:p>
        </p:txBody>
      </p:sp>
      <p:grpSp>
        <p:nvGrpSpPr>
          <p:cNvPr id="56342" name="Group 22">
            <a:extLst>
              <a:ext uri="{FF2B5EF4-FFF2-40B4-BE49-F238E27FC236}">
                <a16:creationId xmlns:a16="http://schemas.microsoft.com/office/drawing/2014/main" id="{D60E678A-F0C2-084A-A2ED-22AB6D765E4E}"/>
              </a:ext>
            </a:extLst>
          </p:cNvPr>
          <p:cNvGrpSpPr>
            <a:grpSpLocks/>
          </p:cNvGrpSpPr>
          <p:nvPr/>
        </p:nvGrpSpPr>
        <p:grpSpPr bwMode="auto">
          <a:xfrm>
            <a:off x="1600200" y="2743200"/>
            <a:ext cx="5562600" cy="685800"/>
            <a:chOff x="1008" y="1728"/>
            <a:chExt cx="3504" cy="432"/>
          </a:xfrm>
        </p:grpSpPr>
        <p:sp>
          <p:nvSpPr>
            <p:cNvPr id="56327" name="Freeform 7">
              <a:extLst>
                <a:ext uri="{FF2B5EF4-FFF2-40B4-BE49-F238E27FC236}">
                  <a16:creationId xmlns:a16="http://schemas.microsoft.com/office/drawing/2014/main" id="{A7087F91-D710-0A4C-921A-76E7862F1952}"/>
                </a:ext>
              </a:extLst>
            </p:cNvPr>
            <p:cNvSpPr>
              <a:spLocks/>
            </p:cNvSpPr>
            <p:nvPr/>
          </p:nvSpPr>
          <p:spPr bwMode="auto">
            <a:xfrm>
              <a:off x="2021" y="1776"/>
              <a:ext cx="1717" cy="291"/>
            </a:xfrm>
            <a:custGeom>
              <a:avLst/>
              <a:gdLst>
                <a:gd name="T0" fmla="*/ 0 w 1717"/>
                <a:gd name="T1" fmla="*/ 291 h 291"/>
                <a:gd name="T2" fmla="*/ 288 w 1717"/>
                <a:gd name="T3" fmla="*/ 3 h 291"/>
                <a:gd name="T4" fmla="*/ 576 w 1717"/>
                <a:gd name="T5" fmla="*/ 291 h 291"/>
                <a:gd name="T6" fmla="*/ 864 w 1717"/>
                <a:gd name="T7" fmla="*/ 3 h 291"/>
                <a:gd name="T8" fmla="*/ 1152 w 1717"/>
                <a:gd name="T9" fmla="*/ 291 h 291"/>
                <a:gd name="T10" fmla="*/ 1440 w 1717"/>
                <a:gd name="T11" fmla="*/ 3 h 291"/>
                <a:gd name="T12" fmla="*/ 1717 w 1717"/>
                <a:gd name="T13" fmla="*/ 275 h 2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7" h="291">
                  <a:moveTo>
                    <a:pt x="0" y="291"/>
                  </a:moveTo>
                  <a:cubicBezTo>
                    <a:pt x="75" y="291"/>
                    <a:pt x="192" y="3"/>
                    <a:pt x="288" y="3"/>
                  </a:cubicBezTo>
                  <a:cubicBezTo>
                    <a:pt x="384" y="3"/>
                    <a:pt x="480" y="291"/>
                    <a:pt x="576" y="291"/>
                  </a:cubicBezTo>
                  <a:cubicBezTo>
                    <a:pt x="672" y="291"/>
                    <a:pt x="768" y="3"/>
                    <a:pt x="864" y="3"/>
                  </a:cubicBezTo>
                  <a:cubicBezTo>
                    <a:pt x="960" y="3"/>
                    <a:pt x="1056" y="291"/>
                    <a:pt x="1152" y="291"/>
                  </a:cubicBezTo>
                  <a:cubicBezTo>
                    <a:pt x="1248" y="291"/>
                    <a:pt x="1346" y="6"/>
                    <a:pt x="1440" y="3"/>
                  </a:cubicBezTo>
                  <a:cubicBezTo>
                    <a:pt x="1534" y="0"/>
                    <a:pt x="1616" y="275"/>
                    <a:pt x="1717" y="275"/>
                  </a:cubicBezTo>
                </a:path>
              </a:pathLst>
            </a:custGeom>
            <a:noFill/>
            <a:ln w="28575" cmpd="sng">
              <a:solidFill>
                <a:srgbClr val="8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32785" name="AutoShape 8">
              <a:extLst>
                <a:ext uri="{FF2B5EF4-FFF2-40B4-BE49-F238E27FC236}">
                  <a16:creationId xmlns:a16="http://schemas.microsoft.com/office/drawing/2014/main" id="{ADA6EBB7-B2ED-2A43-9035-30E7F7A52BFC}"/>
                </a:ext>
              </a:extLst>
            </p:cNvPr>
            <p:cNvSpPr>
              <a:spLocks noChangeArrowheads="1"/>
            </p:cNvSpPr>
            <p:nvPr/>
          </p:nvSpPr>
          <p:spPr bwMode="auto">
            <a:xfrm>
              <a:off x="1392" y="1728"/>
              <a:ext cx="432" cy="432"/>
            </a:xfrm>
            <a:prstGeom prst="sun">
              <a:avLst>
                <a:gd name="adj" fmla="val 25000"/>
              </a:avLst>
            </a:prstGeom>
            <a:solidFill>
              <a:srgbClr val="FFCC00"/>
            </a:solidFill>
            <a:ln w="9525">
              <a:solidFill>
                <a:srgbClr val="800080"/>
              </a:solidFill>
              <a:miter lim="800000"/>
              <a:headEnd/>
              <a:tailEnd/>
            </a:ln>
          </p:spPr>
          <p:txBody>
            <a:bodyPr wrap="none" anchor="ctr"/>
            <a:lstStyle>
              <a:lvl1pPr>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eaLnBrk="1" hangingPunct="1">
                <a:spcBef>
                  <a:spcPct val="0"/>
                </a:spcBef>
                <a:buFontTx/>
                <a:buNone/>
              </a:pPr>
              <a:endParaRPr lang="en-US" altLang="en-US" sz="1800">
                <a:solidFill>
                  <a:schemeClr val="tx1"/>
                </a:solidFill>
                <a:ea typeface="MS PGothic" panose="020B0600070205080204" pitchFamily="34" charset="-128"/>
              </a:endParaRPr>
            </a:p>
          </p:txBody>
        </p:sp>
        <p:sp>
          <p:nvSpPr>
            <p:cNvPr id="32786" name="Rectangle 9">
              <a:extLst>
                <a:ext uri="{FF2B5EF4-FFF2-40B4-BE49-F238E27FC236}">
                  <a16:creationId xmlns:a16="http://schemas.microsoft.com/office/drawing/2014/main" id="{FA99AA9C-0961-F046-AEF7-CF25B33A7DAB}"/>
                </a:ext>
              </a:extLst>
            </p:cNvPr>
            <p:cNvSpPr>
              <a:spLocks noChangeArrowheads="1"/>
            </p:cNvSpPr>
            <p:nvPr/>
          </p:nvSpPr>
          <p:spPr bwMode="auto">
            <a:xfrm>
              <a:off x="1008" y="1776"/>
              <a:ext cx="33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algn="r">
                <a:buFontTx/>
                <a:buNone/>
              </a:pPr>
              <a:r>
                <a:rPr lang="en-US" altLang="en-US" i="1">
                  <a:ea typeface="MS PGothic" panose="020B0600070205080204" pitchFamily="34" charset="-128"/>
                </a:rPr>
                <a:t>f</a:t>
              </a:r>
              <a:r>
                <a:rPr lang="en-US" altLang="en-US" baseline="-25000">
                  <a:ea typeface="MS PGothic" panose="020B0600070205080204" pitchFamily="34" charset="-128"/>
                </a:rPr>
                <a:t>s</a:t>
              </a:r>
              <a:endParaRPr lang="en-US" altLang="en-US">
                <a:ea typeface="MS PGothic" panose="020B0600070205080204" pitchFamily="34" charset="-128"/>
              </a:endParaRPr>
            </a:p>
          </p:txBody>
        </p:sp>
        <p:sp>
          <p:nvSpPr>
            <p:cNvPr id="32787" name="Rectangle 10">
              <a:extLst>
                <a:ext uri="{FF2B5EF4-FFF2-40B4-BE49-F238E27FC236}">
                  <a16:creationId xmlns:a16="http://schemas.microsoft.com/office/drawing/2014/main" id="{814C9C71-248E-A44E-8F86-92EF113B793D}"/>
                </a:ext>
              </a:extLst>
            </p:cNvPr>
            <p:cNvSpPr>
              <a:spLocks noChangeArrowheads="1"/>
            </p:cNvSpPr>
            <p:nvPr/>
          </p:nvSpPr>
          <p:spPr bwMode="auto">
            <a:xfrm>
              <a:off x="3792" y="1776"/>
              <a:ext cx="72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a:buFontTx/>
                <a:buNone/>
              </a:pPr>
              <a:r>
                <a:rPr lang="en-US" altLang="en-US" i="1">
                  <a:ea typeface="MS PGothic" panose="020B0600070205080204" pitchFamily="34" charset="-128"/>
                </a:rPr>
                <a:t>f = f</a:t>
              </a:r>
              <a:r>
                <a:rPr lang="en-US" altLang="en-US" baseline="-25000">
                  <a:ea typeface="MS PGothic" panose="020B0600070205080204" pitchFamily="34" charset="-128"/>
                </a:rPr>
                <a:t>s</a:t>
              </a:r>
              <a:endParaRPr lang="en-US" altLang="en-US">
                <a:ea typeface="MS PGothic" panose="020B0600070205080204" pitchFamily="34" charset="-128"/>
              </a:endParaRPr>
            </a:p>
          </p:txBody>
        </p:sp>
      </p:grpSp>
      <p:grpSp>
        <p:nvGrpSpPr>
          <p:cNvPr id="56343" name="Group 23">
            <a:extLst>
              <a:ext uri="{FF2B5EF4-FFF2-40B4-BE49-F238E27FC236}">
                <a16:creationId xmlns:a16="http://schemas.microsoft.com/office/drawing/2014/main" id="{3A4C12FF-48F0-EB44-82EE-20D4F82C22B3}"/>
              </a:ext>
            </a:extLst>
          </p:cNvPr>
          <p:cNvGrpSpPr>
            <a:grpSpLocks/>
          </p:cNvGrpSpPr>
          <p:nvPr/>
        </p:nvGrpSpPr>
        <p:grpSpPr bwMode="auto">
          <a:xfrm>
            <a:off x="914400" y="3810000"/>
            <a:ext cx="7162800" cy="838200"/>
            <a:chOff x="576" y="2400"/>
            <a:chExt cx="4512" cy="528"/>
          </a:xfrm>
        </p:grpSpPr>
        <p:sp>
          <p:nvSpPr>
            <p:cNvPr id="56331" name="Freeform 11">
              <a:extLst>
                <a:ext uri="{FF2B5EF4-FFF2-40B4-BE49-F238E27FC236}">
                  <a16:creationId xmlns:a16="http://schemas.microsoft.com/office/drawing/2014/main" id="{8C663930-04EE-C84F-8D95-7B1ED0E0A7FF}"/>
                </a:ext>
              </a:extLst>
            </p:cNvPr>
            <p:cNvSpPr>
              <a:spLocks/>
            </p:cNvSpPr>
            <p:nvPr/>
          </p:nvSpPr>
          <p:spPr bwMode="auto">
            <a:xfrm>
              <a:off x="2021" y="2448"/>
              <a:ext cx="2299" cy="291"/>
            </a:xfrm>
            <a:custGeom>
              <a:avLst/>
              <a:gdLst>
                <a:gd name="T0" fmla="*/ 0 w 1717"/>
                <a:gd name="T1" fmla="*/ 291 h 291"/>
                <a:gd name="T2" fmla="*/ 386 w 1717"/>
                <a:gd name="T3" fmla="*/ 3 h 291"/>
                <a:gd name="T4" fmla="*/ 771 w 1717"/>
                <a:gd name="T5" fmla="*/ 291 h 291"/>
                <a:gd name="T6" fmla="*/ 1157 w 1717"/>
                <a:gd name="T7" fmla="*/ 3 h 291"/>
                <a:gd name="T8" fmla="*/ 1542 w 1717"/>
                <a:gd name="T9" fmla="*/ 291 h 291"/>
                <a:gd name="T10" fmla="*/ 1928 w 1717"/>
                <a:gd name="T11" fmla="*/ 3 h 291"/>
                <a:gd name="T12" fmla="*/ 2299 w 1717"/>
                <a:gd name="T13" fmla="*/ 275 h 2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7" h="291">
                  <a:moveTo>
                    <a:pt x="0" y="291"/>
                  </a:moveTo>
                  <a:cubicBezTo>
                    <a:pt x="75" y="291"/>
                    <a:pt x="192" y="3"/>
                    <a:pt x="288" y="3"/>
                  </a:cubicBezTo>
                  <a:cubicBezTo>
                    <a:pt x="384" y="3"/>
                    <a:pt x="480" y="291"/>
                    <a:pt x="576" y="291"/>
                  </a:cubicBezTo>
                  <a:cubicBezTo>
                    <a:pt x="672" y="291"/>
                    <a:pt x="768" y="3"/>
                    <a:pt x="864" y="3"/>
                  </a:cubicBezTo>
                  <a:cubicBezTo>
                    <a:pt x="960" y="3"/>
                    <a:pt x="1056" y="291"/>
                    <a:pt x="1152" y="291"/>
                  </a:cubicBezTo>
                  <a:cubicBezTo>
                    <a:pt x="1248" y="291"/>
                    <a:pt x="1346" y="6"/>
                    <a:pt x="1440" y="3"/>
                  </a:cubicBezTo>
                  <a:cubicBezTo>
                    <a:pt x="1534" y="0"/>
                    <a:pt x="1616" y="275"/>
                    <a:pt x="1717" y="275"/>
                  </a:cubicBezTo>
                </a:path>
              </a:pathLst>
            </a:custGeom>
            <a:noFill/>
            <a:ln w="28575" cmpd="sng">
              <a:solidFill>
                <a:srgbClr val="8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32780" name="AutoShape 12">
              <a:extLst>
                <a:ext uri="{FF2B5EF4-FFF2-40B4-BE49-F238E27FC236}">
                  <a16:creationId xmlns:a16="http://schemas.microsoft.com/office/drawing/2014/main" id="{3C4A0436-B974-B344-A473-84C7F7D3DF79}"/>
                </a:ext>
              </a:extLst>
            </p:cNvPr>
            <p:cNvSpPr>
              <a:spLocks noChangeArrowheads="1"/>
            </p:cNvSpPr>
            <p:nvPr/>
          </p:nvSpPr>
          <p:spPr bwMode="auto">
            <a:xfrm>
              <a:off x="1392" y="2400"/>
              <a:ext cx="432" cy="432"/>
            </a:xfrm>
            <a:prstGeom prst="sun">
              <a:avLst>
                <a:gd name="adj" fmla="val 25000"/>
              </a:avLst>
            </a:prstGeom>
            <a:solidFill>
              <a:srgbClr val="FFCC00"/>
            </a:solidFill>
            <a:ln w="9525">
              <a:solidFill>
                <a:srgbClr val="800080"/>
              </a:solidFill>
              <a:miter lim="800000"/>
              <a:headEnd/>
              <a:tailEnd/>
            </a:ln>
          </p:spPr>
          <p:txBody>
            <a:bodyPr wrap="none" anchor="ctr"/>
            <a:lstStyle>
              <a:lvl1pPr>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eaLnBrk="1" hangingPunct="1">
                <a:spcBef>
                  <a:spcPct val="0"/>
                </a:spcBef>
                <a:buFontTx/>
                <a:buNone/>
              </a:pPr>
              <a:endParaRPr lang="en-US" altLang="en-US" sz="1800">
                <a:solidFill>
                  <a:schemeClr val="tx1"/>
                </a:solidFill>
                <a:ea typeface="MS PGothic" panose="020B0600070205080204" pitchFamily="34" charset="-128"/>
              </a:endParaRPr>
            </a:p>
          </p:txBody>
        </p:sp>
        <p:sp>
          <p:nvSpPr>
            <p:cNvPr id="32781" name="Rectangle 14">
              <a:extLst>
                <a:ext uri="{FF2B5EF4-FFF2-40B4-BE49-F238E27FC236}">
                  <a16:creationId xmlns:a16="http://schemas.microsoft.com/office/drawing/2014/main" id="{C365ABB6-935C-A24B-BEA4-702AA6AF11E6}"/>
                </a:ext>
              </a:extLst>
            </p:cNvPr>
            <p:cNvSpPr>
              <a:spLocks noChangeArrowheads="1"/>
            </p:cNvSpPr>
            <p:nvPr/>
          </p:nvSpPr>
          <p:spPr bwMode="auto">
            <a:xfrm>
              <a:off x="4368" y="2448"/>
              <a:ext cx="72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a:buFontTx/>
                <a:buNone/>
              </a:pPr>
              <a:r>
                <a:rPr lang="en-US" altLang="en-US" i="1">
                  <a:ea typeface="MS PGothic" panose="020B0600070205080204" pitchFamily="34" charset="-128"/>
                </a:rPr>
                <a:t>f &lt; f</a:t>
              </a:r>
              <a:r>
                <a:rPr lang="en-US" altLang="en-US" baseline="-25000">
                  <a:ea typeface="MS PGothic" panose="020B0600070205080204" pitchFamily="34" charset="-128"/>
                </a:rPr>
                <a:t>s</a:t>
              </a:r>
              <a:endParaRPr lang="en-US" altLang="en-US">
                <a:ea typeface="MS PGothic" panose="020B0600070205080204" pitchFamily="34" charset="-128"/>
              </a:endParaRPr>
            </a:p>
          </p:txBody>
        </p:sp>
        <p:sp>
          <p:nvSpPr>
            <p:cNvPr id="32782" name="Line 15">
              <a:extLst>
                <a:ext uri="{FF2B5EF4-FFF2-40B4-BE49-F238E27FC236}">
                  <a16:creationId xmlns:a16="http://schemas.microsoft.com/office/drawing/2014/main" id="{4B08D27F-3175-5B45-9880-02D6A1565124}"/>
                </a:ext>
              </a:extLst>
            </p:cNvPr>
            <p:cNvSpPr>
              <a:spLocks noChangeShapeType="1"/>
            </p:cNvSpPr>
            <p:nvPr/>
          </p:nvSpPr>
          <p:spPr bwMode="auto">
            <a:xfrm flipH="1">
              <a:off x="576" y="2592"/>
              <a:ext cx="768" cy="0"/>
            </a:xfrm>
            <a:prstGeom prst="line">
              <a:avLst/>
            </a:prstGeom>
            <a:noFill/>
            <a:ln w="28575">
              <a:solidFill>
                <a:srgbClr val="0066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3" name="Rectangle 16">
              <a:extLst>
                <a:ext uri="{FF2B5EF4-FFF2-40B4-BE49-F238E27FC236}">
                  <a16:creationId xmlns:a16="http://schemas.microsoft.com/office/drawing/2014/main" id="{820D7C1B-D307-E74A-8FD4-688D76A84A86}"/>
                </a:ext>
              </a:extLst>
            </p:cNvPr>
            <p:cNvSpPr>
              <a:spLocks noChangeArrowheads="1"/>
            </p:cNvSpPr>
            <p:nvPr/>
          </p:nvSpPr>
          <p:spPr bwMode="auto">
            <a:xfrm>
              <a:off x="768" y="2544"/>
              <a:ext cx="33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algn="r">
                <a:buFontTx/>
                <a:buNone/>
              </a:pPr>
              <a:r>
                <a:rPr lang="en-US" altLang="en-US" i="1">
                  <a:solidFill>
                    <a:srgbClr val="006600"/>
                  </a:solidFill>
                  <a:ea typeface="MS PGothic" panose="020B0600070205080204" pitchFamily="34" charset="-128"/>
                </a:rPr>
                <a:t>u</a:t>
              </a:r>
              <a:endParaRPr lang="en-US" altLang="en-US">
                <a:ea typeface="MS PGothic" panose="020B0600070205080204" pitchFamily="34" charset="-128"/>
              </a:endParaRPr>
            </a:p>
          </p:txBody>
        </p:sp>
      </p:grpSp>
      <p:grpSp>
        <p:nvGrpSpPr>
          <p:cNvPr id="56344" name="Group 24">
            <a:extLst>
              <a:ext uri="{FF2B5EF4-FFF2-40B4-BE49-F238E27FC236}">
                <a16:creationId xmlns:a16="http://schemas.microsoft.com/office/drawing/2014/main" id="{2394FF95-DAC6-AA4E-BB2E-778ED78D1872}"/>
              </a:ext>
            </a:extLst>
          </p:cNvPr>
          <p:cNvGrpSpPr>
            <a:grpSpLocks/>
          </p:cNvGrpSpPr>
          <p:nvPr/>
        </p:nvGrpSpPr>
        <p:grpSpPr bwMode="auto">
          <a:xfrm>
            <a:off x="914400" y="4953000"/>
            <a:ext cx="5638800" cy="838200"/>
            <a:chOff x="576" y="3120"/>
            <a:chExt cx="3552" cy="528"/>
          </a:xfrm>
        </p:grpSpPr>
        <p:sp>
          <p:nvSpPr>
            <p:cNvPr id="56337" name="Freeform 17">
              <a:extLst>
                <a:ext uri="{FF2B5EF4-FFF2-40B4-BE49-F238E27FC236}">
                  <a16:creationId xmlns:a16="http://schemas.microsoft.com/office/drawing/2014/main" id="{5D5706F7-DBD3-814E-BAB1-A3075095C24B}"/>
                </a:ext>
              </a:extLst>
            </p:cNvPr>
            <p:cNvSpPr>
              <a:spLocks/>
            </p:cNvSpPr>
            <p:nvPr/>
          </p:nvSpPr>
          <p:spPr bwMode="auto">
            <a:xfrm>
              <a:off x="2021" y="3168"/>
              <a:ext cx="1243" cy="291"/>
            </a:xfrm>
            <a:custGeom>
              <a:avLst/>
              <a:gdLst>
                <a:gd name="T0" fmla="*/ 0 w 1717"/>
                <a:gd name="T1" fmla="*/ 291 h 291"/>
                <a:gd name="T2" fmla="*/ 208 w 1717"/>
                <a:gd name="T3" fmla="*/ 3 h 291"/>
                <a:gd name="T4" fmla="*/ 417 w 1717"/>
                <a:gd name="T5" fmla="*/ 291 h 291"/>
                <a:gd name="T6" fmla="*/ 625 w 1717"/>
                <a:gd name="T7" fmla="*/ 3 h 291"/>
                <a:gd name="T8" fmla="*/ 834 w 1717"/>
                <a:gd name="T9" fmla="*/ 291 h 291"/>
                <a:gd name="T10" fmla="*/ 1042 w 1717"/>
                <a:gd name="T11" fmla="*/ 3 h 291"/>
                <a:gd name="T12" fmla="*/ 1243 w 1717"/>
                <a:gd name="T13" fmla="*/ 275 h 2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7" h="291">
                  <a:moveTo>
                    <a:pt x="0" y="291"/>
                  </a:moveTo>
                  <a:cubicBezTo>
                    <a:pt x="75" y="291"/>
                    <a:pt x="192" y="3"/>
                    <a:pt x="288" y="3"/>
                  </a:cubicBezTo>
                  <a:cubicBezTo>
                    <a:pt x="384" y="3"/>
                    <a:pt x="480" y="291"/>
                    <a:pt x="576" y="291"/>
                  </a:cubicBezTo>
                  <a:cubicBezTo>
                    <a:pt x="672" y="291"/>
                    <a:pt x="768" y="3"/>
                    <a:pt x="864" y="3"/>
                  </a:cubicBezTo>
                  <a:cubicBezTo>
                    <a:pt x="960" y="3"/>
                    <a:pt x="1056" y="291"/>
                    <a:pt x="1152" y="291"/>
                  </a:cubicBezTo>
                  <a:cubicBezTo>
                    <a:pt x="1248" y="291"/>
                    <a:pt x="1346" y="6"/>
                    <a:pt x="1440" y="3"/>
                  </a:cubicBezTo>
                  <a:cubicBezTo>
                    <a:pt x="1534" y="0"/>
                    <a:pt x="1616" y="275"/>
                    <a:pt x="1717" y="275"/>
                  </a:cubicBezTo>
                </a:path>
              </a:pathLst>
            </a:custGeom>
            <a:noFill/>
            <a:ln w="28575" cmpd="sng">
              <a:solidFill>
                <a:srgbClr val="8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32775" name="AutoShape 18">
              <a:extLst>
                <a:ext uri="{FF2B5EF4-FFF2-40B4-BE49-F238E27FC236}">
                  <a16:creationId xmlns:a16="http://schemas.microsoft.com/office/drawing/2014/main" id="{1543F3BB-1488-654C-85EE-E6A9025205B4}"/>
                </a:ext>
              </a:extLst>
            </p:cNvPr>
            <p:cNvSpPr>
              <a:spLocks noChangeArrowheads="1"/>
            </p:cNvSpPr>
            <p:nvPr/>
          </p:nvSpPr>
          <p:spPr bwMode="auto">
            <a:xfrm>
              <a:off x="1392" y="3120"/>
              <a:ext cx="432" cy="432"/>
            </a:xfrm>
            <a:prstGeom prst="sun">
              <a:avLst>
                <a:gd name="adj" fmla="val 25000"/>
              </a:avLst>
            </a:prstGeom>
            <a:solidFill>
              <a:srgbClr val="FFCC00"/>
            </a:solidFill>
            <a:ln w="9525">
              <a:solidFill>
                <a:srgbClr val="800080"/>
              </a:solidFill>
              <a:miter lim="800000"/>
              <a:headEnd/>
              <a:tailEnd/>
            </a:ln>
          </p:spPr>
          <p:txBody>
            <a:bodyPr wrap="none" anchor="ctr"/>
            <a:lstStyle>
              <a:lvl1pPr>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eaLnBrk="1" hangingPunct="1">
                <a:spcBef>
                  <a:spcPct val="0"/>
                </a:spcBef>
                <a:buFontTx/>
                <a:buNone/>
              </a:pPr>
              <a:endParaRPr lang="en-US" altLang="en-US" sz="1800">
                <a:solidFill>
                  <a:schemeClr val="tx1"/>
                </a:solidFill>
                <a:ea typeface="MS PGothic" panose="020B0600070205080204" pitchFamily="34" charset="-128"/>
              </a:endParaRPr>
            </a:p>
          </p:txBody>
        </p:sp>
        <p:sp>
          <p:nvSpPr>
            <p:cNvPr id="32776" name="Rectangle 19">
              <a:extLst>
                <a:ext uri="{FF2B5EF4-FFF2-40B4-BE49-F238E27FC236}">
                  <a16:creationId xmlns:a16="http://schemas.microsoft.com/office/drawing/2014/main" id="{C00030B1-42FE-A347-A465-2486042BA1EF}"/>
                </a:ext>
              </a:extLst>
            </p:cNvPr>
            <p:cNvSpPr>
              <a:spLocks noChangeArrowheads="1"/>
            </p:cNvSpPr>
            <p:nvPr/>
          </p:nvSpPr>
          <p:spPr bwMode="auto">
            <a:xfrm>
              <a:off x="3408" y="3168"/>
              <a:ext cx="72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a:buFontTx/>
                <a:buNone/>
              </a:pPr>
              <a:r>
                <a:rPr lang="en-US" altLang="en-US" i="1">
                  <a:ea typeface="MS PGothic" panose="020B0600070205080204" pitchFamily="34" charset="-128"/>
                </a:rPr>
                <a:t>f &lt; f</a:t>
              </a:r>
              <a:r>
                <a:rPr lang="en-US" altLang="en-US" baseline="-25000">
                  <a:ea typeface="MS PGothic" panose="020B0600070205080204" pitchFamily="34" charset="-128"/>
                </a:rPr>
                <a:t>s</a:t>
              </a:r>
              <a:endParaRPr lang="en-US" altLang="en-US">
                <a:ea typeface="MS PGothic" panose="020B0600070205080204" pitchFamily="34" charset="-128"/>
              </a:endParaRPr>
            </a:p>
          </p:txBody>
        </p:sp>
        <p:sp>
          <p:nvSpPr>
            <p:cNvPr id="32777" name="Line 20">
              <a:extLst>
                <a:ext uri="{FF2B5EF4-FFF2-40B4-BE49-F238E27FC236}">
                  <a16:creationId xmlns:a16="http://schemas.microsoft.com/office/drawing/2014/main" id="{08F85980-489E-6146-9C75-7DDF4671F3C5}"/>
                </a:ext>
              </a:extLst>
            </p:cNvPr>
            <p:cNvSpPr>
              <a:spLocks noChangeShapeType="1"/>
            </p:cNvSpPr>
            <p:nvPr/>
          </p:nvSpPr>
          <p:spPr bwMode="auto">
            <a:xfrm>
              <a:off x="576" y="3312"/>
              <a:ext cx="768" cy="0"/>
            </a:xfrm>
            <a:prstGeom prst="line">
              <a:avLst/>
            </a:prstGeom>
            <a:noFill/>
            <a:ln w="28575">
              <a:solidFill>
                <a:srgbClr val="0066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78" name="Rectangle 21">
              <a:extLst>
                <a:ext uri="{FF2B5EF4-FFF2-40B4-BE49-F238E27FC236}">
                  <a16:creationId xmlns:a16="http://schemas.microsoft.com/office/drawing/2014/main" id="{D7B21E8A-1928-9045-9421-70652F4C3DF2}"/>
                </a:ext>
              </a:extLst>
            </p:cNvPr>
            <p:cNvSpPr>
              <a:spLocks noChangeArrowheads="1"/>
            </p:cNvSpPr>
            <p:nvPr/>
          </p:nvSpPr>
          <p:spPr bwMode="auto">
            <a:xfrm>
              <a:off x="768" y="3264"/>
              <a:ext cx="33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algn="r">
                <a:buFontTx/>
                <a:buNone/>
              </a:pPr>
              <a:r>
                <a:rPr lang="en-US" altLang="en-US" i="1">
                  <a:solidFill>
                    <a:srgbClr val="006600"/>
                  </a:solidFill>
                  <a:ea typeface="MS PGothic" panose="020B0600070205080204" pitchFamily="34" charset="-128"/>
                </a:rPr>
                <a:t>u</a:t>
              </a:r>
              <a:endParaRPr lang="en-US" altLang="en-US">
                <a:ea typeface="MS PGothic" panose="020B0600070205080204" pitchFamily="34" charset="-128"/>
              </a:endParaRPr>
            </a:p>
          </p:txBody>
        </p:sp>
      </p:grpSp>
      <p:sp>
        <p:nvSpPr>
          <p:cNvPr id="2" name="Footer Placeholder 1">
            <a:extLst>
              <a:ext uri="{FF2B5EF4-FFF2-40B4-BE49-F238E27FC236}">
                <a16:creationId xmlns:a16="http://schemas.microsoft.com/office/drawing/2014/main" id="{68D1A2E8-F44A-5540-8803-426BA1494527}"/>
              </a:ext>
            </a:extLst>
          </p:cNvPr>
          <p:cNvSpPr>
            <a:spLocks noGrp="1"/>
          </p:cNvSpPr>
          <p:nvPr>
            <p:ph type="ftr" sz="quarter" idx="4294967295"/>
          </p:nvPr>
        </p:nvSpPr>
        <p:spPr>
          <a:xfrm>
            <a:off x="3124200" y="6245225"/>
            <a:ext cx="2895600" cy="476250"/>
          </a:xfrm>
          <a:prstGeom prst="rect">
            <a:avLst/>
          </a:prstGeom>
        </p:spPr>
        <p:txBody>
          <a:bodyP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63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63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63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a:t>Thermal Radiation</a:t>
            </a:r>
            <a:endParaRPr lang="en-IN" sz="4400" dirty="0"/>
          </a:p>
        </p:txBody>
      </p:sp>
      <p:sp>
        <p:nvSpPr>
          <p:cNvPr id="6" name="Content Placeholder 5"/>
          <p:cNvSpPr>
            <a:spLocks noGrp="1"/>
          </p:cNvSpPr>
          <p:nvPr>
            <p:ph sz="quarter" idx="13"/>
          </p:nvPr>
        </p:nvSpPr>
        <p:spPr>
          <a:xfrm>
            <a:off x="457200" y="1554920"/>
            <a:ext cx="8232775" cy="3321879"/>
          </a:xfrm>
        </p:spPr>
        <p:txBody>
          <a:bodyPr/>
          <a:lstStyle/>
          <a:p>
            <a:r>
              <a:rPr lang="en-US" sz="3200" dirty="0"/>
              <a:t>Nearly all large or dense objects emit thermal radiation, including stars, planets, and you.</a:t>
            </a:r>
          </a:p>
          <a:p>
            <a:r>
              <a:rPr lang="en-US" sz="3200" dirty="0"/>
              <a:t>An object</a:t>
            </a:r>
            <a:r>
              <a:rPr lang="fr-FR" altLang="ja-JP" sz="3200" dirty="0"/>
              <a:t>'</a:t>
            </a:r>
            <a:r>
              <a:rPr lang="en-US" sz="3200" dirty="0"/>
              <a:t>s thermal radiation spectrum depends on only one property: its </a:t>
            </a:r>
            <a:r>
              <a:rPr lang="en-US" sz="3200" b="1" dirty="0"/>
              <a:t>temperature.</a:t>
            </a:r>
          </a:p>
        </p:txBody>
      </p:sp>
    </p:spTree>
    <p:extLst>
      <p:ext uri="{BB962C8B-B14F-4D97-AF65-F5344CB8AC3E}">
        <p14:creationId xmlns:p14="http://schemas.microsoft.com/office/powerpoint/2010/main" val="3560260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4400" b="0" dirty="0">
                <a:solidFill>
                  <a:schemeClr val="tx2"/>
                </a:solidFill>
              </a:rPr>
              <a:t>Properties of Thermal Radiation</a:t>
            </a:r>
            <a:endParaRPr lang="en-IN" sz="4400" b="0" dirty="0">
              <a:solidFill>
                <a:schemeClr val="tx2"/>
              </a:solidFill>
            </a:endParaRPr>
          </a:p>
        </p:txBody>
      </p:sp>
      <p:sp>
        <p:nvSpPr>
          <p:cNvPr id="2" name="Content Placeholder 1"/>
          <p:cNvSpPr>
            <a:spLocks noGrp="1"/>
          </p:cNvSpPr>
          <p:nvPr>
            <p:ph sz="quarter" idx="13"/>
          </p:nvPr>
        </p:nvSpPr>
        <p:spPr>
          <a:xfrm>
            <a:off x="457200" y="1556327"/>
            <a:ext cx="8229600" cy="1044369"/>
          </a:xfrm>
        </p:spPr>
        <p:txBody>
          <a:bodyPr/>
          <a:lstStyle/>
          <a:p>
            <a:pPr marL="432000" indent="-432000">
              <a:buFont typeface="+mj-lt"/>
              <a:buAutoNum type="arabicPeriod"/>
            </a:pPr>
            <a:r>
              <a:rPr lang="en-US" sz="2200" dirty="0"/>
              <a:t>Hotter objects emit more light at all frequencies per unit area.</a:t>
            </a:r>
          </a:p>
          <a:p>
            <a:pPr marL="432000" indent="-432000">
              <a:buFont typeface="+mj-lt"/>
              <a:buAutoNum type="arabicPeriod"/>
            </a:pPr>
            <a:r>
              <a:rPr lang="en-US" sz="2200" dirty="0"/>
              <a:t>Hotter objects emit photons with a higher average energy.</a:t>
            </a:r>
          </a:p>
        </p:txBody>
      </p:sp>
      <p:pic>
        <p:nvPicPr>
          <p:cNvPr id="4" name="Content Placeholder 3" descr="A graph plots wavelength in nanometers on the horizontal axis, from 10 to the first power to 10 to the fifth power. For long description in Notes pane, press F6."/>
          <p:cNvPicPr>
            <a:picLocks noGrp="1" noChangeAspect="1"/>
          </p:cNvPicPr>
          <p:nvPr>
            <p:ph sz="quarter" idx="14"/>
          </p:nvPr>
        </p:nvPicPr>
        <p:blipFill rotWithShape="1">
          <a:blip r:embed="rId3">
            <a:extLst>
              <a:ext uri="{28A0092B-C50C-407E-A947-70E740481C1C}">
                <a14:useLocalDpi xmlns:a14="http://schemas.microsoft.com/office/drawing/2010/main" val="0"/>
              </a:ext>
            </a:extLst>
          </a:blip>
          <a:srcRect b="2527"/>
          <a:stretch/>
        </p:blipFill>
        <p:spPr>
          <a:xfrm>
            <a:off x="2286993" y="2726259"/>
            <a:ext cx="4570013" cy="3584894"/>
          </a:xfrm>
        </p:spPr>
      </p:pic>
    </p:spTree>
    <p:extLst>
      <p:ext uri="{BB962C8B-B14F-4D97-AF65-F5344CB8AC3E}">
        <p14:creationId xmlns:p14="http://schemas.microsoft.com/office/powerpoint/2010/main" val="1054134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a:t>Thought Question</a:t>
            </a:r>
          </a:p>
        </p:txBody>
      </p:sp>
      <p:sp>
        <p:nvSpPr>
          <p:cNvPr id="6" name="Content Placeholder 5"/>
          <p:cNvSpPr>
            <a:spLocks noGrp="1"/>
          </p:cNvSpPr>
          <p:nvPr>
            <p:ph sz="quarter" idx="13"/>
          </p:nvPr>
        </p:nvSpPr>
        <p:spPr>
          <a:xfrm>
            <a:off x="457200" y="1554921"/>
            <a:ext cx="8232775" cy="2696446"/>
          </a:xfrm>
        </p:spPr>
        <p:txBody>
          <a:bodyPr/>
          <a:lstStyle/>
          <a:p>
            <a:pPr marL="0" indent="0">
              <a:buNone/>
            </a:pPr>
            <a:r>
              <a:rPr lang="en-US" dirty="0"/>
              <a:t>Which is hottest?</a:t>
            </a:r>
          </a:p>
          <a:p>
            <a:pPr marL="0" indent="0">
              <a:buClrTx/>
              <a:buNone/>
            </a:pPr>
            <a:r>
              <a:rPr lang="en-US" dirty="0">
                <a:solidFill>
                  <a:schemeClr val="tx2"/>
                </a:solidFill>
              </a:rPr>
              <a:t>A. </a:t>
            </a:r>
            <a:r>
              <a:rPr lang="en-US" dirty="0"/>
              <a:t>A blue star</a:t>
            </a:r>
          </a:p>
          <a:p>
            <a:pPr marL="0" indent="0">
              <a:buClrTx/>
              <a:buNone/>
            </a:pPr>
            <a:r>
              <a:rPr lang="en-US" dirty="0">
                <a:solidFill>
                  <a:schemeClr val="tx2"/>
                </a:solidFill>
              </a:rPr>
              <a:t>B. </a:t>
            </a:r>
            <a:r>
              <a:rPr lang="en-US" dirty="0"/>
              <a:t>A red star</a:t>
            </a:r>
          </a:p>
          <a:p>
            <a:pPr marL="0" indent="0">
              <a:buClrTx/>
              <a:buNone/>
            </a:pPr>
            <a:r>
              <a:rPr lang="en-US" dirty="0">
                <a:solidFill>
                  <a:schemeClr val="tx2"/>
                </a:solidFill>
              </a:rPr>
              <a:t>C. </a:t>
            </a:r>
            <a:r>
              <a:rPr lang="en-US" dirty="0"/>
              <a:t>A planet that emits only infrared light</a:t>
            </a:r>
          </a:p>
        </p:txBody>
      </p:sp>
    </p:spTree>
    <p:extLst>
      <p:ext uri="{BB962C8B-B14F-4D97-AF65-F5344CB8AC3E}">
        <p14:creationId xmlns:p14="http://schemas.microsoft.com/office/powerpoint/2010/main" val="1824532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a:t>Thought Question</a:t>
            </a:r>
          </a:p>
        </p:txBody>
      </p:sp>
      <p:sp>
        <p:nvSpPr>
          <p:cNvPr id="6" name="Content Placeholder 5"/>
          <p:cNvSpPr>
            <a:spLocks noGrp="1"/>
          </p:cNvSpPr>
          <p:nvPr>
            <p:ph sz="quarter" idx="13"/>
          </p:nvPr>
        </p:nvSpPr>
        <p:spPr>
          <a:xfrm>
            <a:off x="457200" y="1554921"/>
            <a:ext cx="8232775" cy="2696446"/>
          </a:xfrm>
        </p:spPr>
        <p:txBody>
          <a:bodyPr/>
          <a:lstStyle/>
          <a:p>
            <a:pPr marL="0" indent="0">
              <a:buNone/>
            </a:pPr>
            <a:r>
              <a:rPr lang="en-US" dirty="0"/>
              <a:t>Which is hottest?</a:t>
            </a:r>
          </a:p>
          <a:p>
            <a:pPr marL="0" indent="0">
              <a:buClrTx/>
              <a:buNone/>
            </a:pPr>
            <a:r>
              <a:rPr lang="en-US" b="1" dirty="0">
                <a:solidFill>
                  <a:schemeClr val="accent2"/>
                </a:solidFill>
              </a:rPr>
              <a:t>A. A blue star</a:t>
            </a:r>
          </a:p>
          <a:p>
            <a:pPr marL="0" indent="0">
              <a:buClrTx/>
              <a:buNone/>
            </a:pPr>
            <a:r>
              <a:rPr lang="en-US" dirty="0">
                <a:solidFill>
                  <a:schemeClr val="tx2"/>
                </a:solidFill>
              </a:rPr>
              <a:t>B. </a:t>
            </a:r>
            <a:r>
              <a:rPr lang="en-US" dirty="0"/>
              <a:t>A red star</a:t>
            </a:r>
          </a:p>
          <a:p>
            <a:pPr marL="0" indent="0">
              <a:buClrTx/>
              <a:buNone/>
            </a:pPr>
            <a:r>
              <a:rPr lang="en-US" dirty="0">
                <a:solidFill>
                  <a:schemeClr val="tx2"/>
                </a:solidFill>
              </a:rPr>
              <a:t>C. </a:t>
            </a:r>
            <a:r>
              <a:rPr lang="en-US" dirty="0"/>
              <a:t>A planet that emits only infrared light</a:t>
            </a:r>
          </a:p>
        </p:txBody>
      </p:sp>
    </p:spTree>
    <p:extLst>
      <p:ext uri="{BB962C8B-B14F-4D97-AF65-F5344CB8AC3E}">
        <p14:creationId xmlns:p14="http://schemas.microsoft.com/office/powerpoint/2010/main" val="3321845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a:t>Thought Question</a:t>
            </a:r>
          </a:p>
        </p:txBody>
      </p:sp>
      <p:sp>
        <p:nvSpPr>
          <p:cNvPr id="6" name="Content Placeholder 5"/>
          <p:cNvSpPr>
            <a:spLocks noGrp="1"/>
          </p:cNvSpPr>
          <p:nvPr>
            <p:ph sz="quarter" idx="13"/>
          </p:nvPr>
        </p:nvSpPr>
        <p:spPr>
          <a:xfrm>
            <a:off x="457200" y="1554921"/>
            <a:ext cx="8232775" cy="3622722"/>
          </a:xfrm>
        </p:spPr>
        <p:txBody>
          <a:bodyPr/>
          <a:lstStyle/>
          <a:p>
            <a:pPr marL="0" indent="0">
              <a:buNone/>
            </a:pPr>
            <a:r>
              <a:rPr lang="en-US" dirty="0"/>
              <a:t>Why don</a:t>
            </a:r>
            <a:r>
              <a:rPr lang="fr-FR" altLang="ja-JP" dirty="0"/>
              <a:t>'</a:t>
            </a:r>
            <a:r>
              <a:rPr lang="en-US" dirty="0"/>
              <a:t>t we glow in the dark?</a:t>
            </a:r>
          </a:p>
          <a:p>
            <a:pPr marL="0" indent="0">
              <a:buClrTx/>
              <a:buNone/>
            </a:pPr>
            <a:r>
              <a:rPr lang="en-US" dirty="0">
                <a:solidFill>
                  <a:schemeClr val="tx2"/>
                </a:solidFill>
              </a:rPr>
              <a:t>A. </a:t>
            </a:r>
            <a:r>
              <a:rPr lang="en-US" dirty="0"/>
              <a:t>People do not emit any kind of light.</a:t>
            </a:r>
          </a:p>
          <a:p>
            <a:pPr marL="0" indent="0">
              <a:buClrTx/>
              <a:buNone/>
            </a:pPr>
            <a:r>
              <a:rPr lang="en-US" dirty="0">
                <a:solidFill>
                  <a:schemeClr val="tx2"/>
                </a:solidFill>
              </a:rPr>
              <a:t>B. </a:t>
            </a:r>
            <a:r>
              <a:rPr lang="en-US" dirty="0"/>
              <a:t>People only emit light that is invisible to our eyes.</a:t>
            </a:r>
          </a:p>
          <a:p>
            <a:pPr marL="0" indent="0">
              <a:buClrTx/>
              <a:buNone/>
            </a:pPr>
            <a:r>
              <a:rPr lang="en-US" dirty="0">
                <a:solidFill>
                  <a:schemeClr val="tx2"/>
                </a:solidFill>
              </a:rPr>
              <a:t>C. </a:t>
            </a:r>
            <a:r>
              <a:rPr lang="en-US" dirty="0"/>
              <a:t>People are too small to emit enough light for us to see.</a:t>
            </a:r>
          </a:p>
          <a:p>
            <a:pPr marL="0" indent="0">
              <a:buClrTx/>
              <a:buNone/>
            </a:pPr>
            <a:r>
              <a:rPr lang="en-US" dirty="0">
                <a:solidFill>
                  <a:schemeClr val="tx2"/>
                </a:solidFill>
              </a:rPr>
              <a:t>D. </a:t>
            </a:r>
            <a:r>
              <a:rPr lang="en-US" dirty="0"/>
              <a:t>People do not contain enough radioactive material.</a:t>
            </a:r>
          </a:p>
        </p:txBody>
      </p:sp>
    </p:spTree>
    <p:extLst>
      <p:ext uri="{BB962C8B-B14F-4D97-AF65-F5344CB8AC3E}">
        <p14:creationId xmlns:p14="http://schemas.microsoft.com/office/powerpoint/2010/main" val="4132831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67485CB8-75B2-9E47-979C-09E5E9567C09}"/>
              </a:ext>
            </a:extLst>
          </p:cNvPr>
          <p:cNvSpPr>
            <a:spLocks noGrp="1" noChangeArrowheads="1"/>
          </p:cNvSpPr>
          <p:nvPr>
            <p:ph type="title"/>
          </p:nvPr>
        </p:nvSpPr>
        <p:spPr/>
        <p:txBody>
          <a:bodyPr/>
          <a:lstStyle/>
          <a:p>
            <a:r>
              <a:rPr lang="en-US" altLang="en-US"/>
              <a:t>Doppler Effect</a:t>
            </a:r>
          </a:p>
        </p:txBody>
      </p:sp>
      <p:sp>
        <p:nvSpPr>
          <p:cNvPr id="21507" name="Rectangle 3">
            <a:extLst>
              <a:ext uri="{FF2B5EF4-FFF2-40B4-BE49-F238E27FC236}">
                <a16:creationId xmlns:a16="http://schemas.microsoft.com/office/drawing/2014/main" id="{6711DF59-B56C-D64F-AA3F-E9FDFC764EBD}"/>
              </a:ext>
            </a:extLst>
          </p:cNvPr>
          <p:cNvSpPr>
            <a:spLocks noGrp="1" noChangeArrowheads="1"/>
          </p:cNvSpPr>
          <p:nvPr>
            <p:ph type="body" idx="1"/>
          </p:nvPr>
        </p:nvSpPr>
        <p:spPr>
          <a:xfrm>
            <a:off x="457200" y="1600200"/>
            <a:ext cx="8229600" cy="4191000"/>
          </a:xfrm>
        </p:spPr>
        <p:txBody>
          <a:bodyPr/>
          <a:lstStyle/>
          <a:p>
            <a:r>
              <a:rPr lang="en-US" altLang="en-US"/>
              <a:t>For sources </a:t>
            </a:r>
            <a:r>
              <a:rPr lang="en-US" altLang="en-US" i="1"/>
              <a:t>v</a:t>
            </a:r>
            <a:r>
              <a:rPr lang="en-US" altLang="en-US"/>
              <a:t> &lt;&lt; </a:t>
            </a:r>
            <a:r>
              <a:rPr lang="en-US" altLang="en-US" i="1"/>
              <a:t>c</a:t>
            </a:r>
            <a:r>
              <a:rPr lang="en-US" altLang="en-US"/>
              <a:t>:</a:t>
            </a:r>
          </a:p>
          <a:p>
            <a:pPr>
              <a:buClr>
                <a:schemeClr val="tx2"/>
              </a:buClr>
              <a:buFont typeface="Times" pitchFamily="2" charset="0"/>
              <a:buChar char="•"/>
            </a:pPr>
            <a:r>
              <a:rPr lang="en-US" altLang="en-US" i="1">
                <a:solidFill>
                  <a:schemeClr val="accent2"/>
                </a:solidFill>
              </a:rPr>
              <a:t>f</a:t>
            </a:r>
            <a:r>
              <a:rPr lang="en-US" altLang="en-US">
                <a:solidFill>
                  <a:schemeClr val="accent2"/>
                </a:solidFill>
              </a:rPr>
              <a:t> </a:t>
            </a:r>
            <a:r>
              <a:rPr lang="en-US" altLang="en-US">
                <a:solidFill>
                  <a:schemeClr val="tx2"/>
                </a:solidFill>
              </a:rPr>
              <a:t>=</a:t>
            </a:r>
            <a:r>
              <a:rPr lang="en-US" altLang="en-US">
                <a:solidFill>
                  <a:schemeClr val="accent2"/>
                </a:solidFill>
              </a:rPr>
              <a:t> </a:t>
            </a:r>
            <a:r>
              <a:rPr lang="en-US" altLang="en-US" i="1">
                <a:solidFill>
                  <a:schemeClr val="accent2"/>
                </a:solidFill>
              </a:rPr>
              <a:t>f</a:t>
            </a:r>
            <a:r>
              <a:rPr lang="en-US" altLang="en-US" baseline="-25000">
                <a:solidFill>
                  <a:schemeClr val="accent2"/>
                </a:solidFill>
              </a:rPr>
              <a:t>s</a:t>
            </a:r>
            <a:r>
              <a:rPr lang="en-US" altLang="en-US">
                <a:solidFill>
                  <a:schemeClr val="accent2"/>
                </a:solidFill>
              </a:rPr>
              <a:t> (1 ± </a:t>
            </a:r>
            <a:r>
              <a:rPr lang="en-US" altLang="en-US" i="1">
                <a:solidFill>
                  <a:schemeClr val="accent2"/>
                </a:solidFill>
              </a:rPr>
              <a:t>v</a:t>
            </a:r>
            <a:r>
              <a:rPr lang="en-US" altLang="en-US">
                <a:solidFill>
                  <a:schemeClr val="accent2"/>
                </a:solidFill>
              </a:rPr>
              <a:t>/</a:t>
            </a:r>
            <a:r>
              <a:rPr lang="en-US" altLang="en-US" i="1">
                <a:solidFill>
                  <a:schemeClr val="accent2"/>
                </a:solidFill>
              </a:rPr>
              <a:t>c</a:t>
            </a:r>
            <a:r>
              <a:rPr lang="en-US" altLang="en-US">
                <a:solidFill>
                  <a:schemeClr val="accent2"/>
                </a:solidFill>
              </a:rPr>
              <a:t>)</a:t>
            </a:r>
          </a:p>
          <a:p>
            <a:pPr lvl="1">
              <a:buFontTx/>
              <a:buNone/>
            </a:pPr>
            <a:r>
              <a:rPr lang="en-US" altLang="en-US">
                <a:solidFill>
                  <a:schemeClr val="accent2"/>
                </a:solidFill>
              </a:rPr>
              <a:t>+</a:t>
            </a:r>
            <a:r>
              <a:rPr lang="en-US" altLang="en-US"/>
              <a:t> if source approaches</a:t>
            </a:r>
          </a:p>
          <a:p>
            <a:pPr lvl="1">
              <a:buFontTx/>
              <a:buNone/>
            </a:pPr>
            <a:r>
              <a:rPr lang="en-US" altLang="en-US">
                <a:solidFill>
                  <a:schemeClr val="accent2"/>
                </a:solidFill>
              </a:rPr>
              <a:t>–</a:t>
            </a:r>
            <a:r>
              <a:rPr lang="en-US" altLang="en-US"/>
              <a:t> if source recedes</a:t>
            </a:r>
          </a:p>
          <a:p>
            <a:r>
              <a:rPr lang="en-US" altLang="en-US"/>
              <a:t>No correction for velocity relative to the medium</a:t>
            </a:r>
          </a:p>
          <a:p>
            <a:r>
              <a:rPr lang="en-US" altLang="en-US"/>
              <a:t>At high </a:t>
            </a:r>
            <a:r>
              <a:rPr lang="en-US" altLang="en-US" i="1"/>
              <a:t>v</a:t>
            </a:r>
            <a:r>
              <a:rPr lang="en-US" altLang="en-US"/>
              <a:t>, correction for time dilation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23CB9BCB-84E1-CA4E-B46B-CEFC403F362C}"/>
              </a:ext>
            </a:extLst>
          </p:cNvPr>
          <p:cNvSpPr>
            <a:spLocks noGrp="1" noChangeArrowheads="1"/>
          </p:cNvSpPr>
          <p:nvPr>
            <p:ph type="title"/>
          </p:nvPr>
        </p:nvSpPr>
        <p:spPr/>
        <p:txBody>
          <a:bodyPr/>
          <a:lstStyle/>
          <a:p>
            <a:r>
              <a:rPr lang="en-US" altLang="en-US" dirty="0"/>
              <a:t>Relativistic Doppler formula</a:t>
            </a:r>
          </a:p>
        </p:txBody>
      </p:sp>
      <p:sp>
        <p:nvSpPr>
          <p:cNvPr id="3" name="Content Placeholder 2">
            <a:extLst>
              <a:ext uri="{FF2B5EF4-FFF2-40B4-BE49-F238E27FC236}">
                <a16:creationId xmlns:a16="http://schemas.microsoft.com/office/drawing/2014/main" id="{DA294A46-9FE9-CC42-B3D3-619A05778F5E}"/>
              </a:ext>
            </a:extLst>
          </p:cNvPr>
          <p:cNvSpPr>
            <a:spLocks noGrp="1" noRot="1" noChangeAspect="1" noMove="1" noResize="1" noEditPoints="1" noAdjustHandles="1" noChangeArrowheads="1" noChangeShapeType="1" noTextEdit="1"/>
          </p:cNvSpPr>
          <p:nvPr>
            <p:ph idx="1"/>
          </p:nvPr>
        </p:nvSpPr>
        <p:spPr>
          <a:xfrm>
            <a:off x="457200" y="2499520"/>
            <a:ext cx="8229600" cy="3626644"/>
          </a:xfrm>
          <a:blipFill>
            <a:blip r:embed="rId2"/>
            <a:stretch>
              <a:fillRect l="-1698"/>
            </a:stretch>
          </a:blipFill>
        </p:spPr>
        <p:txBody>
          <a:bodyPr/>
          <a:lstStyle/>
          <a:p>
            <a:r>
              <a:rPr lang="en-US">
                <a:noFill/>
              </a:rPr>
              <a:t> </a:t>
            </a:r>
          </a:p>
        </p:txBody>
      </p:sp>
      <p:sp>
        <p:nvSpPr>
          <p:cNvPr id="5" name="Freeform 17">
            <a:extLst>
              <a:ext uri="{FF2B5EF4-FFF2-40B4-BE49-F238E27FC236}">
                <a16:creationId xmlns:a16="http://schemas.microsoft.com/office/drawing/2014/main" id="{8D6BDB27-831B-1641-BAE7-267A27BEA736}"/>
              </a:ext>
            </a:extLst>
          </p:cNvPr>
          <p:cNvSpPr>
            <a:spLocks/>
          </p:cNvSpPr>
          <p:nvPr/>
        </p:nvSpPr>
        <p:spPr bwMode="auto">
          <a:xfrm>
            <a:off x="4046538" y="1662113"/>
            <a:ext cx="1973262" cy="461962"/>
          </a:xfrm>
          <a:custGeom>
            <a:avLst/>
            <a:gdLst>
              <a:gd name="T0" fmla="*/ 0 w 1717"/>
              <a:gd name="T1" fmla="*/ 291 h 291"/>
              <a:gd name="T2" fmla="*/ 208 w 1717"/>
              <a:gd name="T3" fmla="*/ 3 h 291"/>
              <a:gd name="T4" fmla="*/ 417 w 1717"/>
              <a:gd name="T5" fmla="*/ 291 h 291"/>
              <a:gd name="T6" fmla="*/ 625 w 1717"/>
              <a:gd name="T7" fmla="*/ 3 h 291"/>
              <a:gd name="T8" fmla="*/ 834 w 1717"/>
              <a:gd name="T9" fmla="*/ 291 h 291"/>
              <a:gd name="T10" fmla="*/ 1042 w 1717"/>
              <a:gd name="T11" fmla="*/ 3 h 291"/>
              <a:gd name="T12" fmla="*/ 1243 w 1717"/>
              <a:gd name="T13" fmla="*/ 275 h 2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7" h="291">
                <a:moveTo>
                  <a:pt x="0" y="291"/>
                </a:moveTo>
                <a:cubicBezTo>
                  <a:pt x="75" y="291"/>
                  <a:pt x="192" y="3"/>
                  <a:pt x="288" y="3"/>
                </a:cubicBezTo>
                <a:cubicBezTo>
                  <a:pt x="384" y="3"/>
                  <a:pt x="480" y="291"/>
                  <a:pt x="576" y="291"/>
                </a:cubicBezTo>
                <a:cubicBezTo>
                  <a:pt x="672" y="291"/>
                  <a:pt x="768" y="3"/>
                  <a:pt x="864" y="3"/>
                </a:cubicBezTo>
                <a:cubicBezTo>
                  <a:pt x="960" y="3"/>
                  <a:pt x="1056" y="291"/>
                  <a:pt x="1152" y="291"/>
                </a:cubicBezTo>
                <a:cubicBezTo>
                  <a:pt x="1248" y="291"/>
                  <a:pt x="1346" y="6"/>
                  <a:pt x="1440" y="3"/>
                </a:cubicBezTo>
                <a:cubicBezTo>
                  <a:pt x="1534" y="0"/>
                  <a:pt x="1616" y="275"/>
                  <a:pt x="1717" y="275"/>
                </a:cubicBezTo>
              </a:path>
            </a:pathLst>
          </a:custGeom>
          <a:noFill/>
          <a:ln w="28575" cmpd="sng">
            <a:solidFill>
              <a:srgbClr val="8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34820" name="AutoShape 18">
            <a:extLst>
              <a:ext uri="{FF2B5EF4-FFF2-40B4-BE49-F238E27FC236}">
                <a16:creationId xmlns:a16="http://schemas.microsoft.com/office/drawing/2014/main" id="{4D0B23D4-67DA-6740-BC90-7C5C0EE226E6}"/>
              </a:ext>
            </a:extLst>
          </p:cNvPr>
          <p:cNvSpPr>
            <a:spLocks noChangeArrowheads="1"/>
          </p:cNvSpPr>
          <p:nvPr/>
        </p:nvSpPr>
        <p:spPr bwMode="auto">
          <a:xfrm>
            <a:off x="1752600" y="1585913"/>
            <a:ext cx="685800" cy="685800"/>
          </a:xfrm>
          <a:prstGeom prst="sun">
            <a:avLst>
              <a:gd name="adj" fmla="val 25000"/>
            </a:avLst>
          </a:prstGeom>
          <a:solidFill>
            <a:srgbClr val="FFCC00"/>
          </a:solidFill>
          <a:ln w="9525">
            <a:solidFill>
              <a:srgbClr val="800080"/>
            </a:solidFill>
            <a:miter lim="800000"/>
            <a:headEnd/>
            <a:tailEnd/>
          </a:ln>
        </p:spPr>
        <p:txBody>
          <a:bodyPr wrap="none" anchor="ctr"/>
          <a:lstStyle>
            <a:lvl1pPr>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eaLnBrk="1" hangingPunct="1">
              <a:spcBef>
                <a:spcPct val="0"/>
              </a:spcBef>
              <a:buFontTx/>
              <a:buNone/>
            </a:pPr>
            <a:endParaRPr lang="en-US" altLang="en-US" sz="1800">
              <a:solidFill>
                <a:schemeClr val="tx1"/>
              </a:solidFill>
              <a:ea typeface="MS PGothic" panose="020B0600070205080204" pitchFamily="34" charset="-128"/>
            </a:endParaRPr>
          </a:p>
        </p:txBody>
      </p:sp>
      <p:sp>
        <p:nvSpPr>
          <p:cNvPr id="34822" name="Line 20">
            <a:extLst>
              <a:ext uri="{FF2B5EF4-FFF2-40B4-BE49-F238E27FC236}">
                <a16:creationId xmlns:a16="http://schemas.microsoft.com/office/drawing/2014/main" id="{0E9A91D7-F474-6C47-992C-7E3FD1315E62}"/>
              </a:ext>
            </a:extLst>
          </p:cNvPr>
          <p:cNvSpPr>
            <a:spLocks noChangeShapeType="1"/>
          </p:cNvSpPr>
          <p:nvPr/>
        </p:nvSpPr>
        <p:spPr bwMode="auto">
          <a:xfrm>
            <a:off x="2514600" y="1890713"/>
            <a:ext cx="1219200" cy="0"/>
          </a:xfrm>
          <a:prstGeom prst="line">
            <a:avLst/>
          </a:prstGeom>
          <a:noFill/>
          <a:ln w="28575">
            <a:solidFill>
              <a:srgbClr val="0066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3" name="Rectangle 21">
            <a:extLst>
              <a:ext uri="{FF2B5EF4-FFF2-40B4-BE49-F238E27FC236}">
                <a16:creationId xmlns:a16="http://schemas.microsoft.com/office/drawing/2014/main" id="{628E504A-F6A7-F14D-9FC3-656CFF492649}"/>
              </a:ext>
            </a:extLst>
          </p:cNvPr>
          <p:cNvSpPr>
            <a:spLocks noChangeArrowheads="1"/>
          </p:cNvSpPr>
          <p:nvPr/>
        </p:nvSpPr>
        <p:spPr bwMode="auto">
          <a:xfrm>
            <a:off x="2819400" y="1814513"/>
            <a:ext cx="53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algn="r">
              <a:buFontTx/>
              <a:buNone/>
            </a:pPr>
            <a:r>
              <a:rPr lang="en-US" altLang="en-US" i="1">
                <a:solidFill>
                  <a:srgbClr val="006600"/>
                </a:solidFill>
                <a:ea typeface="MS PGothic" panose="020B0600070205080204" pitchFamily="34" charset="-128"/>
              </a:rPr>
              <a:t>v</a:t>
            </a:r>
            <a:endParaRPr lang="en-US" altLang="en-US">
              <a:ea typeface="MS P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4400" b="0" dirty="0">
                <a:solidFill>
                  <a:schemeClr val="tx2"/>
                </a:solidFill>
              </a:rPr>
              <a:t>Three Types of Spectra</a:t>
            </a:r>
            <a:endParaRPr lang="en-IN" sz="4400" b="0" dirty="0">
              <a:solidFill>
                <a:schemeClr val="tx2"/>
              </a:solidFill>
            </a:endParaRPr>
          </a:p>
        </p:txBody>
      </p:sp>
      <p:sp>
        <p:nvSpPr>
          <p:cNvPr id="6" name="Content Placeholder 5"/>
          <p:cNvSpPr>
            <a:spLocks noGrp="1"/>
          </p:cNvSpPr>
          <p:nvPr>
            <p:ph sz="quarter" idx="13"/>
          </p:nvPr>
        </p:nvSpPr>
        <p:spPr>
          <a:xfrm>
            <a:off x="457200" y="1554921"/>
            <a:ext cx="8232775" cy="3397090"/>
          </a:xfrm>
        </p:spPr>
        <p:txBody>
          <a:bodyPr/>
          <a:lstStyle/>
          <a:p>
            <a:pPr marL="432" indent="0">
              <a:buNone/>
            </a:pPr>
            <a:r>
              <a:rPr lang="en-US" b="1" dirty="0">
                <a:solidFill>
                  <a:schemeClr val="accent2"/>
                </a:solidFill>
              </a:rPr>
              <a:t>Continuous</a:t>
            </a:r>
            <a:r>
              <a:rPr lang="en-US" b="1" dirty="0"/>
              <a:t> spectrum—</a:t>
            </a:r>
            <a:r>
              <a:rPr lang="en-US" dirty="0"/>
              <a:t>smooth rainbow of light, though different intensities at different wavelengths</a:t>
            </a:r>
          </a:p>
          <a:p>
            <a:pPr marL="432" indent="0">
              <a:buNone/>
            </a:pPr>
            <a:r>
              <a:rPr lang="en-US" b="1" dirty="0">
                <a:solidFill>
                  <a:schemeClr val="accent2"/>
                </a:solidFill>
              </a:rPr>
              <a:t>Emission line </a:t>
            </a:r>
            <a:r>
              <a:rPr lang="en-US" b="1" dirty="0"/>
              <a:t>spectrum—</a:t>
            </a:r>
            <a:r>
              <a:rPr lang="en-US" dirty="0"/>
              <a:t>only specific wavelengths of light, produced by low-density warm gas</a:t>
            </a:r>
          </a:p>
          <a:p>
            <a:pPr marL="432" indent="0">
              <a:buNone/>
            </a:pPr>
            <a:r>
              <a:rPr lang="en-US" b="1" dirty="0">
                <a:solidFill>
                  <a:schemeClr val="accent2"/>
                </a:solidFill>
              </a:rPr>
              <a:t>Absorption line </a:t>
            </a:r>
            <a:r>
              <a:rPr lang="en-US" b="1" dirty="0"/>
              <a:t>spectrum—</a:t>
            </a:r>
            <a:r>
              <a:rPr lang="en-US" dirty="0"/>
              <a:t>a continuous spectrum, </a:t>
            </a:r>
            <a:r>
              <a:rPr lang="en-US" dirty="0" err="1"/>
              <a:t>overlayed</a:t>
            </a:r>
            <a:r>
              <a:rPr lang="en-US" dirty="0"/>
              <a:t> with dark lines at specific wavelengths</a:t>
            </a:r>
          </a:p>
        </p:txBody>
      </p:sp>
    </p:spTree>
    <p:extLst>
      <p:ext uri="{BB962C8B-B14F-4D97-AF65-F5344CB8AC3E}">
        <p14:creationId xmlns:p14="http://schemas.microsoft.com/office/powerpoint/2010/main" val="1564350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IN" sz="4400" b="0" dirty="0">
                <a:solidFill>
                  <a:schemeClr val="tx2"/>
                </a:solidFill>
              </a:rPr>
              <a:t>Continuous Spectrum</a:t>
            </a:r>
          </a:p>
        </p:txBody>
      </p:sp>
      <p:pic>
        <p:nvPicPr>
          <p:cNvPr id="4" name="Content Placeholder 3" descr="Continuous spectrum. For long description in Notes pane, press F6."/>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b="6590"/>
          <a:stretch/>
        </p:blipFill>
        <p:spPr>
          <a:xfrm>
            <a:off x="457200" y="1595953"/>
            <a:ext cx="8229600" cy="1954769"/>
          </a:xfrm>
        </p:spPr>
      </p:pic>
      <p:sp>
        <p:nvSpPr>
          <p:cNvPr id="3" name="Content Placeholder 2"/>
          <p:cNvSpPr>
            <a:spLocks noGrp="1"/>
          </p:cNvSpPr>
          <p:nvPr>
            <p:ph sz="quarter" idx="14"/>
          </p:nvPr>
        </p:nvSpPr>
        <p:spPr>
          <a:xfrm>
            <a:off x="457200" y="3971926"/>
            <a:ext cx="8229600" cy="1039462"/>
          </a:xfrm>
        </p:spPr>
        <p:txBody>
          <a:bodyPr/>
          <a:lstStyle/>
          <a:p>
            <a:r>
              <a:rPr lang="en-US" dirty="0"/>
              <a:t>The spectrum of a common (incandescent) light bulb spans all visible wavelengths, without interruption.</a:t>
            </a:r>
          </a:p>
        </p:txBody>
      </p:sp>
    </p:spTree>
    <p:extLst>
      <p:ext uri="{BB962C8B-B14F-4D97-AF65-F5344CB8AC3E}">
        <p14:creationId xmlns:p14="http://schemas.microsoft.com/office/powerpoint/2010/main" val="1105691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4400" b="0" dirty="0">
                <a:solidFill>
                  <a:schemeClr val="tx2"/>
                </a:solidFill>
              </a:rPr>
              <a:t>Emission Line Spectrum</a:t>
            </a:r>
            <a:endParaRPr lang="en-IN" sz="4400" b="0" dirty="0">
              <a:solidFill>
                <a:schemeClr val="tx2"/>
              </a:solidFill>
            </a:endParaRPr>
          </a:p>
        </p:txBody>
      </p:sp>
      <p:pic>
        <p:nvPicPr>
          <p:cNvPr id="4" name="Content Placeholder 3" descr="Emission line spectrum. For long description in Notes pane, press F6."/>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b="7000"/>
          <a:stretch/>
        </p:blipFill>
        <p:spPr>
          <a:xfrm>
            <a:off x="457200" y="1599074"/>
            <a:ext cx="8229600" cy="1913383"/>
          </a:xfrm>
        </p:spPr>
      </p:pic>
      <p:sp>
        <p:nvSpPr>
          <p:cNvPr id="3" name="Content Placeholder 2"/>
          <p:cNvSpPr>
            <a:spLocks noGrp="1"/>
          </p:cNvSpPr>
          <p:nvPr>
            <p:ph sz="quarter" idx="14"/>
          </p:nvPr>
        </p:nvSpPr>
        <p:spPr>
          <a:xfrm>
            <a:off x="457200" y="3971926"/>
            <a:ext cx="8229600" cy="1680730"/>
          </a:xfrm>
        </p:spPr>
        <p:txBody>
          <a:bodyPr/>
          <a:lstStyle/>
          <a:p>
            <a:r>
              <a:rPr lang="en-US" dirty="0"/>
              <a:t>A thin or low-density cloud of gas emits light only at specific wavelengths that depend on its composition and temperature, producing a spectrum with bright emission lines.</a:t>
            </a:r>
          </a:p>
        </p:txBody>
      </p:sp>
    </p:spTree>
    <p:extLst>
      <p:ext uri="{BB962C8B-B14F-4D97-AF65-F5344CB8AC3E}">
        <p14:creationId xmlns:p14="http://schemas.microsoft.com/office/powerpoint/2010/main" val="3051436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4400" b="0" dirty="0">
                <a:solidFill>
                  <a:schemeClr val="tx2"/>
                </a:solidFill>
              </a:rPr>
              <a:t>Absorption Line Spectrum</a:t>
            </a:r>
            <a:endParaRPr lang="en-IN" sz="4400" b="0" dirty="0">
              <a:solidFill>
                <a:schemeClr val="tx2"/>
              </a:solidFill>
            </a:endParaRPr>
          </a:p>
        </p:txBody>
      </p:sp>
      <p:pic>
        <p:nvPicPr>
          <p:cNvPr id="4" name="Content Placeholder 3" descr="Absorption line spectrum. For long description in Notes pane, press F6.&#10;"/>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b="6932"/>
          <a:stretch/>
        </p:blipFill>
        <p:spPr>
          <a:xfrm>
            <a:off x="457200" y="1557338"/>
            <a:ext cx="8229600" cy="1898381"/>
          </a:xfrm>
        </p:spPr>
      </p:pic>
      <p:sp>
        <p:nvSpPr>
          <p:cNvPr id="3" name="Content Placeholder 2"/>
          <p:cNvSpPr>
            <a:spLocks noGrp="1"/>
          </p:cNvSpPr>
          <p:nvPr>
            <p:ph sz="quarter" idx="14"/>
          </p:nvPr>
        </p:nvSpPr>
        <p:spPr>
          <a:xfrm>
            <a:off x="457200" y="3895108"/>
            <a:ext cx="8229600" cy="1314945"/>
          </a:xfrm>
        </p:spPr>
        <p:txBody>
          <a:bodyPr/>
          <a:lstStyle/>
          <a:p>
            <a:r>
              <a:rPr lang="en-US" dirty="0"/>
              <a:t>A cloud of gas between us and a light bulb can absorb light of specific wavelengths, leaving dark absorption lines in the spectrum.</a:t>
            </a:r>
          </a:p>
        </p:txBody>
      </p:sp>
    </p:spTree>
    <p:extLst>
      <p:ext uri="{BB962C8B-B14F-4D97-AF65-F5344CB8AC3E}">
        <p14:creationId xmlns:p14="http://schemas.microsoft.com/office/powerpoint/2010/main" val="252419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IN" sz="3200" b="0" dirty="0">
                <a:solidFill>
                  <a:schemeClr val="tx2"/>
                </a:solidFill>
              </a:rPr>
              <a:t>Spectra Tell Us What Things Are Made of</a:t>
            </a:r>
          </a:p>
        </p:txBody>
      </p:sp>
      <p:pic>
        <p:nvPicPr>
          <p:cNvPr id="4" name="Content Placeholder 3" descr="A visible light spectrum from the sun presents as a band of colors stacked vertically and shown from top bottom as follows. Red, orange, yellow, green, blue, purple. Sporadic black segments are shown on the band. "/>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b="2555"/>
          <a:stretch/>
        </p:blipFill>
        <p:spPr>
          <a:xfrm>
            <a:off x="1642136" y="1557338"/>
            <a:ext cx="5859729" cy="4005148"/>
          </a:xfrm>
        </p:spPr>
      </p:pic>
      <p:sp>
        <p:nvSpPr>
          <p:cNvPr id="3" name="Content Placeholder 2"/>
          <p:cNvSpPr>
            <a:spLocks noGrp="1"/>
          </p:cNvSpPr>
          <p:nvPr>
            <p:ph sz="quarter" idx="14"/>
          </p:nvPr>
        </p:nvSpPr>
        <p:spPr>
          <a:xfrm>
            <a:off x="3040083" y="5693113"/>
            <a:ext cx="3063835" cy="514464"/>
          </a:xfrm>
        </p:spPr>
        <p:txBody>
          <a:bodyPr/>
          <a:lstStyle/>
          <a:p>
            <a:pPr marL="0" indent="0">
              <a:buNone/>
            </a:pPr>
            <a:r>
              <a:rPr lang="en-US" dirty="0"/>
              <a:t>Spectrum of the Sun</a:t>
            </a:r>
          </a:p>
        </p:txBody>
      </p:sp>
    </p:spTree>
    <p:extLst>
      <p:ext uri="{BB962C8B-B14F-4D97-AF65-F5344CB8AC3E}">
        <p14:creationId xmlns:p14="http://schemas.microsoft.com/office/powerpoint/2010/main" val="3366244726"/>
      </p:ext>
    </p:extLst>
  </p:cSld>
  <p:clrMapOvr>
    <a:masterClrMapping/>
  </p:clrMapOvr>
</p:sld>
</file>

<file path=ppt/theme/theme1.xml><?xml version="1.0" encoding="utf-8"?>
<a:theme xmlns:a="http://schemas.openxmlformats.org/drawingml/2006/main" name="Default Design">
  <a:themeElements>
    <a:clrScheme name="">
      <a:dk1>
        <a:srgbClr val="003366"/>
      </a:dk1>
      <a:lt1>
        <a:srgbClr val="FFFFFF"/>
      </a:lt1>
      <a:dk2>
        <a:srgbClr val="003366"/>
      </a:dk2>
      <a:lt2>
        <a:srgbClr val="808080"/>
      </a:lt2>
      <a:accent1>
        <a:srgbClr val="BBE0E3"/>
      </a:accent1>
      <a:accent2>
        <a:srgbClr val="3333FF"/>
      </a:accent2>
      <a:accent3>
        <a:srgbClr val="FFFFFF"/>
      </a:accent3>
      <a:accent4>
        <a:srgbClr val="002A56"/>
      </a:accent4>
      <a:accent5>
        <a:srgbClr val="DAEDEF"/>
      </a:accent5>
      <a:accent6>
        <a:srgbClr val="2D2DE7"/>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2119</TotalTime>
  <Words>2591</Words>
  <Application>Microsoft Office PowerPoint</Application>
  <PresentationFormat>On-screen Show (4:3)</PresentationFormat>
  <Paragraphs>143</Paragraphs>
  <Slides>24</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MS PGothic</vt:lpstr>
      <vt:lpstr>Arial</vt:lpstr>
      <vt:lpstr>Times</vt:lpstr>
      <vt:lpstr>Times New Roman</vt:lpstr>
      <vt:lpstr>Default Design</vt:lpstr>
      <vt:lpstr>Learning from Light</vt:lpstr>
      <vt:lpstr>Doppler Effect</vt:lpstr>
      <vt:lpstr>Doppler Effect</vt:lpstr>
      <vt:lpstr>Relativistic Doppler formula</vt:lpstr>
      <vt:lpstr>Three Types of Spectra</vt:lpstr>
      <vt:lpstr>Continuous Spectrum</vt:lpstr>
      <vt:lpstr>Emission Line Spectrum</vt:lpstr>
      <vt:lpstr>Absorption Line Spectrum</vt:lpstr>
      <vt:lpstr>Spectra Tell Us What Things Are Made of</vt:lpstr>
      <vt:lpstr>Chemical Fingerprints</vt:lpstr>
      <vt:lpstr>Chemical Fingerprints</vt:lpstr>
      <vt:lpstr>Chemical Fingerprints</vt:lpstr>
      <vt:lpstr>Chemical Fingerprints (4 of 5)</vt:lpstr>
      <vt:lpstr>Chemical Fingerprints (5 of 5)</vt:lpstr>
      <vt:lpstr>Example: Solar Spectrum</vt:lpstr>
      <vt:lpstr>Thought Question</vt:lpstr>
      <vt:lpstr>Thought Question</vt:lpstr>
      <vt:lpstr>Thought Question</vt:lpstr>
      <vt:lpstr>How Does Light Tell Temperature?</vt:lpstr>
      <vt:lpstr>Thermal Radiation</vt:lpstr>
      <vt:lpstr>Properties of Thermal Radiation</vt:lpstr>
      <vt:lpstr>Thought Question</vt:lpstr>
      <vt:lpstr>Thought Question</vt:lpstr>
      <vt:lpstr>Thought Question</vt:lpstr>
    </vt:vector>
  </TitlesOfParts>
  <Company>University of Wyoming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dc:title>
  <dc:creator>Richard Barrans</dc:creator>
  <cp:lastModifiedBy>Richard Barrans Jr</cp:lastModifiedBy>
  <cp:revision>95</cp:revision>
  <cp:lastPrinted>2025-02-10T04:49:18Z</cp:lastPrinted>
  <dcterms:created xsi:type="dcterms:W3CDTF">2005-04-04T04:39:47Z</dcterms:created>
  <dcterms:modified xsi:type="dcterms:W3CDTF">2026-01-28T20:08:41Z</dcterms:modified>
</cp:coreProperties>
</file>