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5" r:id="rId2"/>
    <p:sldId id="491" r:id="rId3"/>
    <p:sldId id="492" r:id="rId4"/>
    <p:sldId id="474" r:id="rId5"/>
    <p:sldId id="527" r:id="rId6"/>
    <p:sldId id="528" r:id="rId7"/>
    <p:sldId id="414" r:id="rId8"/>
    <p:sldId id="529" r:id="rId9"/>
    <p:sldId id="530" r:id="rId10"/>
    <p:sldId id="549" r:id="rId11"/>
    <p:sldId id="550" r:id="rId12"/>
    <p:sldId id="504" r:id="rId13"/>
    <p:sldId id="505" r:id="rId14"/>
    <p:sldId id="506" r:id="rId15"/>
    <p:sldId id="475" r:id="rId16"/>
    <p:sldId id="418" r:id="rId17"/>
    <p:sldId id="507" r:id="rId18"/>
    <p:sldId id="422" r:id="rId19"/>
    <p:sldId id="423" r:id="rId20"/>
    <p:sldId id="551" r:id="rId21"/>
    <p:sldId id="300" r:id="rId22"/>
    <p:sldId id="424" r:id="rId23"/>
    <p:sldId id="472" r:id="rId24"/>
    <p:sldId id="473" r:id="rId25"/>
    <p:sldId id="476" r:id="rId26"/>
    <p:sldId id="432" r:id="rId27"/>
    <p:sldId id="426" r:id="rId28"/>
    <p:sldId id="458" r:id="rId29"/>
    <p:sldId id="488" r:id="rId30"/>
    <p:sldId id="427" r:id="rId31"/>
    <p:sldId id="428" r:id="rId32"/>
    <p:sldId id="552" r:id="rId33"/>
    <p:sldId id="429" r:id="rId34"/>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0957"/>
  </p:normalViewPr>
  <p:slideViewPr>
    <p:cSldViewPr>
      <p:cViewPr varScale="1">
        <p:scale>
          <a:sx n="74" d="100"/>
          <a:sy n="74" d="100"/>
        </p:scale>
        <p:origin x="60"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0" d="100"/>
          <a:sy n="70" d="100"/>
        </p:scale>
        <p:origin x="1152" y="6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41ACF6F6-DBCA-2E4F-B394-ED15990803FA}"/>
              </a:ext>
            </a:extLst>
          </p:cNvPr>
          <p:cNvSpPr>
            <a:spLocks noGrp="1" noChangeArrowheads="1"/>
          </p:cNvSpPr>
          <p:nvPr>
            <p:ph type="hdr" sz="quarter"/>
          </p:nvPr>
        </p:nvSpPr>
        <p:spPr bwMode="auto">
          <a:xfrm>
            <a:off x="1" y="258762"/>
            <a:ext cx="4002930"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A1000 L09 Light</a:t>
            </a:r>
          </a:p>
        </p:txBody>
      </p:sp>
      <p:sp>
        <p:nvSpPr>
          <p:cNvPr id="268291" name="Rectangle 3">
            <a:extLst>
              <a:ext uri="{FF2B5EF4-FFF2-40B4-BE49-F238E27FC236}">
                <a16:creationId xmlns:a16="http://schemas.microsoft.com/office/drawing/2014/main" id="{34C1F8E4-5638-F04E-8362-1CEC5DB1C94F}"/>
              </a:ext>
            </a:extLst>
          </p:cNvPr>
          <p:cNvSpPr>
            <a:spLocks noGrp="1" noChangeArrowheads="1"/>
          </p:cNvSpPr>
          <p:nvPr>
            <p:ph type="dt" sz="quarter" idx="1"/>
          </p:nvPr>
        </p:nvSpPr>
        <p:spPr bwMode="auto">
          <a:xfrm>
            <a:off x="5231569" y="0"/>
            <a:ext cx="4002930"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8292" name="Rectangle 4">
            <a:extLst>
              <a:ext uri="{FF2B5EF4-FFF2-40B4-BE49-F238E27FC236}">
                <a16:creationId xmlns:a16="http://schemas.microsoft.com/office/drawing/2014/main" id="{47B5C528-8390-254B-8E82-D2836CBF6E9F}"/>
              </a:ext>
            </a:extLst>
          </p:cNvPr>
          <p:cNvSpPr>
            <a:spLocks noGrp="1" noChangeArrowheads="1"/>
          </p:cNvSpPr>
          <p:nvPr>
            <p:ph type="ftr" sz="quarter" idx="2"/>
          </p:nvPr>
        </p:nvSpPr>
        <p:spPr bwMode="auto">
          <a:xfrm>
            <a:off x="1" y="6657975"/>
            <a:ext cx="4002930"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8293" name="Rectangle 5">
            <a:extLst>
              <a:ext uri="{FF2B5EF4-FFF2-40B4-BE49-F238E27FC236}">
                <a16:creationId xmlns:a16="http://schemas.microsoft.com/office/drawing/2014/main" id="{409D8AE2-564A-404B-8E61-F1464A18C90B}"/>
              </a:ext>
            </a:extLst>
          </p:cNvPr>
          <p:cNvSpPr>
            <a:spLocks noGrp="1" noChangeArrowheads="1"/>
          </p:cNvSpPr>
          <p:nvPr>
            <p:ph type="sldNum" sz="quarter" idx="3"/>
          </p:nvPr>
        </p:nvSpPr>
        <p:spPr bwMode="auto">
          <a:xfrm>
            <a:off x="5231569" y="6657975"/>
            <a:ext cx="4002930"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C62E16-3345-B44A-BFEE-275E9A5ADD8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B96A120-4FEA-8746-B023-8C3B55660339}"/>
              </a:ext>
            </a:extLst>
          </p:cNvPr>
          <p:cNvSpPr>
            <a:spLocks noGrp="1" noChangeArrowheads="1"/>
          </p:cNvSpPr>
          <p:nvPr>
            <p:ph type="hdr" sz="quarter"/>
          </p:nvPr>
        </p:nvSpPr>
        <p:spPr bwMode="auto">
          <a:xfrm>
            <a:off x="1" y="0"/>
            <a:ext cx="4002930"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pPr>
              <a:defRPr/>
            </a:pPr>
            <a:r>
              <a:rPr lang="en-US"/>
              <a:t>A1000 L09 Light</a:t>
            </a:r>
          </a:p>
        </p:txBody>
      </p:sp>
      <p:sp>
        <p:nvSpPr>
          <p:cNvPr id="116739" name="Rectangle 3">
            <a:extLst>
              <a:ext uri="{FF2B5EF4-FFF2-40B4-BE49-F238E27FC236}">
                <a16:creationId xmlns:a16="http://schemas.microsoft.com/office/drawing/2014/main" id="{7BD8183A-0551-5241-B910-7114765B9608}"/>
              </a:ext>
            </a:extLst>
          </p:cNvPr>
          <p:cNvSpPr>
            <a:spLocks noGrp="1" noChangeArrowheads="1"/>
          </p:cNvSpPr>
          <p:nvPr>
            <p:ph type="dt" idx="1"/>
          </p:nvPr>
        </p:nvSpPr>
        <p:spPr bwMode="auto">
          <a:xfrm>
            <a:off x="5233145" y="0"/>
            <a:ext cx="4002930"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0329DFC1-F0AA-F343-8E41-52DAEA7DC19C}"/>
              </a:ext>
            </a:extLst>
          </p:cNvPr>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a:extLst>
              <a:ext uri="{FF2B5EF4-FFF2-40B4-BE49-F238E27FC236}">
                <a16:creationId xmlns:a16="http://schemas.microsoft.com/office/drawing/2014/main" id="{77933D58-8FDD-0D43-B90A-B14979157AE8}"/>
              </a:ext>
            </a:extLst>
          </p:cNvPr>
          <p:cNvSpPr>
            <a:spLocks noGrp="1" noChangeArrowheads="1"/>
          </p:cNvSpPr>
          <p:nvPr>
            <p:ph type="body" sz="quarter" idx="3"/>
          </p:nvPr>
        </p:nvSpPr>
        <p:spPr bwMode="auto">
          <a:xfrm>
            <a:off x="1231793" y="3328988"/>
            <a:ext cx="6772491" cy="315595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6742" name="Rectangle 6">
            <a:extLst>
              <a:ext uri="{FF2B5EF4-FFF2-40B4-BE49-F238E27FC236}">
                <a16:creationId xmlns:a16="http://schemas.microsoft.com/office/drawing/2014/main" id="{DF4C8C6B-44AA-D242-BDD4-0C9582585599}"/>
              </a:ext>
            </a:extLst>
          </p:cNvPr>
          <p:cNvSpPr>
            <a:spLocks noGrp="1" noChangeArrowheads="1"/>
          </p:cNvSpPr>
          <p:nvPr>
            <p:ph type="ftr" sz="quarter" idx="4"/>
          </p:nvPr>
        </p:nvSpPr>
        <p:spPr bwMode="auto">
          <a:xfrm>
            <a:off x="1" y="6659564"/>
            <a:ext cx="4002930"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16743" name="Rectangle 7">
            <a:extLst>
              <a:ext uri="{FF2B5EF4-FFF2-40B4-BE49-F238E27FC236}">
                <a16:creationId xmlns:a16="http://schemas.microsoft.com/office/drawing/2014/main" id="{F937E590-BB6E-7C4F-80DC-E276AB2A9E1A}"/>
              </a:ext>
            </a:extLst>
          </p:cNvPr>
          <p:cNvSpPr>
            <a:spLocks noGrp="1" noChangeArrowheads="1"/>
          </p:cNvSpPr>
          <p:nvPr>
            <p:ph type="sldNum" sz="quarter" idx="5"/>
          </p:nvPr>
        </p:nvSpPr>
        <p:spPr bwMode="auto">
          <a:xfrm>
            <a:off x="5233145" y="6659564"/>
            <a:ext cx="4002930"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pPr>
              <a:defRPr/>
            </a:pPr>
            <a:fld id="{1A181478-BCC7-2E4B-8B04-9357079777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A2C0578-4772-B244-B901-71A1DF3E8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A30C05-0D24-7441-B4D0-D4243D92B7B6}"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9D53EA9F-CE61-7448-AB5E-76F3929602A5}"/>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9ECD02E-F8DF-8B43-A21F-AF27FC9C9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lecture takes lots of demonstration apparatus:</a:t>
            </a:r>
          </a:p>
          <a:p>
            <a:pPr eaLnBrk="1" hangingPunct="1">
              <a:buFontTx/>
              <a:buChar char="•"/>
            </a:pPr>
            <a:r>
              <a:rPr lang="en-US" altLang="en-US">
                <a:latin typeface="Arial" panose="020B0604020202020204" pitchFamily="34" charset="0"/>
              </a:rPr>
              <a:t>Transmission overhead projector with</a:t>
            </a:r>
          </a:p>
          <a:p>
            <a:pPr lvl="1" eaLnBrk="1" hangingPunct="1">
              <a:buFontTx/>
              <a:buChar char="•"/>
            </a:pPr>
            <a:r>
              <a:rPr lang="en-US" altLang="en-US">
                <a:latin typeface="Arial" panose="020B0604020202020204" pitchFamily="34" charset="0"/>
              </a:rPr>
              <a:t>Diffraction grating after focusing lens</a:t>
            </a:r>
          </a:p>
          <a:p>
            <a:pPr lvl="1" eaLnBrk="1" hangingPunct="1">
              <a:buFontTx/>
              <a:buChar char="•"/>
            </a:pPr>
            <a:r>
              <a:rPr lang="en-US" altLang="en-US">
                <a:latin typeface="Arial" panose="020B0604020202020204" pitchFamily="34" charset="0"/>
              </a:rPr>
              <a:t>Slit mask</a:t>
            </a:r>
          </a:p>
          <a:p>
            <a:pPr lvl="1" eaLnBrk="1" hangingPunct="1">
              <a:buFontTx/>
              <a:buChar char="•"/>
            </a:pPr>
            <a:r>
              <a:rPr lang="en-US" altLang="en-US">
                <a:latin typeface="Arial" panose="020B0604020202020204" pitchFamily="34" charset="0"/>
              </a:rPr>
              <a:t>Square mask</a:t>
            </a:r>
          </a:p>
          <a:p>
            <a:pPr lvl="1" eaLnBrk="1" hangingPunct="1">
              <a:buFontTx/>
              <a:buChar char="•"/>
            </a:pPr>
            <a:r>
              <a:rPr lang="en-US" altLang="en-US">
                <a:latin typeface="Arial" panose="020B0604020202020204" pitchFamily="34" charset="0"/>
              </a:rPr>
              <a:t>CMY filters</a:t>
            </a:r>
          </a:p>
          <a:p>
            <a:pPr lvl="1" eaLnBrk="1" hangingPunct="1">
              <a:buFontTx/>
              <a:buChar char="•"/>
            </a:pPr>
            <a:r>
              <a:rPr lang="en-US" altLang="en-US">
                <a:latin typeface="Arial" panose="020B0604020202020204" pitchFamily="34" charset="0"/>
              </a:rPr>
              <a:t>RGB filters</a:t>
            </a:r>
          </a:p>
          <a:p>
            <a:pPr lvl="1" eaLnBrk="1" hangingPunct="1">
              <a:buFontTx/>
              <a:buChar char="•"/>
            </a:pPr>
            <a:r>
              <a:rPr lang="en-US" altLang="en-US">
                <a:latin typeface="Arial" panose="020B0604020202020204" pitchFamily="34" charset="0"/>
              </a:rPr>
              <a:t>RGB filter wheels</a:t>
            </a:r>
          </a:p>
          <a:p>
            <a:pPr eaLnBrk="1" hangingPunct="1">
              <a:buFontTx/>
              <a:buChar char="•"/>
            </a:pPr>
            <a:r>
              <a:rPr lang="en-US" altLang="en-US">
                <a:latin typeface="Arial" panose="020B0604020202020204" pitchFamily="34" charset="0"/>
              </a:rPr>
              <a:t>Vertical-slit lamp and variac</a:t>
            </a:r>
          </a:p>
          <a:p>
            <a:pPr eaLnBrk="1" hangingPunct="1">
              <a:buFontTx/>
              <a:buChar char="•"/>
            </a:pPr>
            <a:r>
              <a:rPr lang="en-US" altLang="en-US">
                <a:latin typeface="Arial" panose="020B0604020202020204" pitchFamily="34" charset="0"/>
              </a:rPr>
              <a:t>Class set of diffraction gratings</a:t>
            </a:r>
          </a:p>
          <a:p>
            <a:pPr eaLnBrk="1" hangingPunct="1">
              <a:buFontTx/>
              <a:buChar char="•"/>
            </a:pPr>
            <a:r>
              <a:rPr lang="en-US" altLang="en-US">
                <a:latin typeface="Arial" panose="020B0604020202020204" pitchFamily="34" charset="0"/>
              </a:rPr>
              <a:t>R, G, B projectors</a:t>
            </a:r>
          </a:p>
        </p:txBody>
      </p:sp>
      <p:sp>
        <p:nvSpPr>
          <p:cNvPr id="2" name="Header Placeholder 1">
            <a:extLst>
              <a:ext uri="{FF2B5EF4-FFF2-40B4-BE49-F238E27FC236}">
                <a16:creationId xmlns:a16="http://schemas.microsoft.com/office/drawing/2014/main" id="{32F14B98-D67E-E2AC-30D4-21DFE3253E9D}"/>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789D5D7-06B1-B04F-A511-05AF3C387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0D893D-8C74-A74C-A945-C092DE0C1316}" type="slidenum">
              <a:rPr lang="en-US" altLang="en-US" smtClean="0"/>
              <a:pPr>
                <a:spcBef>
                  <a:spcPct val="0"/>
                </a:spcBef>
              </a:pPr>
              <a:t>21</a:t>
            </a:fld>
            <a:endParaRPr lang="en-US" altLang="en-US"/>
          </a:p>
        </p:txBody>
      </p:sp>
      <p:sp>
        <p:nvSpPr>
          <p:cNvPr id="41986" name="Rectangle 2">
            <a:extLst>
              <a:ext uri="{FF2B5EF4-FFF2-40B4-BE49-F238E27FC236}">
                <a16:creationId xmlns:a16="http://schemas.microsoft.com/office/drawing/2014/main" id="{718B9EFD-C4A2-654B-AADA-FFF2B39171E4}"/>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7079338-F852-1C4F-A9CF-A05D8B423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B7F7D7B4-86D7-408B-C3F6-180D2DA52E9D}"/>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CAE75738-0997-C04E-AC05-121BDACBD6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10A1AF-7716-764B-A416-CD2769CD8576}" type="slidenum">
              <a:rPr lang="en-US" altLang="en-US" smtClean="0"/>
              <a:pPr>
                <a:spcBef>
                  <a:spcPct val="0"/>
                </a:spcBef>
              </a:pPr>
              <a:t>22</a:t>
            </a:fld>
            <a:endParaRPr lang="en-US" altLang="en-US"/>
          </a:p>
        </p:txBody>
      </p:sp>
      <p:sp>
        <p:nvSpPr>
          <p:cNvPr id="44034" name="Rectangle 2">
            <a:extLst>
              <a:ext uri="{FF2B5EF4-FFF2-40B4-BE49-F238E27FC236}">
                <a16:creationId xmlns:a16="http://schemas.microsoft.com/office/drawing/2014/main" id="{36266CCF-6C77-AB42-9F3E-5CFB5F17B50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81A4D8B-7080-E74A-B9E5-3C71674C0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Demonstrate</a:t>
            </a:r>
          </a:p>
          <a:p>
            <a:pPr eaLnBrk="1" hangingPunct="1"/>
            <a:r>
              <a:rPr lang="en-US" altLang="en-US">
                <a:latin typeface="Arial" panose="020B0604020202020204" pitchFamily="34" charset="0"/>
              </a:rPr>
              <a:t>R, G, B slide projectors.  Secondary colors formed from primaries, white from combination of all three.</a:t>
            </a:r>
          </a:p>
        </p:txBody>
      </p:sp>
      <p:sp>
        <p:nvSpPr>
          <p:cNvPr id="2" name="Header Placeholder 1">
            <a:extLst>
              <a:ext uri="{FF2B5EF4-FFF2-40B4-BE49-F238E27FC236}">
                <a16:creationId xmlns:a16="http://schemas.microsoft.com/office/drawing/2014/main" id="{CF8EF277-A03B-271E-C2FB-AE0B78EF1D8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B6AEDE1-0202-3248-B6B8-02E65DD0C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A2C5ED-2779-AA4F-98A2-37F71B0D02CF}" type="slidenum">
              <a:rPr lang="en-US" altLang="en-US" smtClean="0"/>
              <a:pPr>
                <a:spcBef>
                  <a:spcPct val="0"/>
                </a:spcBef>
              </a:pPr>
              <a:t>23</a:t>
            </a:fld>
            <a:endParaRPr lang="en-US" altLang="en-US"/>
          </a:p>
        </p:txBody>
      </p:sp>
      <p:sp>
        <p:nvSpPr>
          <p:cNvPr id="46082" name="Rectangle 2">
            <a:extLst>
              <a:ext uri="{FF2B5EF4-FFF2-40B4-BE49-F238E27FC236}">
                <a16:creationId xmlns:a16="http://schemas.microsoft.com/office/drawing/2014/main" id="{742CADD1-CDC1-1546-A261-C630E8DED3B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AD14D4D-F7D2-DA46-AB3C-3C869C24B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78D52916-13EF-CE26-406B-BC4107ACDE8A}"/>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26BA501-9B6E-EA4B-9624-68CB2F367B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82287F-D2A5-1D40-9025-0D407D86CC08}" type="slidenum">
              <a:rPr lang="en-US" altLang="en-US" smtClean="0"/>
              <a:pPr>
                <a:spcBef>
                  <a:spcPct val="0"/>
                </a:spcBef>
              </a:pPr>
              <a:t>24</a:t>
            </a:fld>
            <a:endParaRPr lang="en-US" altLang="en-US"/>
          </a:p>
        </p:txBody>
      </p:sp>
      <p:sp>
        <p:nvSpPr>
          <p:cNvPr id="48130" name="Rectangle 2">
            <a:extLst>
              <a:ext uri="{FF2B5EF4-FFF2-40B4-BE49-F238E27FC236}">
                <a16:creationId xmlns:a16="http://schemas.microsoft.com/office/drawing/2014/main" id="{47FD24AD-A8E4-DE48-92FF-EC46163B2E7E}"/>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972E664-F78C-7049-9892-9351C1325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32AD1C59-0060-E933-1678-8376777ED9A3}"/>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CB7B855-83D1-D84D-B4E8-39CFA38FF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184E70-557B-5F4F-9FD4-CA42103D57E7}" type="slidenum">
              <a:rPr lang="en-US" altLang="en-US" smtClean="0"/>
              <a:pPr>
                <a:spcBef>
                  <a:spcPct val="0"/>
                </a:spcBef>
              </a:pPr>
              <a:t>25</a:t>
            </a:fld>
            <a:endParaRPr lang="en-US" altLang="en-US"/>
          </a:p>
        </p:txBody>
      </p:sp>
      <p:sp>
        <p:nvSpPr>
          <p:cNvPr id="50178" name="Rectangle 2">
            <a:extLst>
              <a:ext uri="{FF2B5EF4-FFF2-40B4-BE49-F238E27FC236}">
                <a16:creationId xmlns:a16="http://schemas.microsoft.com/office/drawing/2014/main" id="{761799CA-B832-6D46-96B8-6BE180945C4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9CD9525E-FAC7-944A-8624-2A6F406D0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BE3AAF8B-A2D0-1A30-182A-5957BD7B5BF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14FD4ADB-608F-7843-A24B-3C48185EC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B4DE1D-B873-764E-BF71-E085571D08DB}" type="slidenum">
              <a:rPr lang="en-US" altLang="en-US" smtClean="0"/>
              <a:pPr>
                <a:spcBef>
                  <a:spcPct val="0"/>
                </a:spcBef>
              </a:pPr>
              <a:t>26</a:t>
            </a:fld>
            <a:endParaRPr lang="en-US" altLang="en-US"/>
          </a:p>
        </p:txBody>
      </p:sp>
      <p:sp>
        <p:nvSpPr>
          <p:cNvPr id="52226" name="Rectangle 2">
            <a:extLst>
              <a:ext uri="{FF2B5EF4-FFF2-40B4-BE49-F238E27FC236}">
                <a16:creationId xmlns:a16="http://schemas.microsoft.com/office/drawing/2014/main" id="{D0B4EEA9-E967-994F-8BB6-7620FA8AFEAB}"/>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625DA4A8-F24E-3248-A206-1ED37234AB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Demonstrate </a:t>
            </a:r>
          </a:p>
          <a:p>
            <a:pPr eaLnBrk="1" hangingPunct="1"/>
            <a:r>
              <a:rPr lang="en-US" altLang="en-US">
                <a:latin typeface="Arial" panose="020B0604020202020204" pitchFamily="34" charset="0"/>
              </a:rPr>
              <a:t>Color filters R, G, B, C, M, Y with overhead projector slit and diffraction grating.  Filters Remove colors from light.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Demonstrate</a:t>
            </a:r>
          </a:p>
          <a:p>
            <a:pPr eaLnBrk="1" hangingPunct="1"/>
            <a:r>
              <a:rPr lang="en-US" altLang="en-US">
                <a:latin typeface="Arial" panose="020B0604020202020204" pitchFamily="34" charset="0"/>
              </a:rPr>
              <a:t>Subtractive primary colors C, M Y with square mask and no diffraction grating on the projector. Combinations create additive primary colors and black.</a:t>
            </a:r>
          </a:p>
        </p:txBody>
      </p:sp>
      <p:sp>
        <p:nvSpPr>
          <p:cNvPr id="2" name="Header Placeholder 1">
            <a:extLst>
              <a:ext uri="{FF2B5EF4-FFF2-40B4-BE49-F238E27FC236}">
                <a16:creationId xmlns:a16="http://schemas.microsoft.com/office/drawing/2014/main" id="{F40BDB42-7229-8493-A670-DF9E78C9DCCE}"/>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A31604A5-B9A4-8C4A-8FFD-901780B09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783F38-11E0-5C4A-B647-4679D2AB9324}" type="slidenum">
              <a:rPr lang="en-US" altLang="en-US" smtClean="0"/>
              <a:pPr>
                <a:spcBef>
                  <a:spcPct val="0"/>
                </a:spcBef>
              </a:pPr>
              <a:t>28</a:t>
            </a:fld>
            <a:endParaRPr lang="en-US" altLang="en-US"/>
          </a:p>
        </p:txBody>
      </p:sp>
      <p:sp>
        <p:nvSpPr>
          <p:cNvPr id="54274" name="Rectangle 2">
            <a:extLst>
              <a:ext uri="{FF2B5EF4-FFF2-40B4-BE49-F238E27FC236}">
                <a16:creationId xmlns:a16="http://schemas.microsoft.com/office/drawing/2014/main" id="{F8EBEA49-9EB9-9649-A0B9-0E8CEBDA5986}"/>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88655233-C444-D54F-86F7-E981D44AF9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546DF62D-493A-7E04-EF94-A53B803BB75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C0FF0502-A027-C145-9A7B-30F887313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AB59AE-BFD1-B44D-8CE5-A62264ACF06E}" type="slidenum">
              <a:rPr lang="en-US" altLang="en-US" smtClean="0"/>
              <a:pPr>
                <a:spcBef>
                  <a:spcPct val="0"/>
                </a:spcBef>
              </a:pPr>
              <a:t>29</a:t>
            </a:fld>
            <a:endParaRPr lang="en-US" altLang="en-US"/>
          </a:p>
        </p:txBody>
      </p:sp>
      <p:sp>
        <p:nvSpPr>
          <p:cNvPr id="56322" name="Rectangle 2">
            <a:extLst>
              <a:ext uri="{FF2B5EF4-FFF2-40B4-BE49-F238E27FC236}">
                <a16:creationId xmlns:a16="http://schemas.microsoft.com/office/drawing/2014/main" id="{3110C110-7586-EE48-BDC3-20573202ACF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0D783C03-F938-FD45-8A27-ADA428982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Demonstrate with CMY color wheel.  Removing the C wheel still leaves a position of orange.</a:t>
            </a:r>
          </a:p>
        </p:txBody>
      </p:sp>
      <p:sp>
        <p:nvSpPr>
          <p:cNvPr id="2" name="Header Placeholder 1">
            <a:extLst>
              <a:ext uri="{FF2B5EF4-FFF2-40B4-BE49-F238E27FC236}">
                <a16:creationId xmlns:a16="http://schemas.microsoft.com/office/drawing/2014/main" id="{A1D78FB4-E054-A536-80D4-C78C899086E5}"/>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EF750AF2-3103-4245-BF17-605155413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AD1474-5EA4-964F-8F11-37FD9CB9997F}" type="slidenum">
              <a:rPr lang="en-US" altLang="en-US" smtClean="0"/>
              <a:pPr>
                <a:spcBef>
                  <a:spcPct val="0"/>
                </a:spcBef>
              </a:pPr>
              <a:t>30</a:t>
            </a:fld>
            <a:endParaRPr lang="en-US" altLang="en-US"/>
          </a:p>
        </p:txBody>
      </p:sp>
      <p:sp>
        <p:nvSpPr>
          <p:cNvPr id="58370" name="Rectangle 2">
            <a:extLst>
              <a:ext uri="{FF2B5EF4-FFF2-40B4-BE49-F238E27FC236}">
                <a16:creationId xmlns:a16="http://schemas.microsoft.com/office/drawing/2014/main" id="{34EB10E0-B966-EB43-A17C-86EECE89F5C9}"/>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F0FBB2E-4744-B142-960D-730152848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7F9131C9-2C7D-C5E2-707B-ADE4531F6CC1}"/>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E18903A7-FF84-094A-9414-16104DFE14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86979E-B92D-BA48-A88E-490579C65B37}" type="slidenum">
              <a:rPr lang="en-US" altLang="en-US" smtClean="0"/>
              <a:pPr>
                <a:spcBef>
                  <a:spcPct val="0"/>
                </a:spcBef>
              </a:pPr>
              <a:t>31</a:t>
            </a:fld>
            <a:endParaRPr lang="en-US" altLang="en-US"/>
          </a:p>
        </p:txBody>
      </p:sp>
      <p:sp>
        <p:nvSpPr>
          <p:cNvPr id="60418" name="Rectangle 2">
            <a:extLst>
              <a:ext uri="{FF2B5EF4-FFF2-40B4-BE49-F238E27FC236}">
                <a16:creationId xmlns:a16="http://schemas.microsoft.com/office/drawing/2014/main" id="{53202D0E-AA5B-5149-870E-AD9C8D972045}"/>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4633BE1-F144-3846-A63F-A15E5BC19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There probably isn’t time, but this can be demonstrated nicely with a white light beam shining through dilute milk.  The scattered light is bluish and the transmitted light is reddish.</a:t>
            </a:r>
          </a:p>
        </p:txBody>
      </p:sp>
      <p:sp>
        <p:nvSpPr>
          <p:cNvPr id="2" name="Header Placeholder 1">
            <a:extLst>
              <a:ext uri="{FF2B5EF4-FFF2-40B4-BE49-F238E27FC236}">
                <a16:creationId xmlns:a16="http://schemas.microsoft.com/office/drawing/2014/main" id="{74D0FDC3-159B-BA7C-D9A9-C5DDA15C7D4D}"/>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174FFFDD-811F-ED45-8516-A9D11625A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A5C827-068E-4547-986F-54E58E0C308A}" type="slidenum">
              <a:rPr lang="en-US" altLang="en-US" smtClean="0">
                <a:ea typeface="MS PGothic" panose="020B0600070205080204" pitchFamily="34" charset="-128"/>
              </a:rPr>
              <a:pPr>
                <a:spcBef>
                  <a:spcPct val="0"/>
                </a:spcBef>
              </a:pPr>
              <a:t>2</a:t>
            </a:fld>
            <a:endParaRPr lang="en-US" altLang="en-US">
              <a:ea typeface="MS PGothic" panose="020B0600070205080204" pitchFamily="34" charset="-128"/>
            </a:endParaRPr>
          </a:p>
        </p:txBody>
      </p:sp>
      <p:sp>
        <p:nvSpPr>
          <p:cNvPr id="19458" name="Rectangle 2">
            <a:extLst>
              <a:ext uri="{FF2B5EF4-FFF2-40B4-BE49-F238E27FC236}">
                <a16:creationId xmlns:a16="http://schemas.microsoft.com/office/drawing/2014/main" id="{BC7A12E8-4A6F-5D45-BA93-F7A115E08D35}"/>
              </a:ext>
            </a:extLst>
          </p:cNvPr>
          <p:cNvSpPr>
            <a:spLocks noGrp="1" noRot="1" noChangeAspect="1"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C6F7FBBB-F6EB-E942-9BD5-5FC3F9C33AF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F8FC4316-2C3A-F566-0E5F-14CD1ED7A7E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FA208158-9601-634F-A1E9-FA868236C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05E78-6679-7843-B6D0-7D58395C28D2}" type="slidenum">
              <a:rPr lang="en-US" altLang="en-US" smtClean="0"/>
              <a:pPr>
                <a:spcBef>
                  <a:spcPct val="0"/>
                </a:spcBef>
              </a:pPr>
              <a:t>33</a:t>
            </a:fld>
            <a:endParaRPr lang="en-US" altLang="en-US"/>
          </a:p>
        </p:txBody>
      </p:sp>
      <p:sp>
        <p:nvSpPr>
          <p:cNvPr id="62466" name="Rectangle 2">
            <a:extLst>
              <a:ext uri="{FF2B5EF4-FFF2-40B4-BE49-F238E27FC236}">
                <a16:creationId xmlns:a16="http://schemas.microsoft.com/office/drawing/2014/main" id="{336FC876-9F9F-DF49-BE9A-E9B19887A769}"/>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650F120D-3662-404E-8FE2-B60B2522D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44F982B9-A25E-D1EE-72B9-0FB4B1ED1D48}"/>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8A58DF4-D3BC-8542-887C-216BD1D702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1F1BA0-EF82-E042-92AF-D0E0C781905C}" type="slidenum">
              <a:rPr lang="en-US" altLang="en-US" smtClean="0">
                <a:ea typeface="MS PGothic" panose="020B0600070205080204" pitchFamily="34" charset="-128"/>
              </a:rPr>
              <a:pPr>
                <a:spcBef>
                  <a:spcPct val="0"/>
                </a:spcBef>
              </a:pPr>
              <a:t>3</a:t>
            </a:fld>
            <a:endParaRPr lang="en-US" altLang="en-US">
              <a:ea typeface="MS PGothic" panose="020B0600070205080204" pitchFamily="34" charset="-128"/>
            </a:endParaRPr>
          </a:p>
        </p:txBody>
      </p:sp>
      <p:sp>
        <p:nvSpPr>
          <p:cNvPr id="21506" name="Rectangle 2">
            <a:extLst>
              <a:ext uri="{FF2B5EF4-FFF2-40B4-BE49-F238E27FC236}">
                <a16:creationId xmlns:a16="http://schemas.microsoft.com/office/drawing/2014/main" id="{7EC60769-DEF6-D847-8354-28736A9B5D9D}"/>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66D74632-E2B5-A24F-BC79-3A67AC49A15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Demonstrate</a:t>
            </a:r>
          </a:p>
          <a:p>
            <a:pPr eaLnBrk="1" hangingPunct="1"/>
            <a:r>
              <a:rPr lang="en-US" altLang="en-US">
                <a:latin typeface="Arial" panose="020B0604020202020204" pitchFamily="34" charset="0"/>
              </a:rPr>
              <a:t>Overhead projector with grating over focusing lens.  Light from slit is diffracted into separate colors in both horizontal directions.</a:t>
            </a:r>
          </a:p>
        </p:txBody>
      </p:sp>
      <p:sp>
        <p:nvSpPr>
          <p:cNvPr id="2" name="Header Placeholder 1">
            <a:extLst>
              <a:ext uri="{FF2B5EF4-FFF2-40B4-BE49-F238E27FC236}">
                <a16:creationId xmlns:a16="http://schemas.microsoft.com/office/drawing/2014/main" id="{5E6FCDD0-71F5-341D-273A-902522558893}"/>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489BD24-767C-B747-97F9-F39C7036A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3F060A-0B7F-8B47-A939-8DAC5255960F}" type="slidenum">
              <a:rPr lang="en-US" altLang="en-US" smtClean="0">
                <a:ea typeface="MS PGothic" panose="020B0600070205080204" pitchFamily="34" charset="-128"/>
              </a:rPr>
              <a:pPr>
                <a:spcBef>
                  <a:spcPct val="0"/>
                </a:spcBef>
              </a:pPr>
              <a:t>4</a:t>
            </a:fld>
            <a:endParaRPr lang="en-US" altLang="en-US">
              <a:ea typeface="MS PGothic" panose="020B0600070205080204" pitchFamily="34" charset="-128"/>
            </a:endParaRPr>
          </a:p>
        </p:txBody>
      </p:sp>
      <p:sp>
        <p:nvSpPr>
          <p:cNvPr id="23554" name="Rectangle 2">
            <a:extLst>
              <a:ext uri="{FF2B5EF4-FFF2-40B4-BE49-F238E27FC236}">
                <a16:creationId xmlns:a16="http://schemas.microsoft.com/office/drawing/2014/main" id="{0B681698-378D-4C4F-A635-EAF7F668A55F}"/>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BCD81881-42D4-634F-BF61-9D0BDF51F20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A8416B9E-A90E-1C9F-2C4F-FF5AAA2AE43C}"/>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00A01F9F-7ADB-7A4A-8380-95EA8638AA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9EDD86-EC69-934D-83D7-977F32215D18}" type="slidenum">
              <a:rPr lang="en-US" altLang="en-US" smtClean="0"/>
              <a:pPr>
                <a:spcBef>
                  <a:spcPct val="0"/>
                </a:spcBef>
              </a:pPr>
              <a:t>5</a:t>
            </a:fld>
            <a:endParaRPr lang="en-US" altLang="en-US"/>
          </a:p>
        </p:txBody>
      </p:sp>
      <p:sp>
        <p:nvSpPr>
          <p:cNvPr id="25602" name="Rectangle 2">
            <a:extLst>
              <a:ext uri="{FF2B5EF4-FFF2-40B4-BE49-F238E27FC236}">
                <a16:creationId xmlns:a16="http://schemas.microsoft.com/office/drawing/2014/main" id="{F0AEB168-25A7-4A42-B604-CA3F526B0D5B}"/>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AB6C14B0-75D1-BE49-8892-66A3B3C68F9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Here we define names for wave features so that we can communicate easily.</a:t>
            </a:r>
          </a:p>
        </p:txBody>
      </p:sp>
      <p:sp>
        <p:nvSpPr>
          <p:cNvPr id="2" name="Header Placeholder 1">
            <a:extLst>
              <a:ext uri="{FF2B5EF4-FFF2-40B4-BE49-F238E27FC236}">
                <a16:creationId xmlns:a16="http://schemas.microsoft.com/office/drawing/2014/main" id="{94A24CAB-CB5D-22C1-4C2F-0FADB609108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C1FB451-A2D2-1745-B334-5ED28C7E6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3627E9-81D2-CE4E-9A08-A439ED93AC92}" type="slidenum">
              <a:rPr lang="en-US" altLang="en-US" smtClean="0"/>
              <a:pPr>
                <a:spcBef>
                  <a:spcPct val="0"/>
                </a:spcBef>
              </a:pPr>
              <a:t>6</a:t>
            </a:fld>
            <a:endParaRPr lang="en-US" altLang="en-US"/>
          </a:p>
        </p:txBody>
      </p:sp>
      <p:sp>
        <p:nvSpPr>
          <p:cNvPr id="27650" name="Rectangle 2">
            <a:extLst>
              <a:ext uri="{FF2B5EF4-FFF2-40B4-BE49-F238E27FC236}">
                <a16:creationId xmlns:a16="http://schemas.microsoft.com/office/drawing/2014/main" id="{55E931F9-BC6B-4447-AD42-620CC8D8224E}"/>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8B5C807B-1B65-AC40-88D1-AABC2028A94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Here we define names for wave features so that we can communicate easily.</a:t>
            </a:r>
          </a:p>
        </p:txBody>
      </p:sp>
      <p:sp>
        <p:nvSpPr>
          <p:cNvPr id="2" name="Header Placeholder 1">
            <a:extLst>
              <a:ext uri="{FF2B5EF4-FFF2-40B4-BE49-F238E27FC236}">
                <a16:creationId xmlns:a16="http://schemas.microsoft.com/office/drawing/2014/main" id="{2D4C2895-B245-A5A3-2B7B-CE84641FA816}"/>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waves are as follows</a:t>
            </a:r>
          </a:p>
          <a:p>
            <a:r>
              <a:rPr lang="en-US" dirty="0"/>
              <a:t>• A wave travels up and back down about 4 times. The distance between the tops of two waves is 1 centimeter. Wavelength equals 1 centimeter. Frequency equals 30 gigahertz. A caption reads, Longer wavelength means lower frequency.</a:t>
            </a:r>
          </a:p>
          <a:p>
            <a:r>
              <a:rPr lang="en-US" dirty="0"/>
              <a:t>• A wave travels up and down about 8 times. The distance between the tops of two waves is 0.5 centimeter. Wavelength equals one half centimeter. Frequency equals 2 times 30 gigahertz, equals 60 gigahertz.</a:t>
            </a:r>
          </a:p>
          <a:p>
            <a:r>
              <a:rPr lang="en-US" dirty="0"/>
              <a:t>A wave travels up and down about 16 times. The distance between the tops of two waves is 0.25 centimeter. Wavelength equals, one fourth centimeter. Frequency equals, 4 times 30 gigahertz, equals, 120 gigahertz. Shorter wavelength means higher frequency.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
        <p:nvSpPr>
          <p:cNvPr id="5" name="Header Placeholder 4">
            <a:extLst>
              <a:ext uri="{FF2B5EF4-FFF2-40B4-BE49-F238E27FC236}">
                <a16:creationId xmlns:a16="http://schemas.microsoft.com/office/drawing/2014/main" id="{8D280049-DAF2-9344-505E-08CAE8E0B370}"/>
              </a:ext>
            </a:extLst>
          </p:cNvPr>
          <p:cNvSpPr>
            <a:spLocks noGrp="1"/>
          </p:cNvSpPr>
          <p:nvPr>
            <p:ph type="hdr" sz="quarter"/>
          </p:nvPr>
        </p:nvSpPr>
        <p:spPr/>
        <p:txBody>
          <a:bodyPr/>
          <a:lstStyle/>
          <a:p>
            <a:pPr>
              <a:defRPr/>
            </a:pPr>
            <a:r>
              <a:rPr lang="en-US"/>
              <a:t>A1000 L09 Light</a:t>
            </a:r>
          </a:p>
        </p:txBody>
      </p:sp>
    </p:spTree>
    <p:extLst>
      <p:ext uri="{BB962C8B-B14F-4D97-AF65-F5344CB8AC3E}">
        <p14:creationId xmlns:p14="http://schemas.microsoft.com/office/powerpoint/2010/main" val="229727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0D159A3-8554-654A-B122-61202BBE8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ADD9D8-2F2D-5745-BF54-95AE691BF29F}" type="slidenum">
              <a:rPr lang="en-US" altLang="en-US" smtClean="0">
                <a:ea typeface="MS PGothic" panose="020B0600070205080204" pitchFamily="34" charset="-128"/>
              </a:rPr>
              <a:pPr>
                <a:spcBef>
                  <a:spcPct val="0"/>
                </a:spcBef>
              </a:pPr>
              <a:t>15</a:t>
            </a:fld>
            <a:endParaRPr lang="en-US" altLang="en-US">
              <a:ea typeface="MS PGothic" panose="020B0600070205080204" pitchFamily="34" charset="-128"/>
            </a:endParaRPr>
          </a:p>
        </p:txBody>
      </p:sp>
      <p:sp>
        <p:nvSpPr>
          <p:cNvPr id="38914" name="Rectangle 2">
            <a:extLst>
              <a:ext uri="{FF2B5EF4-FFF2-40B4-BE49-F238E27FC236}">
                <a16:creationId xmlns:a16="http://schemas.microsoft.com/office/drawing/2014/main" id="{61D8D4C6-609A-EB4B-82CA-EDED81C64330}"/>
              </a:ext>
            </a:extLst>
          </p:cNvPr>
          <p:cNvSpPr>
            <a:spLocks noGrp="1" noRot="1" noChangeAspect="1" noChangeArrowheads="1" noTextEdit="1"/>
          </p:cNvSpPr>
          <p:nvPr>
            <p:ph type="sldImg"/>
          </p:nvPr>
        </p:nvSpPr>
        <p:spPr>
          <a:solidFill>
            <a:srgbClr val="FFFFFF"/>
          </a:solidFill>
          <a:ln/>
        </p:spPr>
      </p:sp>
      <p:sp>
        <p:nvSpPr>
          <p:cNvPr id="38915" name="Rectangle 3">
            <a:extLst>
              <a:ext uri="{FF2B5EF4-FFF2-40B4-BE49-F238E27FC236}">
                <a16:creationId xmlns:a16="http://schemas.microsoft.com/office/drawing/2014/main" id="{C1233700-84CE-094A-AB7C-2BEABA7832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52F09718-8B52-3F3E-F1B9-108BB2191E6B}"/>
              </a:ext>
            </a:extLst>
          </p:cNvPr>
          <p:cNvSpPr>
            <a:spLocks noGrp="1"/>
          </p:cNvSpPr>
          <p:nvPr>
            <p:ph type="hdr" sz="quarter"/>
          </p:nvPr>
        </p:nvSpPr>
        <p:spPr/>
        <p:txBody>
          <a:bodyPr/>
          <a:lstStyle/>
          <a:p>
            <a:pPr>
              <a:defRPr/>
            </a:pPr>
            <a:r>
              <a:rPr lang="en-US"/>
              <a:t>A1000 L09 Light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house which contains a red chair, mirror, a man, and a window, a lamp emits light. Light from the lamp travels as follows.</a:t>
            </a:r>
          </a:p>
          <a:p>
            <a:r>
              <a:rPr lang="en-US" dirty="0"/>
              <a:t>• To the mirror. An annotation reads, the mirror reflects all colors of visible light. The light continues from the mirror to the man’s eye. An annotation reads, special cells in the eye absorb light, leading to vision. </a:t>
            </a:r>
          </a:p>
          <a:p>
            <a:r>
              <a:rPr lang="en-US" dirty="0"/>
              <a:t>• To the man’s eye.</a:t>
            </a:r>
          </a:p>
          <a:p>
            <a:r>
              <a:rPr lang="en-US" dirty="0"/>
              <a:t>• To the man’s chest. Light also reflects off of the man’s chest. </a:t>
            </a:r>
          </a:p>
          <a:p>
            <a:r>
              <a:rPr lang="en-US" dirty="0"/>
              <a:t>• Out through the window. An annotation reads, the glass transmits all colors of visible light. </a:t>
            </a:r>
          </a:p>
          <a:p>
            <a:r>
              <a:rPr lang="en-US" dirty="0"/>
              <a:t>• To the chair. Light continues from the chair and travels away from the chair and toward the man’s eye. An annotation reads, the chair is red because it scatters red light but absorbs all other colors. </a:t>
            </a:r>
          </a:p>
          <a:p>
            <a:r>
              <a:rPr lang="en-US" dirty="0"/>
              <a:t>Outside the house, the Sun shines in the sky over a snowy landscape containing hills and a tree. The Sun and the lamp both emit light as follows.</a:t>
            </a:r>
          </a:p>
          <a:p>
            <a:r>
              <a:rPr lang="en-US" dirty="0"/>
              <a:t>• To the tree. Light also passes through the tree. </a:t>
            </a:r>
          </a:p>
          <a:p>
            <a:r>
              <a:rPr lang="en-US" dirty="0"/>
              <a:t>To the snow. Light also scatters off of the surface of the snow. The annotations read, the snow absorbs some light, which aids melting, but scatters most light, so it looks bright.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
        <p:nvSpPr>
          <p:cNvPr id="5" name="Header Placeholder 4">
            <a:extLst>
              <a:ext uri="{FF2B5EF4-FFF2-40B4-BE49-F238E27FC236}">
                <a16:creationId xmlns:a16="http://schemas.microsoft.com/office/drawing/2014/main" id="{5DDCEE85-8E4A-A529-0C0B-BE14B9738A73}"/>
              </a:ext>
            </a:extLst>
          </p:cNvPr>
          <p:cNvSpPr>
            <a:spLocks noGrp="1"/>
          </p:cNvSpPr>
          <p:nvPr>
            <p:ph type="hdr" sz="quarter"/>
          </p:nvPr>
        </p:nvSpPr>
        <p:spPr/>
        <p:txBody>
          <a:bodyPr/>
          <a:lstStyle/>
          <a:p>
            <a:pPr>
              <a:defRPr/>
            </a:pPr>
            <a:r>
              <a:rPr lang="en-US"/>
              <a:t>A1000 L09 Light</a:t>
            </a:r>
          </a:p>
        </p:txBody>
      </p:sp>
    </p:spTree>
    <p:extLst>
      <p:ext uri="{BB962C8B-B14F-4D97-AF65-F5344CB8AC3E}">
        <p14:creationId xmlns:p14="http://schemas.microsoft.com/office/powerpoint/2010/main" val="404920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C5AC2A-454D-1349-9778-7FB3BF34C0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3CD66C-79B5-C544-88BE-589B62206337}"/>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6" name="Rectangle 6">
            <a:extLst>
              <a:ext uri="{FF2B5EF4-FFF2-40B4-BE49-F238E27FC236}">
                <a16:creationId xmlns:a16="http://schemas.microsoft.com/office/drawing/2014/main" id="{7623BEDC-645B-DB40-96C2-0F2AB3632148}"/>
              </a:ext>
            </a:extLst>
          </p:cNvPr>
          <p:cNvSpPr>
            <a:spLocks noGrp="1" noChangeArrowheads="1"/>
          </p:cNvSpPr>
          <p:nvPr>
            <p:ph type="sldNum" sz="quarter" idx="12"/>
          </p:nvPr>
        </p:nvSpPr>
        <p:spPr>
          <a:ln/>
        </p:spPr>
        <p:txBody>
          <a:bodyPr/>
          <a:lstStyle>
            <a:lvl1pPr>
              <a:defRPr/>
            </a:lvl1pPr>
          </a:lstStyle>
          <a:p>
            <a:pPr>
              <a:defRPr/>
            </a:pPr>
            <a:fld id="{FA416818-C2B4-0845-8533-A4521B5F6CF2}" type="slidenum">
              <a:rPr lang="en-US" altLang="en-US"/>
              <a:pPr>
                <a:defRPr/>
              </a:pPr>
              <a:t>‹#›</a:t>
            </a:fld>
            <a:endParaRPr lang="en-US" altLang="en-US"/>
          </a:p>
        </p:txBody>
      </p:sp>
    </p:spTree>
    <p:extLst>
      <p:ext uri="{BB962C8B-B14F-4D97-AF65-F5344CB8AC3E}">
        <p14:creationId xmlns:p14="http://schemas.microsoft.com/office/powerpoint/2010/main" val="240263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8116CF-9BD6-F749-8E68-FEDF6159A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E5F7D5-4C00-4844-B426-F6F8C0FBEB5E}"/>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6" name="Rectangle 6">
            <a:extLst>
              <a:ext uri="{FF2B5EF4-FFF2-40B4-BE49-F238E27FC236}">
                <a16:creationId xmlns:a16="http://schemas.microsoft.com/office/drawing/2014/main" id="{289D94AC-EF16-D145-943C-5A7BD2659275}"/>
              </a:ext>
            </a:extLst>
          </p:cNvPr>
          <p:cNvSpPr>
            <a:spLocks noGrp="1" noChangeArrowheads="1"/>
          </p:cNvSpPr>
          <p:nvPr>
            <p:ph type="sldNum" sz="quarter" idx="12"/>
          </p:nvPr>
        </p:nvSpPr>
        <p:spPr>
          <a:ln/>
        </p:spPr>
        <p:txBody>
          <a:bodyPr/>
          <a:lstStyle>
            <a:lvl1pPr>
              <a:defRPr/>
            </a:lvl1pPr>
          </a:lstStyle>
          <a:p>
            <a:pPr>
              <a:defRPr/>
            </a:pPr>
            <a:fld id="{4013D877-7EC9-1442-9A73-E4DD628D2F40}" type="slidenum">
              <a:rPr lang="en-US" altLang="en-US"/>
              <a:pPr>
                <a:defRPr/>
              </a:pPr>
              <a:t>‹#›</a:t>
            </a:fld>
            <a:endParaRPr lang="en-US" altLang="en-US"/>
          </a:p>
        </p:txBody>
      </p:sp>
    </p:spTree>
    <p:extLst>
      <p:ext uri="{BB962C8B-B14F-4D97-AF65-F5344CB8AC3E}">
        <p14:creationId xmlns:p14="http://schemas.microsoft.com/office/powerpoint/2010/main" val="143875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6B84FF-FAF3-814F-8B53-D6A3D041F5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B80ABA-8923-BB43-B20A-60E6F9518EC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6" name="Rectangle 6">
            <a:extLst>
              <a:ext uri="{FF2B5EF4-FFF2-40B4-BE49-F238E27FC236}">
                <a16:creationId xmlns:a16="http://schemas.microsoft.com/office/drawing/2014/main" id="{9D0FFEEC-833C-0549-9F7B-50CE69120802}"/>
              </a:ext>
            </a:extLst>
          </p:cNvPr>
          <p:cNvSpPr>
            <a:spLocks noGrp="1" noChangeArrowheads="1"/>
          </p:cNvSpPr>
          <p:nvPr>
            <p:ph type="sldNum" sz="quarter" idx="12"/>
          </p:nvPr>
        </p:nvSpPr>
        <p:spPr>
          <a:ln/>
        </p:spPr>
        <p:txBody>
          <a:bodyPr/>
          <a:lstStyle>
            <a:lvl1pPr>
              <a:defRPr/>
            </a:lvl1pPr>
          </a:lstStyle>
          <a:p>
            <a:pPr>
              <a:defRPr/>
            </a:pPr>
            <a:fld id="{D309EF24-1DAB-F243-9905-BF6B06701A57}" type="slidenum">
              <a:rPr lang="en-US" altLang="en-US"/>
              <a:pPr>
                <a:defRPr/>
              </a:pPr>
              <a:t>‹#›</a:t>
            </a:fld>
            <a:endParaRPr lang="en-US" altLang="en-US"/>
          </a:p>
        </p:txBody>
      </p:sp>
    </p:spTree>
    <p:extLst>
      <p:ext uri="{BB962C8B-B14F-4D97-AF65-F5344CB8AC3E}">
        <p14:creationId xmlns:p14="http://schemas.microsoft.com/office/powerpoint/2010/main" val="413189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B7455B-7516-E84A-B561-E464E270A6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DA0C3F4-A97D-6B48-B9B3-D978AC1712B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AB24AB36-7BB0-B347-BCEC-DAE69CF41FE8}"/>
              </a:ext>
            </a:extLst>
          </p:cNvPr>
          <p:cNvSpPr>
            <a:spLocks noGrp="1" noChangeArrowheads="1"/>
          </p:cNvSpPr>
          <p:nvPr>
            <p:ph type="sldNum" sz="quarter" idx="12"/>
          </p:nvPr>
        </p:nvSpPr>
        <p:spPr>
          <a:ln/>
        </p:spPr>
        <p:txBody>
          <a:bodyPr/>
          <a:lstStyle>
            <a:lvl1pPr>
              <a:defRPr/>
            </a:lvl1pPr>
          </a:lstStyle>
          <a:p>
            <a:pPr>
              <a:defRPr/>
            </a:pPr>
            <a:fld id="{5E6552EB-7568-7D4E-869D-335E78586714}" type="slidenum">
              <a:rPr lang="en-US" altLang="en-US"/>
              <a:pPr>
                <a:defRPr/>
              </a:pPr>
              <a:t>‹#›</a:t>
            </a:fld>
            <a:endParaRPr lang="en-US" altLang="en-US"/>
          </a:p>
        </p:txBody>
      </p:sp>
    </p:spTree>
    <p:extLst>
      <p:ext uri="{BB962C8B-B14F-4D97-AF65-F5344CB8AC3E}">
        <p14:creationId xmlns:p14="http://schemas.microsoft.com/office/powerpoint/2010/main" val="210813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3991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E7C617-C02A-D04B-B26C-1A8D548DEE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2C64AE-2D38-CB4F-A4DB-665AF2992185}"/>
              </a:ext>
            </a:extLst>
          </p:cNvPr>
          <p:cNvSpPr>
            <a:spLocks noGrp="1" noChangeArrowheads="1"/>
          </p:cNvSpPr>
          <p:nvPr>
            <p:ph type="sldNum" sz="quarter" idx="12"/>
          </p:nvPr>
        </p:nvSpPr>
        <p:spPr>
          <a:ln/>
        </p:spPr>
        <p:txBody>
          <a:bodyPr/>
          <a:lstStyle>
            <a:lvl1pPr>
              <a:defRPr/>
            </a:lvl1pPr>
          </a:lstStyle>
          <a:p>
            <a:pPr>
              <a:defRPr/>
            </a:pPr>
            <a:fld id="{FA1C541B-8BB6-8941-994D-E84253A4996E}" type="slidenum">
              <a:rPr lang="en-US" altLang="en-US"/>
              <a:pPr>
                <a:defRPr/>
              </a:pPr>
              <a:t>‹#›</a:t>
            </a:fld>
            <a:endParaRPr lang="en-US" altLang="en-US"/>
          </a:p>
        </p:txBody>
      </p:sp>
    </p:spTree>
    <p:extLst>
      <p:ext uri="{BB962C8B-B14F-4D97-AF65-F5344CB8AC3E}">
        <p14:creationId xmlns:p14="http://schemas.microsoft.com/office/powerpoint/2010/main" val="362217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D21E8C-8917-9C4E-8108-248AC3CC49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8C289-6DCD-FF41-A4AE-4154BB27626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6" name="Rectangle 6">
            <a:extLst>
              <a:ext uri="{FF2B5EF4-FFF2-40B4-BE49-F238E27FC236}">
                <a16:creationId xmlns:a16="http://schemas.microsoft.com/office/drawing/2014/main" id="{CC0D8B0E-9681-4646-B69B-48E85C10CA20}"/>
              </a:ext>
            </a:extLst>
          </p:cNvPr>
          <p:cNvSpPr>
            <a:spLocks noGrp="1" noChangeArrowheads="1"/>
          </p:cNvSpPr>
          <p:nvPr>
            <p:ph type="sldNum" sz="quarter" idx="12"/>
          </p:nvPr>
        </p:nvSpPr>
        <p:spPr>
          <a:ln/>
        </p:spPr>
        <p:txBody>
          <a:bodyPr/>
          <a:lstStyle>
            <a:lvl1pPr>
              <a:defRPr/>
            </a:lvl1pPr>
          </a:lstStyle>
          <a:p>
            <a:pPr>
              <a:defRPr/>
            </a:pPr>
            <a:fld id="{1475AECE-7885-8742-8C32-9F06FA5807C7}" type="slidenum">
              <a:rPr lang="en-US" altLang="en-US"/>
              <a:pPr>
                <a:defRPr/>
              </a:pPr>
              <a:t>‹#›</a:t>
            </a:fld>
            <a:endParaRPr lang="en-US" altLang="en-US"/>
          </a:p>
        </p:txBody>
      </p:sp>
    </p:spTree>
    <p:extLst>
      <p:ext uri="{BB962C8B-B14F-4D97-AF65-F5344CB8AC3E}">
        <p14:creationId xmlns:p14="http://schemas.microsoft.com/office/powerpoint/2010/main" val="81340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F7DB90-D626-D240-A06C-FD63517A7A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1BA3BA-34EE-8F4E-9103-2BC75D39D4B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742AABD2-6259-3B4F-B808-5539B6CEE68B}"/>
              </a:ext>
            </a:extLst>
          </p:cNvPr>
          <p:cNvSpPr>
            <a:spLocks noGrp="1" noChangeArrowheads="1"/>
          </p:cNvSpPr>
          <p:nvPr>
            <p:ph type="sldNum" sz="quarter" idx="12"/>
          </p:nvPr>
        </p:nvSpPr>
        <p:spPr>
          <a:ln/>
        </p:spPr>
        <p:txBody>
          <a:bodyPr/>
          <a:lstStyle>
            <a:lvl1pPr>
              <a:defRPr/>
            </a:lvl1pPr>
          </a:lstStyle>
          <a:p>
            <a:pPr>
              <a:defRPr/>
            </a:pPr>
            <a:fld id="{4C71C4C0-F9CB-5540-867E-4B97DC4DC0F2}" type="slidenum">
              <a:rPr lang="en-US" altLang="en-US"/>
              <a:pPr>
                <a:defRPr/>
              </a:pPr>
              <a:t>‹#›</a:t>
            </a:fld>
            <a:endParaRPr lang="en-US" altLang="en-US"/>
          </a:p>
        </p:txBody>
      </p:sp>
    </p:spTree>
    <p:extLst>
      <p:ext uri="{BB962C8B-B14F-4D97-AF65-F5344CB8AC3E}">
        <p14:creationId xmlns:p14="http://schemas.microsoft.com/office/powerpoint/2010/main" val="296277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E93E474-981F-2342-B461-2BE850E22F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ADECD9-FB15-0440-B531-6912611956E9}"/>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9" name="Rectangle 6">
            <a:extLst>
              <a:ext uri="{FF2B5EF4-FFF2-40B4-BE49-F238E27FC236}">
                <a16:creationId xmlns:a16="http://schemas.microsoft.com/office/drawing/2014/main" id="{869F3659-2A97-204F-A2C1-00B45B9363DC}"/>
              </a:ext>
            </a:extLst>
          </p:cNvPr>
          <p:cNvSpPr>
            <a:spLocks noGrp="1" noChangeArrowheads="1"/>
          </p:cNvSpPr>
          <p:nvPr>
            <p:ph type="sldNum" sz="quarter" idx="12"/>
          </p:nvPr>
        </p:nvSpPr>
        <p:spPr>
          <a:ln/>
        </p:spPr>
        <p:txBody>
          <a:bodyPr/>
          <a:lstStyle>
            <a:lvl1pPr>
              <a:defRPr/>
            </a:lvl1pPr>
          </a:lstStyle>
          <a:p>
            <a:pPr>
              <a:defRPr/>
            </a:pPr>
            <a:fld id="{69B83463-6AA3-C849-A84B-6F83EA4B5627}" type="slidenum">
              <a:rPr lang="en-US" altLang="en-US"/>
              <a:pPr>
                <a:defRPr/>
              </a:pPr>
              <a:t>‹#›</a:t>
            </a:fld>
            <a:endParaRPr lang="en-US" altLang="en-US"/>
          </a:p>
        </p:txBody>
      </p:sp>
    </p:spTree>
    <p:extLst>
      <p:ext uri="{BB962C8B-B14F-4D97-AF65-F5344CB8AC3E}">
        <p14:creationId xmlns:p14="http://schemas.microsoft.com/office/powerpoint/2010/main" val="331364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A54A96-5BED-CB4C-B921-3E71A25454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012E74F-6101-FB42-84FE-1D4D26177C8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5" name="Rectangle 6">
            <a:extLst>
              <a:ext uri="{FF2B5EF4-FFF2-40B4-BE49-F238E27FC236}">
                <a16:creationId xmlns:a16="http://schemas.microsoft.com/office/drawing/2014/main" id="{C972F135-ACE4-BA42-81B9-A13114A8DD61}"/>
              </a:ext>
            </a:extLst>
          </p:cNvPr>
          <p:cNvSpPr>
            <a:spLocks noGrp="1" noChangeArrowheads="1"/>
          </p:cNvSpPr>
          <p:nvPr>
            <p:ph type="sldNum" sz="quarter" idx="12"/>
          </p:nvPr>
        </p:nvSpPr>
        <p:spPr>
          <a:ln/>
        </p:spPr>
        <p:txBody>
          <a:bodyPr/>
          <a:lstStyle>
            <a:lvl1pPr>
              <a:defRPr/>
            </a:lvl1pPr>
          </a:lstStyle>
          <a:p>
            <a:pPr>
              <a:defRPr/>
            </a:pPr>
            <a:fld id="{4225D0E0-F895-8F43-871F-408843788026}" type="slidenum">
              <a:rPr lang="en-US" altLang="en-US"/>
              <a:pPr>
                <a:defRPr/>
              </a:pPr>
              <a:t>‹#›</a:t>
            </a:fld>
            <a:endParaRPr lang="en-US" altLang="en-US"/>
          </a:p>
        </p:txBody>
      </p:sp>
    </p:spTree>
    <p:extLst>
      <p:ext uri="{BB962C8B-B14F-4D97-AF65-F5344CB8AC3E}">
        <p14:creationId xmlns:p14="http://schemas.microsoft.com/office/powerpoint/2010/main" val="237020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933DEA-CBFA-484D-B8CE-C2BA2D601C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B43BD9C-5568-0B45-BE1B-FFF5D255A5A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4" name="Rectangle 6">
            <a:extLst>
              <a:ext uri="{FF2B5EF4-FFF2-40B4-BE49-F238E27FC236}">
                <a16:creationId xmlns:a16="http://schemas.microsoft.com/office/drawing/2014/main" id="{B11E74A8-3463-F344-864F-8277AB021555}"/>
              </a:ext>
            </a:extLst>
          </p:cNvPr>
          <p:cNvSpPr>
            <a:spLocks noGrp="1" noChangeArrowheads="1"/>
          </p:cNvSpPr>
          <p:nvPr>
            <p:ph type="sldNum" sz="quarter" idx="12"/>
          </p:nvPr>
        </p:nvSpPr>
        <p:spPr>
          <a:ln/>
        </p:spPr>
        <p:txBody>
          <a:bodyPr/>
          <a:lstStyle>
            <a:lvl1pPr>
              <a:defRPr/>
            </a:lvl1pPr>
          </a:lstStyle>
          <a:p>
            <a:pPr>
              <a:defRPr/>
            </a:pPr>
            <a:fld id="{36D874EF-E5AF-7246-AE1B-58C5342E298B}" type="slidenum">
              <a:rPr lang="en-US" altLang="en-US"/>
              <a:pPr>
                <a:defRPr/>
              </a:pPr>
              <a:t>‹#›</a:t>
            </a:fld>
            <a:endParaRPr lang="en-US" altLang="en-US"/>
          </a:p>
        </p:txBody>
      </p:sp>
    </p:spTree>
    <p:extLst>
      <p:ext uri="{BB962C8B-B14F-4D97-AF65-F5344CB8AC3E}">
        <p14:creationId xmlns:p14="http://schemas.microsoft.com/office/powerpoint/2010/main" val="227475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6F0FEF-1EDA-CE4F-B2F6-94A9233E16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F8BE932-93D8-674A-9CDA-7AF4AC89A72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114E0680-2C61-8441-8667-0E0F93C8077D}"/>
              </a:ext>
            </a:extLst>
          </p:cNvPr>
          <p:cNvSpPr>
            <a:spLocks noGrp="1" noChangeArrowheads="1"/>
          </p:cNvSpPr>
          <p:nvPr>
            <p:ph type="sldNum" sz="quarter" idx="12"/>
          </p:nvPr>
        </p:nvSpPr>
        <p:spPr>
          <a:ln/>
        </p:spPr>
        <p:txBody>
          <a:bodyPr/>
          <a:lstStyle>
            <a:lvl1pPr>
              <a:defRPr/>
            </a:lvl1pPr>
          </a:lstStyle>
          <a:p>
            <a:pPr>
              <a:defRPr/>
            </a:pPr>
            <a:fld id="{8826F233-B41B-3E42-A281-7FCE53CD6FBA}" type="slidenum">
              <a:rPr lang="en-US" altLang="en-US"/>
              <a:pPr>
                <a:defRPr/>
              </a:pPr>
              <a:t>‹#›</a:t>
            </a:fld>
            <a:endParaRPr lang="en-US" altLang="en-US"/>
          </a:p>
        </p:txBody>
      </p:sp>
    </p:spTree>
    <p:extLst>
      <p:ext uri="{BB962C8B-B14F-4D97-AF65-F5344CB8AC3E}">
        <p14:creationId xmlns:p14="http://schemas.microsoft.com/office/powerpoint/2010/main" val="353270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94233B-C336-4F4A-8BBB-1B00B4CFFD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8F1A2B6-3717-9241-9ADC-781CB8E09BD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39B6E5FC-51ED-9349-BCBC-074963D8AF39}"/>
              </a:ext>
            </a:extLst>
          </p:cNvPr>
          <p:cNvSpPr>
            <a:spLocks noGrp="1" noChangeArrowheads="1"/>
          </p:cNvSpPr>
          <p:nvPr>
            <p:ph type="sldNum" sz="quarter" idx="12"/>
          </p:nvPr>
        </p:nvSpPr>
        <p:spPr>
          <a:ln/>
        </p:spPr>
        <p:txBody>
          <a:bodyPr/>
          <a:lstStyle>
            <a:lvl1pPr>
              <a:defRPr/>
            </a:lvl1pPr>
          </a:lstStyle>
          <a:p>
            <a:pPr>
              <a:defRPr/>
            </a:pPr>
            <a:fld id="{D516D2EB-EF6D-E04F-AACC-255B8A7DB2D2}" type="slidenum">
              <a:rPr lang="en-US" altLang="en-US"/>
              <a:pPr>
                <a:defRPr/>
              </a:pPr>
              <a:t>‹#›</a:t>
            </a:fld>
            <a:endParaRPr lang="en-US" altLang="en-US"/>
          </a:p>
        </p:txBody>
      </p:sp>
    </p:spTree>
    <p:extLst>
      <p:ext uri="{BB962C8B-B14F-4D97-AF65-F5344CB8AC3E}">
        <p14:creationId xmlns:p14="http://schemas.microsoft.com/office/powerpoint/2010/main" val="100685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311334-D074-464F-A5AA-37DA2BDD3AD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4A3519D-3B84-364F-B04B-F9172BE2E6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9208E14-5649-B64F-9F75-D00EA57DC4F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7791355B-A3CB-B44E-8E53-4FC43406D78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3E89A0-10DE-074C-B8A3-4562315DB9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CCCB0FA-FE3E-164C-B368-329F0B3A4FC0}"/>
              </a:ext>
            </a:extLst>
          </p:cNvPr>
          <p:cNvSpPr>
            <a:spLocks noGrp="1" noChangeArrowheads="1"/>
          </p:cNvSpPr>
          <p:nvPr>
            <p:ph type="ctrTitle"/>
          </p:nvPr>
        </p:nvSpPr>
        <p:spPr>
          <a:xfrm>
            <a:off x="685800" y="2286000"/>
            <a:ext cx="7772400" cy="1143000"/>
          </a:xfrm>
        </p:spPr>
        <p:txBody>
          <a:bodyPr/>
          <a:lstStyle/>
          <a:p>
            <a:pPr eaLnBrk="1" hangingPunct="1"/>
            <a:r>
              <a:rPr lang="en-US" altLang="en-US"/>
              <a:t>Light</a:t>
            </a:r>
          </a:p>
        </p:txBody>
      </p:sp>
      <p:sp>
        <p:nvSpPr>
          <p:cNvPr id="16386" name="Rectangle 3">
            <a:extLst>
              <a:ext uri="{FF2B5EF4-FFF2-40B4-BE49-F238E27FC236}">
                <a16:creationId xmlns:a16="http://schemas.microsoft.com/office/drawing/2014/main" id="{79795436-C05C-C14C-B6A0-2EDB0C96BAE3}"/>
              </a:ext>
            </a:extLst>
          </p:cNvPr>
          <p:cNvSpPr>
            <a:spLocks noGrp="1" noChangeArrowheads="1"/>
          </p:cNvSpPr>
          <p:nvPr>
            <p:ph type="subTitle" idx="1"/>
          </p:nvPr>
        </p:nvSpPr>
        <p:spPr>
          <a:xfrm>
            <a:off x="1143000" y="3886200"/>
            <a:ext cx="6934200" cy="1752600"/>
          </a:xfrm>
        </p:spPr>
        <p:txBody>
          <a:bodyPr/>
          <a:lstStyle/>
          <a:p>
            <a:pPr eaLnBrk="1" hangingPunct="1"/>
            <a:r>
              <a:rPr lang="en-US" altLang="en-US" dirty="0"/>
              <a:t>Most of our information from Space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21131AE-62EB-3940-8C6D-5C2015498AF9}"/>
              </a:ext>
            </a:extLst>
          </p:cNvPr>
          <p:cNvSpPr>
            <a:spLocks noGrp="1" noChangeArrowheads="1"/>
          </p:cNvSpPr>
          <p:nvPr>
            <p:ph type="title"/>
          </p:nvPr>
        </p:nvSpPr>
        <p:spPr/>
        <p:txBody>
          <a:bodyPr/>
          <a:lstStyle/>
          <a:p>
            <a:pPr eaLnBrk="1" hangingPunct="1"/>
            <a:r>
              <a:rPr lang="en-US" altLang="en-US">
                <a:solidFill>
                  <a:schemeClr val="accent2"/>
                </a:solidFill>
              </a:rPr>
              <a:t>Group</a:t>
            </a:r>
            <a:r>
              <a:rPr lang="en-US" altLang="en-US"/>
              <a:t> Question</a:t>
            </a:r>
          </a:p>
        </p:txBody>
      </p:sp>
      <p:sp>
        <p:nvSpPr>
          <p:cNvPr id="30722" name="Rectangle 3">
            <a:extLst>
              <a:ext uri="{FF2B5EF4-FFF2-40B4-BE49-F238E27FC236}">
                <a16:creationId xmlns:a16="http://schemas.microsoft.com/office/drawing/2014/main" id="{C7C7958F-44C5-C448-93D6-96FE4631E9AB}"/>
              </a:ext>
            </a:extLst>
          </p:cNvPr>
          <p:cNvSpPr>
            <a:spLocks noGrp="1" noChangeArrowheads="1"/>
          </p:cNvSpPr>
          <p:nvPr>
            <p:ph type="body" idx="1"/>
          </p:nvPr>
        </p:nvSpPr>
        <p:spPr>
          <a:xfrm>
            <a:off x="762000" y="1752600"/>
            <a:ext cx="7543800" cy="1447800"/>
          </a:xfrm>
        </p:spPr>
        <p:txBody>
          <a:bodyPr/>
          <a:lstStyle/>
          <a:p>
            <a:pPr marL="52388" indent="0" eaLnBrk="1" hangingPunct="1">
              <a:lnSpc>
                <a:spcPct val="90000"/>
              </a:lnSpc>
              <a:buFontTx/>
              <a:buNone/>
            </a:pPr>
            <a:r>
              <a:rPr lang="en-US" altLang="en-US">
                <a:solidFill>
                  <a:schemeClr val="tx2"/>
                </a:solidFill>
              </a:rPr>
              <a:t>Doubling the </a:t>
            </a:r>
            <a:r>
              <a:rPr lang="en-US" altLang="en-US">
                <a:solidFill>
                  <a:schemeClr val="accent2"/>
                </a:solidFill>
              </a:rPr>
              <a:t>speed</a:t>
            </a:r>
            <a:r>
              <a:rPr lang="en-US" altLang="en-US">
                <a:solidFill>
                  <a:schemeClr val="tx2"/>
                </a:solidFill>
              </a:rPr>
              <a:t> of a wave while keeping its </a:t>
            </a:r>
            <a:r>
              <a:rPr lang="en-US" altLang="en-US">
                <a:solidFill>
                  <a:schemeClr val="accent2"/>
                </a:solidFill>
              </a:rPr>
              <a:t>wavelength</a:t>
            </a:r>
            <a:r>
              <a:rPr lang="en-US" altLang="en-US">
                <a:solidFill>
                  <a:schemeClr val="tx2"/>
                </a:solidFill>
              </a:rPr>
              <a:t> constant will cause its </a:t>
            </a:r>
            <a:r>
              <a:rPr lang="en-US" altLang="en-US">
                <a:solidFill>
                  <a:srgbClr val="007F00"/>
                </a:solidFill>
              </a:rPr>
              <a:t>frequency</a:t>
            </a:r>
            <a:r>
              <a:rPr lang="en-US" altLang="en-US">
                <a:solidFill>
                  <a:schemeClr val="tx2"/>
                </a:solidFill>
              </a:rPr>
              <a:t> to</a:t>
            </a:r>
          </a:p>
        </p:txBody>
      </p:sp>
      <p:sp>
        <p:nvSpPr>
          <p:cNvPr id="30723" name="Rectangle 4">
            <a:extLst>
              <a:ext uri="{FF2B5EF4-FFF2-40B4-BE49-F238E27FC236}">
                <a16:creationId xmlns:a16="http://schemas.microsoft.com/office/drawing/2014/main" id="{5F549409-54C2-9042-A1BC-E7D67F1BC3F1}"/>
              </a:ext>
            </a:extLst>
          </p:cNvPr>
          <p:cNvSpPr>
            <a:spLocks noChangeArrowheads="1"/>
          </p:cNvSpPr>
          <p:nvPr/>
        </p:nvSpPr>
        <p:spPr bwMode="auto">
          <a:xfrm>
            <a:off x="838200" y="3308350"/>
            <a:ext cx="4419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9113" indent="-519113">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lnSpc>
                <a:spcPct val="90000"/>
              </a:lnSpc>
              <a:buClr>
                <a:schemeClr val="accent2"/>
              </a:buClr>
              <a:buFont typeface="Times" pitchFamily="2" charset="0"/>
              <a:buAutoNum type="alphaUcPeriod"/>
            </a:pPr>
            <a:r>
              <a:rPr lang="en-US" altLang="en-US" sz="2800">
                <a:solidFill>
                  <a:schemeClr val="tx2"/>
                </a:solidFill>
              </a:rPr>
              <a:t>increase.</a:t>
            </a:r>
          </a:p>
          <a:p>
            <a:pPr eaLnBrk="1" hangingPunct="1">
              <a:lnSpc>
                <a:spcPct val="90000"/>
              </a:lnSpc>
              <a:buClr>
                <a:schemeClr val="accent2"/>
              </a:buClr>
              <a:buFont typeface="Times" pitchFamily="2" charset="0"/>
              <a:buAutoNum type="alphaUcPeriod"/>
            </a:pPr>
            <a:r>
              <a:rPr lang="en-US" altLang="en-US" sz="2800">
                <a:solidFill>
                  <a:schemeClr val="tx2"/>
                </a:solidFill>
              </a:rPr>
              <a:t>decrease.</a:t>
            </a:r>
          </a:p>
          <a:p>
            <a:pPr eaLnBrk="1" hangingPunct="1">
              <a:lnSpc>
                <a:spcPct val="90000"/>
              </a:lnSpc>
              <a:buClr>
                <a:schemeClr val="accent2"/>
              </a:buClr>
              <a:buFont typeface="Times" pitchFamily="2" charset="0"/>
              <a:buAutoNum type="alphaUcPeriod"/>
            </a:pPr>
            <a:r>
              <a:rPr lang="en-US" altLang="en-US" sz="2800">
                <a:solidFill>
                  <a:schemeClr val="tx2"/>
                </a:solidFill>
              </a:rPr>
              <a:t>stay the same.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CFC4D15D-55D1-1C4F-95F1-3E9ABAA7EFB1}"/>
              </a:ext>
            </a:extLst>
          </p:cNvPr>
          <p:cNvSpPr>
            <a:spLocks noGrp="1" noChangeArrowheads="1"/>
          </p:cNvSpPr>
          <p:nvPr>
            <p:ph type="title"/>
          </p:nvPr>
        </p:nvSpPr>
        <p:spPr/>
        <p:txBody>
          <a:bodyPr/>
          <a:lstStyle/>
          <a:p>
            <a:pPr eaLnBrk="1" hangingPunct="1"/>
            <a:r>
              <a:rPr lang="en-US" altLang="en-US">
                <a:solidFill>
                  <a:schemeClr val="accent2"/>
                </a:solidFill>
              </a:rPr>
              <a:t>Group</a:t>
            </a:r>
            <a:r>
              <a:rPr lang="en-US" altLang="en-US"/>
              <a:t> Question</a:t>
            </a:r>
          </a:p>
        </p:txBody>
      </p:sp>
      <p:sp>
        <p:nvSpPr>
          <p:cNvPr id="31746" name="Rectangle 3">
            <a:extLst>
              <a:ext uri="{FF2B5EF4-FFF2-40B4-BE49-F238E27FC236}">
                <a16:creationId xmlns:a16="http://schemas.microsoft.com/office/drawing/2014/main" id="{AACB349E-B738-7A48-AA82-B25EB575247C}"/>
              </a:ext>
            </a:extLst>
          </p:cNvPr>
          <p:cNvSpPr>
            <a:spLocks noGrp="1" noChangeArrowheads="1"/>
          </p:cNvSpPr>
          <p:nvPr>
            <p:ph type="body" idx="1"/>
          </p:nvPr>
        </p:nvSpPr>
        <p:spPr>
          <a:xfrm>
            <a:off x="762000" y="1752600"/>
            <a:ext cx="7543800" cy="1447800"/>
          </a:xfrm>
        </p:spPr>
        <p:txBody>
          <a:bodyPr/>
          <a:lstStyle/>
          <a:p>
            <a:pPr marL="52388" indent="0" eaLnBrk="1" hangingPunct="1">
              <a:lnSpc>
                <a:spcPct val="90000"/>
              </a:lnSpc>
              <a:buFontTx/>
              <a:buNone/>
            </a:pPr>
            <a:r>
              <a:rPr lang="en-US" altLang="en-US">
                <a:solidFill>
                  <a:schemeClr val="tx2"/>
                </a:solidFill>
              </a:rPr>
              <a:t>Doubling the </a:t>
            </a:r>
            <a:r>
              <a:rPr lang="en-US" altLang="en-US">
                <a:solidFill>
                  <a:schemeClr val="accent2"/>
                </a:solidFill>
              </a:rPr>
              <a:t>wavelength</a:t>
            </a:r>
            <a:r>
              <a:rPr lang="en-US" altLang="en-US">
                <a:solidFill>
                  <a:schemeClr val="tx2"/>
                </a:solidFill>
              </a:rPr>
              <a:t> of a wave while keeping its </a:t>
            </a:r>
            <a:r>
              <a:rPr lang="en-US" altLang="en-US">
                <a:solidFill>
                  <a:schemeClr val="accent2"/>
                </a:solidFill>
              </a:rPr>
              <a:t>frequency</a:t>
            </a:r>
            <a:r>
              <a:rPr lang="en-US" altLang="en-US">
                <a:solidFill>
                  <a:schemeClr val="tx2"/>
                </a:solidFill>
              </a:rPr>
              <a:t> constant will cause its </a:t>
            </a:r>
            <a:r>
              <a:rPr lang="en-US" altLang="en-US">
                <a:solidFill>
                  <a:srgbClr val="007F00"/>
                </a:solidFill>
              </a:rPr>
              <a:t>speed</a:t>
            </a:r>
            <a:r>
              <a:rPr lang="en-US" altLang="en-US">
                <a:solidFill>
                  <a:schemeClr val="tx2"/>
                </a:solidFill>
              </a:rPr>
              <a:t> to</a:t>
            </a:r>
          </a:p>
        </p:txBody>
      </p:sp>
      <p:sp>
        <p:nvSpPr>
          <p:cNvPr id="31747" name="Rectangle 4">
            <a:extLst>
              <a:ext uri="{FF2B5EF4-FFF2-40B4-BE49-F238E27FC236}">
                <a16:creationId xmlns:a16="http://schemas.microsoft.com/office/drawing/2014/main" id="{9A404FC9-AA45-C94E-8FA6-A884F6A9365B}"/>
              </a:ext>
            </a:extLst>
          </p:cNvPr>
          <p:cNvSpPr>
            <a:spLocks noChangeArrowheads="1"/>
          </p:cNvSpPr>
          <p:nvPr/>
        </p:nvSpPr>
        <p:spPr bwMode="auto">
          <a:xfrm>
            <a:off x="838200" y="3308350"/>
            <a:ext cx="4419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9113" indent="-519113">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lnSpc>
                <a:spcPct val="90000"/>
              </a:lnSpc>
              <a:buClr>
                <a:schemeClr val="accent2"/>
              </a:buClr>
              <a:buFont typeface="Times" pitchFamily="2" charset="0"/>
              <a:buAutoNum type="alphaUcPeriod"/>
            </a:pPr>
            <a:r>
              <a:rPr lang="en-US" altLang="en-US" sz="2800">
                <a:solidFill>
                  <a:schemeClr val="tx2"/>
                </a:solidFill>
              </a:rPr>
              <a:t>increase.</a:t>
            </a:r>
          </a:p>
          <a:p>
            <a:pPr eaLnBrk="1" hangingPunct="1">
              <a:lnSpc>
                <a:spcPct val="90000"/>
              </a:lnSpc>
              <a:buClr>
                <a:schemeClr val="accent2"/>
              </a:buClr>
              <a:buFont typeface="Times" pitchFamily="2" charset="0"/>
              <a:buAutoNum type="alphaUcPeriod"/>
            </a:pPr>
            <a:r>
              <a:rPr lang="en-US" altLang="en-US" sz="2800">
                <a:solidFill>
                  <a:schemeClr val="tx2"/>
                </a:solidFill>
              </a:rPr>
              <a:t>decrease.</a:t>
            </a:r>
          </a:p>
          <a:p>
            <a:pPr eaLnBrk="1" hangingPunct="1">
              <a:lnSpc>
                <a:spcPct val="90000"/>
              </a:lnSpc>
              <a:buClr>
                <a:schemeClr val="accent2"/>
              </a:buClr>
              <a:buFont typeface="Times" pitchFamily="2" charset="0"/>
              <a:buAutoNum type="alphaUcPeriod"/>
            </a:pPr>
            <a:r>
              <a:rPr lang="en-US" altLang="en-US" sz="2800">
                <a:solidFill>
                  <a:schemeClr val="tx2"/>
                </a:solidFill>
              </a:rPr>
              <a:t>stay the same.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B7BE2C1-18A4-704A-AB9E-0FC9A2D3E788}"/>
              </a:ext>
            </a:extLst>
          </p:cNvPr>
          <p:cNvSpPr>
            <a:spLocks noGrp="1" noChangeArrowheads="1"/>
          </p:cNvSpPr>
          <p:nvPr>
            <p:ph type="title"/>
          </p:nvPr>
        </p:nvSpPr>
        <p:spPr/>
        <p:txBody>
          <a:bodyPr/>
          <a:lstStyle/>
          <a:p>
            <a:r>
              <a:rPr lang="en-US" altLang="en-US"/>
              <a:t>Polarization</a:t>
            </a:r>
          </a:p>
        </p:txBody>
      </p:sp>
      <p:sp>
        <p:nvSpPr>
          <p:cNvPr id="35842" name="Content Placeholder 2">
            <a:extLst>
              <a:ext uri="{FF2B5EF4-FFF2-40B4-BE49-F238E27FC236}">
                <a16:creationId xmlns:a16="http://schemas.microsoft.com/office/drawing/2014/main" id="{1E69F8F3-C770-E049-9056-3C961453C180}"/>
              </a:ext>
            </a:extLst>
          </p:cNvPr>
          <p:cNvSpPr>
            <a:spLocks noGrp="1" noChangeArrowheads="1"/>
          </p:cNvSpPr>
          <p:nvPr>
            <p:ph idx="1"/>
          </p:nvPr>
        </p:nvSpPr>
        <p:spPr>
          <a:xfrm>
            <a:off x="457200" y="1600200"/>
            <a:ext cx="8229600" cy="1828800"/>
          </a:xfrm>
        </p:spPr>
        <p:txBody>
          <a:bodyPr/>
          <a:lstStyle/>
          <a:p>
            <a:r>
              <a:rPr lang="en-US" altLang="en-US" dirty="0"/>
              <a:t>The electric field vector oscillates in a plane containing the direction of propagation</a:t>
            </a:r>
          </a:p>
        </p:txBody>
      </p:sp>
      <p:sp>
        <p:nvSpPr>
          <p:cNvPr id="9" name="Oval 8">
            <a:extLst>
              <a:ext uri="{FF2B5EF4-FFF2-40B4-BE49-F238E27FC236}">
                <a16:creationId xmlns:a16="http://schemas.microsoft.com/office/drawing/2014/main" id="{F39E74AC-5C30-214F-8201-6825C35C2989}"/>
              </a:ext>
            </a:extLst>
          </p:cNvPr>
          <p:cNvSpPr/>
          <p:nvPr/>
        </p:nvSpPr>
        <p:spPr>
          <a:xfrm>
            <a:off x="2209800" y="3124200"/>
            <a:ext cx="914400" cy="2590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a:extLst>
              <a:ext uri="{FF2B5EF4-FFF2-40B4-BE49-F238E27FC236}">
                <a16:creationId xmlns:a16="http://schemas.microsoft.com/office/drawing/2014/main" id="{ED4F1A7D-217B-A444-9AC9-9A1833EEF9A4}"/>
              </a:ext>
            </a:extLst>
          </p:cNvPr>
          <p:cNvCxnSpPr>
            <a:cxnSpLocks/>
          </p:cNvCxnSpPr>
          <p:nvPr/>
        </p:nvCxnSpPr>
        <p:spPr>
          <a:xfrm>
            <a:off x="2667000" y="4419600"/>
            <a:ext cx="4953000" cy="0"/>
          </a:xfrm>
          <a:prstGeom prst="straightConnector1">
            <a:avLst/>
          </a:prstGeom>
          <a:ln w="60325">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9460D9-251E-8646-91A9-39BE5F722A1A}"/>
              </a:ext>
            </a:extLst>
          </p:cNvPr>
          <p:cNvCxnSpPr>
            <a:cxnSpLocks/>
            <a:endCxn id="9" idx="0"/>
          </p:cNvCxnSpPr>
          <p:nvPr/>
        </p:nvCxnSpPr>
        <p:spPr>
          <a:xfrm flipV="1">
            <a:off x="2667000" y="3124200"/>
            <a:ext cx="0" cy="12954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FEA81E-077C-2E44-BA7A-318217494E6D}"/>
              </a:ext>
            </a:extLst>
          </p:cNvPr>
          <p:cNvCxnSpPr>
            <a:cxnSpLocks/>
            <a:endCxn id="9" idx="7"/>
          </p:cNvCxnSpPr>
          <p:nvPr/>
        </p:nvCxnSpPr>
        <p:spPr>
          <a:xfrm flipV="1">
            <a:off x="2667000" y="3503613"/>
            <a:ext cx="323850" cy="91598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0876EF2-FFD2-F246-8132-709C31EF5B8E}"/>
              </a:ext>
            </a:extLst>
          </p:cNvPr>
          <p:cNvCxnSpPr>
            <a:cxnSpLocks/>
          </p:cNvCxnSpPr>
          <p:nvPr/>
        </p:nvCxnSpPr>
        <p:spPr>
          <a:xfrm flipV="1">
            <a:off x="2667000" y="4038600"/>
            <a:ext cx="457200" cy="3810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3B64FE-D8A7-3040-A302-B591ED71FCFA}"/>
              </a:ext>
            </a:extLst>
          </p:cNvPr>
          <p:cNvCxnSpPr>
            <a:cxnSpLocks/>
          </p:cNvCxnSpPr>
          <p:nvPr/>
        </p:nvCxnSpPr>
        <p:spPr>
          <a:xfrm flipH="1">
            <a:off x="2667000" y="4437063"/>
            <a:ext cx="0" cy="12954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5ABE0D-1D8F-024D-8D28-898E8B946FDF}"/>
              </a:ext>
            </a:extLst>
          </p:cNvPr>
          <p:cNvCxnSpPr>
            <a:cxnSpLocks/>
          </p:cNvCxnSpPr>
          <p:nvPr/>
        </p:nvCxnSpPr>
        <p:spPr>
          <a:xfrm flipH="1">
            <a:off x="2341563" y="4432300"/>
            <a:ext cx="323850" cy="91598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6D0A7C8-A5FA-5B41-BADF-DE9DA30D4C8C}"/>
              </a:ext>
            </a:extLst>
          </p:cNvPr>
          <p:cNvCxnSpPr>
            <a:cxnSpLocks/>
          </p:cNvCxnSpPr>
          <p:nvPr/>
        </p:nvCxnSpPr>
        <p:spPr>
          <a:xfrm flipH="1">
            <a:off x="2238375" y="4402138"/>
            <a:ext cx="457200" cy="3810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3436DD6-CD0C-6744-A37F-4084187F03BC}"/>
              </a:ext>
            </a:extLst>
          </p:cNvPr>
          <p:cNvCxnSpPr>
            <a:cxnSpLocks/>
          </p:cNvCxnSpPr>
          <p:nvPr/>
        </p:nvCxnSpPr>
        <p:spPr>
          <a:xfrm flipH="1" flipV="1">
            <a:off x="2362200" y="3452813"/>
            <a:ext cx="285750" cy="94932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95D7939-A929-C24F-98CA-45CAD3ABF1AB}"/>
              </a:ext>
            </a:extLst>
          </p:cNvPr>
          <p:cNvCxnSpPr>
            <a:cxnSpLocks/>
          </p:cNvCxnSpPr>
          <p:nvPr/>
        </p:nvCxnSpPr>
        <p:spPr>
          <a:xfrm flipH="1" flipV="1">
            <a:off x="2228850" y="4125913"/>
            <a:ext cx="438150" cy="27622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443137-A66D-D24A-B63C-7CEE3C9897F1}"/>
              </a:ext>
            </a:extLst>
          </p:cNvPr>
          <p:cNvCxnSpPr>
            <a:cxnSpLocks/>
          </p:cNvCxnSpPr>
          <p:nvPr/>
        </p:nvCxnSpPr>
        <p:spPr>
          <a:xfrm>
            <a:off x="2686050" y="4437063"/>
            <a:ext cx="285750" cy="94932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8B12D9-0BB3-F944-BDE9-4EBB3236B13A}"/>
              </a:ext>
            </a:extLst>
          </p:cNvPr>
          <p:cNvCxnSpPr>
            <a:cxnSpLocks/>
          </p:cNvCxnSpPr>
          <p:nvPr/>
        </p:nvCxnSpPr>
        <p:spPr>
          <a:xfrm>
            <a:off x="2705100" y="4437063"/>
            <a:ext cx="438150" cy="27622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ACE22CC-56B4-0949-92E0-242D26C05E33}"/>
              </a:ext>
            </a:extLst>
          </p:cNvPr>
          <p:cNvSpPr>
            <a:spLocks noGrp="1" noChangeArrowheads="1"/>
          </p:cNvSpPr>
          <p:nvPr>
            <p:ph type="title"/>
          </p:nvPr>
        </p:nvSpPr>
        <p:spPr/>
        <p:txBody>
          <a:bodyPr/>
          <a:lstStyle/>
          <a:p>
            <a:r>
              <a:rPr lang="en-US" altLang="en-US"/>
              <a:t>Plane polarized light</a:t>
            </a:r>
          </a:p>
        </p:txBody>
      </p:sp>
      <p:sp>
        <p:nvSpPr>
          <p:cNvPr id="3" name="Content Placeholder 2">
            <a:extLst>
              <a:ext uri="{FF2B5EF4-FFF2-40B4-BE49-F238E27FC236}">
                <a16:creationId xmlns:a16="http://schemas.microsoft.com/office/drawing/2014/main" id="{6B850E98-8974-704F-8D5A-A482B0DF5F41}"/>
              </a:ext>
            </a:extLst>
          </p:cNvPr>
          <p:cNvSpPr>
            <a:spLocks noGrp="1" noChangeArrowheads="1"/>
          </p:cNvSpPr>
          <p:nvPr>
            <p:ph idx="1"/>
          </p:nvPr>
        </p:nvSpPr>
        <p:spPr/>
        <p:txBody>
          <a:bodyPr/>
          <a:lstStyle/>
          <a:p>
            <a:r>
              <a:rPr lang="en-US" altLang="en-US"/>
              <a:t>Electric field vectors all in the same direction</a:t>
            </a:r>
          </a:p>
          <a:p>
            <a:r>
              <a:rPr lang="en-US" altLang="en-US">
                <a:solidFill>
                  <a:schemeClr val="tx1"/>
                </a:solidFill>
              </a:rPr>
              <a:t>Unpolarized</a:t>
            </a:r>
            <a:r>
              <a:rPr lang="en-US" altLang="en-US"/>
              <a:t> light: E field vectors uniformly distributed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75B611A-3EB1-AA48-81CE-6B6C824DCA38}"/>
              </a:ext>
            </a:extLst>
          </p:cNvPr>
          <p:cNvSpPr>
            <a:spLocks noGrp="1" noChangeArrowheads="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8DE83CC7-7C81-0042-814A-667C54A82F2E}"/>
              </a:ext>
            </a:extLst>
          </p:cNvPr>
          <p:cNvSpPr>
            <a:spLocks noGrp="1" noChangeArrowheads="1"/>
          </p:cNvSpPr>
          <p:nvPr>
            <p:ph idx="1"/>
          </p:nvPr>
        </p:nvSpPr>
        <p:spPr/>
        <p:txBody>
          <a:bodyPr/>
          <a:lstStyle/>
          <a:p>
            <a:r>
              <a:rPr lang="en-US" altLang="en-US"/>
              <a:t>So light seems to be a wave. But…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1105569-022B-ED48-B871-850BC262C779}"/>
              </a:ext>
            </a:extLst>
          </p:cNvPr>
          <p:cNvSpPr>
            <a:spLocks noGrp="1" noChangeArrowheads="1"/>
          </p:cNvSpPr>
          <p:nvPr>
            <p:ph type="title"/>
          </p:nvPr>
        </p:nvSpPr>
        <p:spPr/>
        <p:txBody>
          <a:bodyPr/>
          <a:lstStyle/>
          <a:p>
            <a:pPr eaLnBrk="1" hangingPunct="1"/>
            <a:r>
              <a:rPr lang="en-US" altLang="en-US" dirty="0"/>
              <a:t>Electromagnetic Wave Energy</a:t>
            </a:r>
          </a:p>
        </p:txBody>
      </p:sp>
      <p:sp>
        <p:nvSpPr>
          <p:cNvPr id="37890" name="Rectangle 3">
            <a:extLst>
              <a:ext uri="{FF2B5EF4-FFF2-40B4-BE49-F238E27FC236}">
                <a16:creationId xmlns:a16="http://schemas.microsoft.com/office/drawing/2014/main" id="{FF999C56-5234-8644-BBA6-C287839EF06F}"/>
              </a:ext>
            </a:extLst>
          </p:cNvPr>
          <p:cNvSpPr>
            <a:spLocks noGrp="1" noChangeArrowheads="1"/>
          </p:cNvSpPr>
          <p:nvPr>
            <p:ph type="body" idx="1"/>
          </p:nvPr>
        </p:nvSpPr>
        <p:spPr>
          <a:xfrm>
            <a:off x="457200" y="1600200"/>
            <a:ext cx="8229600" cy="3733800"/>
          </a:xfrm>
        </p:spPr>
        <p:txBody>
          <a:bodyPr/>
          <a:lstStyle/>
          <a:p>
            <a:pPr eaLnBrk="1" hangingPunct="1">
              <a:buFontTx/>
              <a:buNone/>
            </a:pPr>
            <a:r>
              <a:rPr lang="en-US" altLang="en-US" dirty="0"/>
              <a:t>Non-classical result:</a:t>
            </a:r>
          </a:p>
          <a:p>
            <a:pPr eaLnBrk="1" hangingPunct="1">
              <a:buFontTx/>
              <a:buNone/>
            </a:pPr>
            <a:endParaRPr lang="en-US" altLang="en-US" dirty="0"/>
          </a:p>
          <a:p>
            <a:pPr algn="ctr" eaLnBrk="1" hangingPunct="1">
              <a:buFontTx/>
              <a:buNone/>
            </a:pPr>
            <a:r>
              <a:rPr lang="en-US" altLang="en-US" i="1" dirty="0">
                <a:solidFill>
                  <a:srgbClr val="800000"/>
                </a:solidFill>
              </a:rPr>
              <a:t>E</a:t>
            </a:r>
            <a:r>
              <a:rPr lang="en-US" altLang="en-US" dirty="0"/>
              <a:t> = </a:t>
            </a:r>
            <a:r>
              <a:rPr lang="en-US" altLang="en-US" i="1" dirty="0" err="1">
                <a:solidFill>
                  <a:srgbClr val="800000"/>
                </a:solidFill>
              </a:rPr>
              <a:t>hf</a:t>
            </a:r>
            <a:endParaRPr lang="en-US" altLang="en-US" i="1" dirty="0">
              <a:solidFill>
                <a:srgbClr val="800000"/>
              </a:solidFill>
            </a:endParaRPr>
          </a:p>
          <a:p>
            <a:pPr eaLnBrk="1" hangingPunct="1">
              <a:buFontTx/>
              <a:buNone/>
            </a:pPr>
            <a:r>
              <a:rPr lang="en-US" altLang="en-US" i="1" dirty="0">
                <a:solidFill>
                  <a:srgbClr val="800000"/>
                </a:solidFill>
              </a:rPr>
              <a:t>E</a:t>
            </a:r>
            <a:r>
              <a:rPr lang="en-US" altLang="en-US" dirty="0"/>
              <a:t> = energy</a:t>
            </a:r>
          </a:p>
          <a:p>
            <a:pPr eaLnBrk="1" hangingPunct="1">
              <a:buFontTx/>
              <a:buNone/>
            </a:pPr>
            <a:r>
              <a:rPr lang="en-US" altLang="en-US" i="1" dirty="0">
                <a:solidFill>
                  <a:srgbClr val="800000"/>
                </a:solidFill>
              </a:rPr>
              <a:t>f</a:t>
            </a:r>
            <a:r>
              <a:rPr lang="en-US" altLang="en-US" dirty="0"/>
              <a:t> = frequency</a:t>
            </a:r>
          </a:p>
          <a:p>
            <a:pPr eaLnBrk="1" hangingPunct="1">
              <a:buFontTx/>
              <a:buNone/>
            </a:pPr>
            <a:r>
              <a:rPr lang="en-US" altLang="en-US" i="1" dirty="0">
                <a:solidFill>
                  <a:srgbClr val="800000"/>
                </a:solidFill>
              </a:rPr>
              <a:t>h</a:t>
            </a:r>
            <a:r>
              <a:rPr lang="en-US" altLang="en-US" dirty="0"/>
              <a:t> = Planck constant = </a:t>
            </a:r>
            <a:r>
              <a:rPr lang="en-US" altLang="en-US" dirty="0">
                <a:solidFill>
                  <a:srgbClr val="800000"/>
                </a:solidFill>
              </a:rPr>
              <a:t>6.621 </a:t>
            </a:r>
            <a:r>
              <a:rPr lang="en-US" altLang="en-US" dirty="0">
                <a:solidFill>
                  <a:srgbClr val="800000"/>
                </a:solidFill>
                <a:sym typeface="Symbol" pitchFamily="2" charset="2"/>
              </a:rPr>
              <a:t> 10</a:t>
            </a:r>
            <a:r>
              <a:rPr lang="en-US" altLang="en-US" baseline="30000" dirty="0">
                <a:solidFill>
                  <a:srgbClr val="800000"/>
                </a:solidFill>
                <a:sym typeface="Symbol" pitchFamily="2" charset="2"/>
              </a:rPr>
              <a:t>-34</a:t>
            </a:r>
            <a:r>
              <a:rPr lang="en-US" altLang="en-US" dirty="0">
                <a:solidFill>
                  <a:srgbClr val="800000"/>
                </a:solidFill>
                <a:sym typeface="Symbol" pitchFamily="2" charset="2"/>
              </a:rPr>
              <a:t> J 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none"/>
          <a:lstStyle/>
          <a:p>
            <a:pPr algn="ctr"/>
            <a:r>
              <a:rPr lang="en-IN" sz="4400" b="0" dirty="0">
                <a:solidFill>
                  <a:schemeClr val="tx2"/>
                </a:solidFill>
              </a:rPr>
              <a:t>Thought Question </a:t>
            </a:r>
          </a:p>
        </p:txBody>
      </p:sp>
      <p:sp>
        <p:nvSpPr>
          <p:cNvPr id="6" name="Content Placeholder 5"/>
          <p:cNvSpPr>
            <a:spLocks noGrp="1"/>
          </p:cNvSpPr>
          <p:nvPr>
            <p:ph sz="quarter" idx="13"/>
          </p:nvPr>
        </p:nvSpPr>
        <p:spPr>
          <a:xfrm>
            <a:off x="457200" y="1554920"/>
            <a:ext cx="8232775" cy="3100207"/>
          </a:xfrm>
        </p:spPr>
        <p:txBody>
          <a:bodyPr/>
          <a:lstStyle/>
          <a:p>
            <a:pPr marL="0" indent="0">
              <a:buNone/>
            </a:pPr>
            <a:r>
              <a:rPr lang="en-US" sz="3600" dirty="0">
                <a:solidFill>
                  <a:schemeClr val="tx1"/>
                </a:solidFill>
              </a:rPr>
              <a:t>The higher the photon energy,</a:t>
            </a:r>
          </a:p>
          <a:p>
            <a:pPr marL="0" indent="0">
              <a:buClrTx/>
              <a:buNone/>
            </a:pPr>
            <a:r>
              <a:rPr lang="en-US" sz="3200" dirty="0">
                <a:solidFill>
                  <a:schemeClr val="tx2"/>
                </a:solidFill>
              </a:rPr>
              <a:t>A. </a:t>
            </a:r>
            <a:r>
              <a:rPr lang="en-US" sz="3200" dirty="0">
                <a:solidFill>
                  <a:schemeClr val="tx1"/>
                </a:solidFill>
              </a:rPr>
              <a:t>the longer its wavelength.</a:t>
            </a:r>
          </a:p>
          <a:p>
            <a:pPr marL="0" indent="0">
              <a:buClrTx/>
              <a:buNone/>
            </a:pPr>
            <a:r>
              <a:rPr lang="en-US" sz="3200" dirty="0">
                <a:solidFill>
                  <a:schemeClr val="tx2"/>
                </a:solidFill>
              </a:rPr>
              <a:t>B. </a:t>
            </a:r>
            <a:r>
              <a:rPr lang="en-US" sz="3200" dirty="0">
                <a:solidFill>
                  <a:schemeClr val="tx1"/>
                </a:solidFill>
              </a:rPr>
              <a:t>the shorter its wavelength.</a:t>
            </a:r>
          </a:p>
          <a:p>
            <a:pPr marL="0" indent="0">
              <a:buClrTx/>
              <a:buNone/>
            </a:pPr>
            <a:r>
              <a:rPr lang="en-US" sz="3200" dirty="0">
                <a:solidFill>
                  <a:schemeClr val="tx2"/>
                </a:solidFill>
              </a:rPr>
              <a:t>C. </a:t>
            </a:r>
            <a:r>
              <a:rPr lang="en-US" sz="3200" dirty="0">
                <a:solidFill>
                  <a:schemeClr val="tx1"/>
                </a:solidFill>
              </a:rPr>
              <a:t>Energy is independent of wavelength.</a:t>
            </a:r>
          </a:p>
        </p:txBody>
      </p:sp>
    </p:spTree>
    <p:extLst>
      <p:ext uri="{BB962C8B-B14F-4D97-AF65-F5344CB8AC3E}">
        <p14:creationId xmlns:p14="http://schemas.microsoft.com/office/powerpoint/2010/main" val="275548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62DC5A4F-2540-7642-9FD2-AF55805A25E3}"/>
              </a:ext>
            </a:extLst>
          </p:cNvPr>
          <p:cNvSpPr>
            <a:spLocks noGrp="1" noChangeArrowheads="1"/>
          </p:cNvSpPr>
          <p:nvPr>
            <p:ph type="title"/>
          </p:nvPr>
        </p:nvSpPr>
        <p:spPr/>
        <p:txBody>
          <a:bodyPr/>
          <a:lstStyle/>
          <a:p>
            <a:r>
              <a:rPr lang="en-US" altLang="en-US"/>
              <a:t>Light momentum</a:t>
            </a:r>
          </a:p>
        </p:txBody>
      </p:sp>
      <p:sp>
        <p:nvSpPr>
          <p:cNvPr id="39938" name="Rectangle 3">
            <a:extLst>
              <a:ext uri="{FF2B5EF4-FFF2-40B4-BE49-F238E27FC236}">
                <a16:creationId xmlns:a16="http://schemas.microsoft.com/office/drawing/2014/main" id="{1C185CB2-D3E5-CB4A-8C01-7168BC14349B}"/>
              </a:ext>
            </a:extLst>
          </p:cNvPr>
          <p:cNvSpPr>
            <a:spLocks noGrp="1" noChangeArrowheads="1"/>
          </p:cNvSpPr>
          <p:nvPr>
            <p:ph type="body" idx="1"/>
          </p:nvPr>
        </p:nvSpPr>
        <p:spPr>
          <a:xfrm>
            <a:off x="457200" y="1600200"/>
            <a:ext cx="8229600" cy="3505200"/>
          </a:xfrm>
        </p:spPr>
        <p:txBody>
          <a:bodyPr/>
          <a:lstStyle/>
          <a:p>
            <a:pPr algn="ctr">
              <a:buFontTx/>
              <a:buNone/>
              <a:tabLst>
                <a:tab pos="3648075" algn="l"/>
              </a:tabLst>
            </a:pPr>
            <a:r>
              <a:rPr lang="en-US" altLang="en-US" i="1" dirty="0"/>
              <a:t>p</a:t>
            </a:r>
            <a:r>
              <a:rPr lang="en-US" altLang="en-US" dirty="0"/>
              <a:t> = </a:t>
            </a:r>
            <a:r>
              <a:rPr lang="en-US" altLang="en-US" i="1" dirty="0"/>
              <a:t>h</a:t>
            </a:r>
            <a:r>
              <a:rPr lang="en-US" altLang="en-US" dirty="0"/>
              <a:t>/</a:t>
            </a:r>
            <a:r>
              <a:rPr lang="en-US" altLang="en-US" dirty="0">
                <a:latin typeface="Symbol" pitchFamily="2" charset="2"/>
              </a:rPr>
              <a:t>l</a:t>
            </a:r>
          </a:p>
          <a:p>
            <a:pPr algn="ctr">
              <a:buFontTx/>
              <a:buNone/>
              <a:tabLst>
                <a:tab pos="3648075" algn="l"/>
              </a:tabLst>
            </a:pPr>
            <a:r>
              <a:rPr lang="en-US" altLang="en-US" i="1" dirty="0"/>
              <a:t>	= E</a:t>
            </a:r>
            <a:r>
              <a:rPr lang="en-US" altLang="en-US" dirty="0"/>
              <a:t>/</a:t>
            </a:r>
            <a:r>
              <a:rPr lang="en-US" altLang="en-US" i="1" dirty="0"/>
              <a:t>c</a:t>
            </a:r>
          </a:p>
          <a:p>
            <a:pPr>
              <a:tabLst>
                <a:tab pos="3648075" algn="l"/>
              </a:tabLst>
            </a:pPr>
            <a:r>
              <a:rPr lang="en-US" altLang="en-US" dirty="0"/>
              <a:t>Light collides elastically with electrons</a:t>
            </a:r>
          </a:p>
          <a:p>
            <a:pPr lvl="1">
              <a:tabLst>
                <a:tab pos="3648075" algn="l"/>
              </a:tabLst>
            </a:pPr>
            <a:r>
              <a:rPr lang="en-US" altLang="en-US" dirty="0"/>
              <a:t>just as if they were billiard balls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5371"/>
            <a:ext cx="8229600" cy="1097280"/>
          </a:xfrm>
        </p:spPr>
        <p:txBody>
          <a:bodyPr/>
          <a:lstStyle/>
          <a:p>
            <a:pPr algn="ctr"/>
            <a:r>
              <a:rPr lang="en-IN" sz="4000" b="0" dirty="0">
                <a:solidFill>
                  <a:schemeClr val="tx2"/>
                </a:solidFill>
              </a:rPr>
              <a:t>How Do Light and Matter Interact?</a:t>
            </a:r>
          </a:p>
        </p:txBody>
      </p:sp>
      <p:pic>
        <p:nvPicPr>
          <p:cNvPr id="2" name="Content Placeholder 1" descr="Light interacts with matter inside and outside of a house. For long description in Notes pane, press F6."/>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3614"/>
          <a:stretch/>
        </p:blipFill>
        <p:spPr>
          <a:xfrm>
            <a:off x="457200" y="1930916"/>
            <a:ext cx="8232775" cy="3769240"/>
          </a:xfrm>
        </p:spPr>
      </p:pic>
    </p:spTree>
    <p:extLst>
      <p:ext uri="{BB962C8B-B14F-4D97-AF65-F5344CB8AC3E}">
        <p14:creationId xmlns:p14="http://schemas.microsoft.com/office/powerpoint/2010/main" val="190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000" b="0" dirty="0">
                <a:solidFill>
                  <a:schemeClr val="tx2"/>
                </a:solidFill>
              </a:rPr>
              <a:t>Interactions of Light and Matter</a:t>
            </a:r>
          </a:p>
        </p:txBody>
      </p:sp>
      <p:sp>
        <p:nvSpPr>
          <p:cNvPr id="6" name="Content Placeholder 5"/>
          <p:cNvSpPr>
            <a:spLocks noGrp="1"/>
          </p:cNvSpPr>
          <p:nvPr>
            <p:ph sz="quarter" idx="13"/>
          </p:nvPr>
        </p:nvSpPr>
        <p:spPr/>
        <p:txBody>
          <a:bodyPr/>
          <a:lstStyle/>
          <a:p>
            <a:pPr>
              <a:buClr>
                <a:schemeClr val="tx2"/>
              </a:buClr>
            </a:pPr>
            <a:r>
              <a:rPr lang="en-US" sz="3200" dirty="0">
                <a:solidFill>
                  <a:schemeClr val="accent2"/>
                </a:solidFill>
              </a:rPr>
              <a:t>Emission</a:t>
            </a:r>
          </a:p>
          <a:p>
            <a:pPr lvl="1"/>
            <a:r>
              <a:rPr lang="en-US" sz="2800" dirty="0"/>
              <a:t>produces light</a:t>
            </a:r>
          </a:p>
          <a:p>
            <a:pPr>
              <a:buClr>
                <a:schemeClr val="tx2"/>
              </a:buClr>
            </a:pPr>
            <a:r>
              <a:rPr lang="en-US" sz="3200" dirty="0">
                <a:solidFill>
                  <a:schemeClr val="accent2"/>
                </a:solidFill>
              </a:rPr>
              <a:t>Absorption</a:t>
            </a:r>
          </a:p>
          <a:p>
            <a:pPr lvl="1"/>
            <a:r>
              <a:rPr lang="en-US" sz="2800" dirty="0"/>
              <a:t>consumes light</a:t>
            </a:r>
          </a:p>
          <a:p>
            <a:pPr>
              <a:buClr>
                <a:schemeClr val="tx2"/>
              </a:buClr>
            </a:pPr>
            <a:r>
              <a:rPr lang="en-US" sz="3200" dirty="0">
                <a:solidFill>
                  <a:schemeClr val="accent2"/>
                </a:solidFill>
              </a:rPr>
              <a:t>Transmission</a:t>
            </a:r>
          </a:p>
          <a:p>
            <a:pPr lvl="1"/>
            <a:r>
              <a:rPr lang="en-US" sz="2800" dirty="0"/>
              <a:t>light passes through</a:t>
            </a:r>
          </a:p>
          <a:p>
            <a:pPr>
              <a:buClr>
                <a:schemeClr val="tx2"/>
              </a:buClr>
            </a:pPr>
            <a:r>
              <a:rPr lang="en-US" sz="3200" dirty="0">
                <a:solidFill>
                  <a:schemeClr val="accent2"/>
                </a:solidFill>
              </a:rPr>
              <a:t>Reflection</a:t>
            </a:r>
            <a:r>
              <a:rPr lang="en-US" sz="3200" dirty="0"/>
              <a:t> or </a:t>
            </a:r>
            <a:r>
              <a:rPr lang="en-US" sz="3200" dirty="0">
                <a:solidFill>
                  <a:schemeClr val="accent2"/>
                </a:solidFill>
              </a:rPr>
              <a:t>scattering</a:t>
            </a:r>
          </a:p>
          <a:p>
            <a:pPr lvl="1"/>
            <a:r>
              <a:rPr lang="en-US" sz="2800" dirty="0"/>
              <a:t>changes light’s direction</a:t>
            </a:r>
          </a:p>
        </p:txBody>
      </p:sp>
    </p:spTree>
    <p:extLst>
      <p:ext uri="{BB962C8B-B14F-4D97-AF65-F5344CB8AC3E}">
        <p14:creationId xmlns:p14="http://schemas.microsoft.com/office/powerpoint/2010/main" val="3996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898F6435-FF92-9A42-8BC2-BF6235C1379C}"/>
              </a:ext>
            </a:extLst>
          </p:cNvPr>
          <p:cNvSpPr>
            <a:spLocks noGrp="1" noChangeArrowheads="1"/>
          </p:cNvSpPr>
          <p:nvPr>
            <p:ph type="title"/>
          </p:nvPr>
        </p:nvSpPr>
        <p:spPr/>
        <p:txBody>
          <a:bodyPr/>
          <a:lstStyle/>
          <a:p>
            <a:pPr eaLnBrk="1" hangingPunct="1"/>
            <a:r>
              <a:rPr lang="en-US" altLang="en-US"/>
              <a:t>Classical model</a:t>
            </a:r>
          </a:p>
        </p:txBody>
      </p:sp>
      <p:pic>
        <p:nvPicPr>
          <p:cNvPr id="18434" name="Picture 3">
            <a:extLst>
              <a:ext uri="{FF2B5EF4-FFF2-40B4-BE49-F238E27FC236}">
                <a16:creationId xmlns:a16="http://schemas.microsoft.com/office/drawing/2014/main" id="{53CA4424-61A8-504E-BD71-77918D54B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453313" cy="26193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4">
            <a:extLst>
              <a:ext uri="{FF2B5EF4-FFF2-40B4-BE49-F238E27FC236}">
                <a16:creationId xmlns:a16="http://schemas.microsoft.com/office/drawing/2014/main" id="{CB809831-DBE7-CD49-A614-3404635B9F8C}"/>
              </a:ext>
            </a:extLst>
          </p:cNvPr>
          <p:cNvSpPr txBox="1">
            <a:spLocks noChangeArrowheads="1"/>
          </p:cNvSpPr>
          <p:nvPr/>
        </p:nvSpPr>
        <p:spPr bwMode="auto">
          <a:xfrm>
            <a:off x="1219200" y="4757738"/>
            <a:ext cx="67818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2250" indent="-22225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10000"/>
              </a:spcBef>
              <a:buFontTx/>
              <a:buNone/>
            </a:pPr>
            <a:r>
              <a:rPr lang="en-US" altLang="en-US" sz="2400" dirty="0">
                <a:solidFill>
                  <a:schemeClr val="tx1"/>
                </a:solidFill>
                <a:ea typeface="MS PGothic" panose="020B0600070205080204" pitchFamily="34" charset="-128"/>
              </a:rPr>
              <a:t>Coupled electric and magnetic fields that are perpendicular:</a:t>
            </a:r>
          </a:p>
          <a:p>
            <a:pPr eaLnBrk="1" hangingPunct="1">
              <a:spcBef>
                <a:spcPct val="10000"/>
              </a:spcBef>
            </a:pPr>
            <a:r>
              <a:rPr lang="en-US" altLang="en-US" sz="2400" dirty="0">
                <a:solidFill>
                  <a:schemeClr val="tx1"/>
                </a:solidFill>
                <a:ea typeface="MS PGothic" panose="020B0600070205080204" pitchFamily="34" charset="-128"/>
              </a:rPr>
              <a:t>to each other, and </a:t>
            </a:r>
          </a:p>
          <a:p>
            <a:pPr eaLnBrk="1" hangingPunct="1">
              <a:spcBef>
                <a:spcPct val="10000"/>
              </a:spcBef>
            </a:pPr>
            <a:r>
              <a:rPr lang="en-US" altLang="en-US" sz="2400" dirty="0">
                <a:solidFill>
                  <a:schemeClr val="tx1"/>
                </a:solidFill>
                <a:ea typeface="MS PGothic" panose="020B0600070205080204" pitchFamily="34" charset="-128"/>
              </a:rPr>
              <a:t>to the direction of propagation (transverse).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86F1B754-ADAB-3348-ABF2-763FF3D06926}"/>
              </a:ext>
            </a:extLst>
          </p:cNvPr>
          <p:cNvSpPr>
            <a:spLocks noGrp="1" noChangeArrowheads="1"/>
          </p:cNvSpPr>
          <p:nvPr>
            <p:ph type="title"/>
          </p:nvPr>
        </p:nvSpPr>
        <p:spPr/>
        <p:txBody>
          <a:bodyPr/>
          <a:lstStyle/>
          <a:p>
            <a:r>
              <a:rPr lang="en-US" altLang="en-US"/>
              <a:t>How We Perceive Light</a:t>
            </a:r>
          </a:p>
        </p:txBody>
      </p:sp>
      <p:sp>
        <p:nvSpPr>
          <p:cNvPr id="64514" name="Content Placeholder 2">
            <a:extLst>
              <a:ext uri="{FF2B5EF4-FFF2-40B4-BE49-F238E27FC236}">
                <a16:creationId xmlns:a16="http://schemas.microsoft.com/office/drawing/2014/main" id="{9AF41ADB-4D6D-F34A-A58A-E4A1D81C6EAE}"/>
              </a:ext>
            </a:extLst>
          </p:cNvPr>
          <p:cNvSpPr>
            <a:spLocks noGrp="1" noChangeArrowheads="1"/>
          </p:cNvSpPr>
          <p:nvPr>
            <p:ph idx="1"/>
          </p:nvPr>
        </p:nvSpPr>
        <p:spPr/>
        <p:txBody>
          <a:bodyPr/>
          <a:lstStyle/>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94BDF6A-E1C5-214F-A892-87EA54025007}"/>
              </a:ext>
            </a:extLst>
          </p:cNvPr>
          <p:cNvSpPr>
            <a:spLocks noGrp="1" noChangeArrowheads="1"/>
          </p:cNvSpPr>
          <p:nvPr>
            <p:ph type="title"/>
          </p:nvPr>
        </p:nvSpPr>
        <p:spPr/>
        <p:txBody>
          <a:bodyPr/>
          <a:lstStyle/>
          <a:p>
            <a:pPr eaLnBrk="1" hangingPunct="1"/>
            <a:r>
              <a:rPr lang="en-US" altLang="en-US" dirty="0"/>
              <a:t>Objectives</a:t>
            </a:r>
          </a:p>
        </p:txBody>
      </p:sp>
      <p:sp>
        <p:nvSpPr>
          <p:cNvPr id="40962" name="Rectangle 3">
            <a:extLst>
              <a:ext uri="{FF2B5EF4-FFF2-40B4-BE49-F238E27FC236}">
                <a16:creationId xmlns:a16="http://schemas.microsoft.com/office/drawing/2014/main" id="{30E02877-9FFB-D44D-9032-E4C00399D313}"/>
              </a:ext>
            </a:extLst>
          </p:cNvPr>
          <p:cNvSpPr>
            <a:spLocks noGrp="1" noChangeArrowheads="1"/>
          </p:cNvSpPr>
          <p:nvPr>
            <p:ph type="body" idx="1"/>
          </p:nvPr>
        </p:nvSpPr>
        <p:spPr>
          <a:xfrm>
            <a:off x="457200" y="1905000"/>
            <a:ext cx="8229600" cy="3810000"/>
          </a:xfrm>
        </p:spPr>
        <p:txBody>
          <a:bodyPr/>
          <a:lstStyle/>
          <a:p>
            <a:pPr eaLnBrk="1" hangingPunct="1"/>
            <a:r>
              <a:rPr lang="en-US" altLang="en-US"/>
              <a:t>Explain how the human eye identifies colors.</a:t>
            </a:r>
          </a:p>
          <a:p>
            <a:pPr eaLnBrk="1" hangingPunct="1"/>
            <a:r>
              <a:rPr lang="en-US" altLang="en-US"/>
              <a:t>Explain how colors are produced by absorption, dispersion, and scattering.</a:t>
            </a:r>
          </a:p>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825F845-A49F-4648-9AF9-8B7854B0C1C5}"/>
              </a:ext>
            </a:extLst>
          </p:cNvPr>
          <p:cNvSpPr>
            <a:spLocks noGrp="1" noChangeArrowheads="1"/>
          </p:cNvSpPr>
          <p:nvPr>
            <p:ph type="title"/>
          </p:nvPr>
        </p:nvSpPr>
        <p:spPr/>
        <p:txBody>
          <a:bodyPr/>
          <a:lstStyle/>
          <a:p>
            <a:pPr eaLnBrk="1" hangingPunct="1"/>
            <a:r>
              <a:rPr lang="en-US" altLang="en-US"/>
              <a:t>How Human Color Vision Works</a:t>
            </a:r>
          </a:p>
        </p:txBody>
      </p:sp>
      <p:sp>
        <p:nvSpPr>
          <p:cNvPr id="43010" name="Rectangle 4">
            <a:extLst>
              <a:ext uri="{FF2B5EF4-FFF2-40B4-BE49-F238E27FC236}">
                <a16:creationId xmlns:a16="http://schemas.microsoft.com/office/drawing/2014/main" id="{7697C001-37AD-FE4D-A439-9128178B1228}"/>
              </a:ext>
            </a:extLst>
          </p:cNvPr>
          <p:cNvSpPr>
            <a:spLocks noChangeArrowheads="1"/>
          </p:cNvSpPr>
          <p:nvPr/>
        </p:nvSpPr>
        <p:spPr bwMode="auto">
          <a:xfrm>
            <a:off x="1219200" y="62484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50000"/>
              </a:spcBef>
              <a:buFontTx/>
              <a:buNone/>
            </a:pPr>
            <a:r>
              <a:rPr lang="en-US" altLang="en-US" sz="1800"/>
              <a:t>Source: Griffith, </a:t>
            </a:r>
            <a:r>
              <a:rPr lang="en-US" altLang="en-US" sz="1800" i="1"/>
              <a:t>Physics of Everyday Phenomena</a:t>
            </a:r>
          </a:p>
        </p:txBody>
      </p:sp>
      <p:grpSp>
        <p:nvGrpSpPr>
          <p:cNvPr id="43011" name="Group 8">
            <a:extLst>
              <a:ext uri="{FF2B5EF4-FFF2-40B4-BE49-F238E27FC236}">
                <a16:creationId xmlns:a16="http://schemas.microsoft.com/office/drawing/2014/main" id="{E5761D3B-B344-5340-91FC-1B215B534928}"/>
              </a:ext>
            </a:extLst>
          </p:cNvPr>
          <p:cNvGrpSpPr>
            <a:grpSpLocks/>
          </p:cNvGrpSpPr>
          <p:nvPr/>
        </p:nvGrpSpPr>
        <p:grpSpPr bwMode="auto">
          <a:xfrm>
            <a:off x="1295400" y="1371600"/>
            <a:ext cx="6400800" cy="4887913"/>
            <a:chOff x="816" y="864"/>
            <a:chExt cx="4032" cy="3079"/>
          </a:xfrm>
        </p:grpSpPr>
        <p:pic>
          <p:nvPicPr>
            <p:cNvPr id="43012" name="Picture 3">
              <a:extLst>
                <a:ext uri="{FF2B5EF4-FFF2-40B4-BE49-F238E27FC236}">
                  <a16:creationId xmlns:a16="http://schemas.microsoft.com/office/drawing/2014/main" id="{CECDD0DC-40F6-844A-8081-7562D5B88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864"/>
              <a:ext cx="4032" cy="307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 Box 5">
              <a:extLst>
                <a:ext uri="{FF2B5EF4-FFF2-40B4-BE49-F238E27FC236}">
                  <a16:creationId xmlns:a16="http://schemas.microsoft.com/office/drawing/2014/main" id="{6712B58F-62E1-814A-8E24-C366AB9E9D0C}"/>
                </a:ext>
              </a:extLst>
            </p:cNvPr>
            <p:cNvSpPr txBox="1">
              <a:spLocks noChangeArrowheads="1"/>
            </p:cNvSpPr>
            <p:nvPr/>
          </p:nvSpPr>
          <p:spPr bwMode="auto">
            <a:xfrm>
              <a:off x="1872" y="105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spcBef>
                  <a:spcPct val="50000"/>
                </a:spcBef>
                <a:buFontTx/>
                <a:buNone/>
              </a:pPr>
              <a:r>
                <a:rPr lang="en-US" altLang="en-US" sz="1800">
                  <a:solidFill>
                    <a:srgbClr val="000000"/>
                  </a:solidFill>
                </a:rPr>
                <a:t>424</a:t>
              </a:r>
              <a:endParaRPr lang="en-US" altLang="en-US" sz="1800">
                <a:solidFill>
                  <a:schemeClr val="tx1"/>
                </a:solidFill>
              </a:endParaRPr>
            </a:p>
          </p:txBody>
        </p:sp>
        <p:sp>
          <p:nvSpPr>
            <p:cNvPr id="43014" name="Text Box 6">
              <a:extLst>
                <a:ext uri="{FF2B5EF4-FFF2-40B4-BE49-F238E27FC236}">
                  <a16:creationId xmlns:a16="http://schemas.microsoft.com/office/drawing/2014/main" id="{BC889B4F-0EB2-5F47-BA62-F775B453693E}"/>
                </a:ext>
              </a:extLst>
            </p:cNvPr>
            <p:cNvSpPr txBox="1">
              <a:spLocks noChangeArrowheads="1"/>
            </p:cNvSpPr>
            <p:nvPr/>
          </p:nvSpPr>
          <p:spPr bwMode="auto">
            <a:xfrm>
              <a:off x="2688" y="105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spcBef>
                  <a:spcPct val="50000"/>
                </a:spcBef>
                <a:buFontTx/>
                <a:buNone/>
              </a:pPr>
              <a:r>
                <a:rPr lang="en-US" altLang="en-US" sz="1800">
                  <a:solidFill>
                    <a:srgbClr val="000000"/>
                  </a:solidFill>
                </a:rPr>
                <a:t>530</a:t>
              </a:r>
              <a:endParaRPr lang="en-US" altLang="en-US" sz="1800">
                <a:solidFill>
                  <a:schemeClr val="tx1"/>
                </a:solidFill>
              </a:endParaRPr>
            </a:p>
          </p:txBody>
        </p:sp>
        <p:sp>
          <p:nvSpPr>
            <p:cNvPr id="43015" name="Text Box 7">
              <a:extLst>
                <a:ext uri="{FF2B5EF4-FFF2-40B4-BE49-F238E27FC236}">
                  <a16:creationId xmlns:a16="http://schemas.microsoft.com/office/drawing/2014/main" id="{2735F8C2-EBE5-7F47-B0C5-D662B45A03A5}"/>
                </a:ext>
              </a:extLst>
            </p:cNvPr>
            <p:cNvSpPr txBox="1">
              <a:spLocks noChangeArrowheads="1"/>
            </p:cNvSpPr>
            <p:nvPr/>
          </p:nvSpPr>
          <p:spPr bwMode="auto">
            <a:xfrm>
              <a:off x="3552" y="153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spcBef>
                  <a:spcPct val="50000"/>
                </a:spcBef>
                <a:buFontTx/>
                <a:buNone/>
              </a:pPr>
              <a:r>
                <a:rPr lang="en-US" altLang="en-US" sz="1800">
                  <a:solidFill>
                    <a:srgbClr val="000000"/>
                  </a:solidFill>
                </a:rPr>
                <a:t>560</a:t>
              </a:r>
              <a:endParaRPr lang="en-US" altLang="en-US" sz="1800">
                <a:solidFill>
                  <a:schemeClr val="tx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a:extLst>
              <a:ext uri="{FF2B5EF4-FFF2-40B4-BE49-F238E27FC236}">
                <a16:creationId xmlns:a16="http://schemas.microsoft.com/office/drawing/2014/main" id="{C5DB981C-1506-9C43-9417-DDC1A459F955}"/>
              </a:ext>
            </a:extLst>
          </p:cNvPr>
          <p:cNvSpPr>
            <a:spLocks noGrp="1" noChangeArrowheads="1"/>
          </p:cNvSpPr>
          <p:nvPr>
            <p:ph type="title"/>
          </p:nvPr>
        </p:nvSpPr>
        <p:spPr/>
        <p:txBody>
          <a:bodyPr/>
          <a:lstStyle/>
          <a:p>
            <a:pPr eaLnBrk="1" hangingPunct="1"/>
            <a:r>
              <a:rPr lang="en-US" altLang="en-US"/>
              <a:t>Question</a:t>
            </a:r>
          </a:p>
        </p:txBody>
      </p:sp>
      <p:sp>
        <p:nvSpPr>
          <p:cNvPr id="45058" name="Rectangle 1027">
            <a:extLst>
              <a:ext uri="{FF2B5EF4-FFF2-40B4-BE49-F238E27FC236}">
                <a16:creationId xmlns:a16="http://schemas.microsoft.com/office/drawing/2014/main" id="{97BFEF88-53FA-BE4E-9138-661AA87F609E}"/>
              </a:ext>
            </a:extLst>
          </p:cNvPr>
          <p:cNvSpPr>
            <a:spLocks noGrp="1" noChangeArrowheads="1"/>
          </p:cNvSpPr>
          <p:nvPr>
            <p:ph type="body" idx="1"/>
          </p:nvPr>
        </p:nvSpPr>
        <p:spPr/>
        <p:txBody>
          <a:bodyPr/>
          <a:lstStyle/>
          <a:p>
            <a:pPr marL="0" indent="0" eaLnBrk="1" hangingPunct="1">
              <a:buFontTx/>
              <a:buNone/>
            </a:pPr>
            <a:r>
              <a:rPr lang="en-US" altLang="en-US" sz="2800">
                <a:solidFill>
                  <a:schemeClr val="tx2"/>
                </a:solidFill>
              </a:rPr>
              <a:t>What color do we see when </a:t>
            </a:r>
            <a:r>
              <a:rPr lang="en-US" altLang="en-US" sz="2800">
                <a:solidFill>
                  <a:schemeClr val="accent2"/>
                </a:solidFill>
              </a:rPr>
              <a:t>green and red</a:t>
            </a:r>
            <a:r>
              <a:rPr lang="en-US" altLang="en-US" sz="2800">
                <a:solidFill>
                  <a:schemeClr val="tx2"/>
                </a:solidFill>
              </a:rPr>
              <a:t> receptors are stimulated equally?</a:t>
            </a:r>
          </a:p>
          <a:p>
            <a:pPr marL="0" indent="0" eaLnBrk="1" hangingPunct="1">
              <a:buFontTx/>
              <a:buNone/>
            </a:pPr>
            <a:r>
              <a:rPr lang="en-US" altLang="en-US" sz="2800">
                <a:solidFill>
                  <a:srgbClr val="3239F4"/>
                </a:solidFill>
              </a:rPr>
              <a:t>A</a:t>
            </a:r>
            <a:r>
              <a:rPr lang="en-US" altLang="en-US" sz="2800"/>
              <a:t>.  Cyan.</a:t>
            </a:r>
          </a:p>
          <a:p>
            <a:pPr marL="0" indent="0" eaLnBrk="1" hangingPunct="1">
              <a:buFontTx/>
              <a:buNone/>
            </a:pPr>
            <a:r>
              <a:rPr lang="en-US" altLang="en-US" sz="2800">
                <a:solidFill>
                  <a:srgbClr val="3239F4"/>
                </a:solidFill>
              </a:rPr>
              <a:t>B</a:t>
            </a:r>
            <a:r>
              <a:rPr lang="en-US" altLang="en-US" sz="2800"/>
              <a:t>.  Blue.</a:t>
            </a:r>
          </a:p>
          <a:p>
            <a:pPr marL="0" indent="0" eaLnBrk="1" hangingPunct="1">
              <a:buFontTx/>
              <a:buNone/>
            </a:pPr>
            <a:r>
              <a:rPr lang="en-US" altLang="en-US" sz="2800">
                <a:solidFill>
                  <a:srgbClr val="3239F4"/>
                </a:solidFill>
              </a:rPr>
              <a:t>C</a:t>
            </a:r>
            <a:r>
              <a:rPr lang="en-US" altLang="en-US" sz="2800"/>
              <a:t>.  Yellow.</a:t>
            </a:r>
          </a:p>
          <a:p>
            <a:pPr marL="0" indent="0" eaLnBrk="1" hangingPunct="1">
              <a:buFontTx/>
              <a:buNone/>
            </a:pPr>
            <a:r>
              <a:rPr lang="en-US" altLang="en-US" sz="2800">
                <a:solidFill>
                  <a:srgbClr val="3239F4"/>
                </a:solidFill>
              </a:rPr>
              <a:t>D</a:t>
            </a:r>
            <a:r>
              <a:rPr lang="en-US" altLang="en-US" sz="2800"/>
              <a:t>.  Magenta.</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a:extLst>
              <a:ext uri="{FF2B5EF4-FFF2-40B4-BE49-F238E27FC236}">
                <a16:creationId xmlns:a16="http://schemas.microsoft.com/office/drawing/2014/main" id="{5FE14BBE-838D-EE43-885A-A63819111616}"/>
              </a:ext>
            </a:extLst>
          </p:cNvPr>
          <p:cNvSpPr>
            <a:spLocks noGrp="1" noChangeArrowheads="1"/>
          </p:cNvSpPr>
          <p:nvPr>
            <p:ph type="title"/>
          </p:nvPr>
        </p:nvSpPr>
        <p:spPr/>
        <p:txBody>
          <a:bodyPr/>
          <a:lstStyle/>
          <a:p>
            <a:pPr eaLnBrk="1" hangingPunct="1"/>
            <a:r>
              <a:rPr lang="en-US" altLang="en-US"/>
              <a:t>Question</a:t>
            </a:r>
          </a:p>
        </p:txBody>
      </p:sp>
      <p:sp>
        <p:nvSpPr>
          <p:cNvPr id="47106" name="Rectangle 1027">
            <a:extLst>
              <a:ext uri="{FF2B5EF4-FFF2-40B4-BE49-F238E27FC236}">
                <a16:creationId xmlns:a16="http://schemas.microsoft.com/office/drawing/2014/main" id="{BBE80E31-0CAD-A744-9CD4-1C58E78A3C86}"/>
              </a:ext>
            </a:extLst>
          </p:cNvPr>
          <p:cNvSpPr>
            <a:spLocks noGrp="1" noChangeArrowheads="1"/>
          </p:cNvSpPr>
          <p:nvPr>
            <p:ph type="body" idx="1"/>
          </p:nvPr>
        </p:nvSpPr>
        <p:spPr/>
        <p:txBody>
          <a:bodyPr/>
          <a:lstStyle/>
          <a:p>
            <a:pPr marL="0" indent="0" eaLnBrk="1" hangingPunct="1">
              <a:buFontTx/>
              <a:buNone/>
            </a:pPr>
            <a:r>
              <a:rPr lang="en-US" altLang="en-US" sz="2800">
                <a:solidFill>
                  <a:schemeClr val="tx2"/>
                </a:solidFill>
              </a:rPr>
              <a:t>What color do we see when </a:t>
            </a:r>
            <a:r>
              <a:rPr lang="en-US" altLang="en-US" sz="2800">
                <a:solidFill>
                  <a:schemeClr val="accent2"/>
                </a:solidFill>
              </a:rPr>
              <a:t>blue and red</a:t>
            </a:r>
            <a:r>
              <a:rPr lang="en-US" altLang="en-US" sz="2800">
                <a:solidFill>
                  <a:schemeClr val="tx2"/>
                </a:solidFill>
              </a:rPr>
              <a:t> receptors are stimulated equally?</a:t>
            </a:r>
          </a:p>
          <a:p>
            <a:pPr marL="0" indent="0" eaLnBrk="1" hangingPunct="1">
              <a:buFontTx/>
              <a:buNone/>
            </a:pPr>
            <a:r>
              <a:rPr lang="en-US" altLang="en-US" sz="2800">
                <a:solidFill>
                  <a:srgbClr val="3239F4"/>
                </a:solidFill>
              </a:rPr>
              <a:t>A</a:t>
            </a:r>
            <a:r>
              <a:rPr lang="en-US" altLang="en-US" sz="2800"/>
              <a:t>.  Cyan.</a:t>
            </a:r>
          </a:p>
          <a:p>
            <a:pPr marL="0" indent="0" eaLnBrk="1" hangingPunct="1">
              <a:buFontTx/>
              <a:buNone/>
            </a:pPr>
            <a:r>
              <a:rPr lang="en-US" altLang="en-US" sz="2800">
                <a:solidFill>
                  <a:srgbClr val="3239F4"/>
                </a:solidFill>
              </a:rPr>
              <a:t>B</a:t>
            </a:r>
            <a:r>
              <a:rPr lang="en-US" altLang="en-US" sz="2800"/>
              <a:t>.  Blue.</a:t>
            </a:r>
          </a:p>
          <a:p>
            <a:pPr marL="0" indent="0" eaLnBrk="1" hangingPunct="1">
              <a:buFontTx/>
              <a:buNone/>
            </a:pPr>
            <a:r>
              <a:rPr lang="en-US" altLang="en-US" sz="2800">
                <a:solidFill>
                  <a:srgbClr val="3239F4"/>
                </a:solidFill>
              </a:rPr>
              <a:t>C</a:t>
            </a:r>
            <a:r>
              <a:rPr lang="en-US" altLang="en-US" sz="2800"/>
              <a:t>.  Yellow.</a:t>
            </a:r>
          </a:p>
          <a:p>
            <a:pPr marL="0" indent="0" eaLnBrk="1" hangingPunct="1">
              <a:buFontTx/>
              <a:buNone/>
            </a:pPr>
            <a:r>
              <a:rPr lang="en-US" altLang="en-US" sz="2800">
                <a:solidFill>
                  <a:srgbClr val="3239F4"/>
                </a:solidFill>
              </a:rPr>
              <a:t>D</a:t>
            </a:r>
            <a:r>
              <a:rPr lang="en-US" altLang="en-US" sz="2800"/>
              <a:t>.  Magenta.</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68500875-77E7-1A4D-9ADE-FE62164C6D10}"/>
              </a:ext>
            </a:extLst>
          </p:cNvPr>
          <p:cNvSpPr>
            <a:spLocks noGrp="1" noChangeArrowheads="1"/>
          </p:cNvSpPr>
          <p:nvPr>
            <p:ph type="title"/>
          </p:nvPr>
        </p:nvSpPr>
        <p:spPr/>
        <p:txBody>
          <a:bodyPr/>
          <a:lstStyle/>
          <a:p>
            <a:pPr eaLnBrk="1" hangingPunct="1"/>
            <a:r>
              <a:rPr lang="en-US" altLang="en-US"/>
              <a:t>Bird and Reptile Color Vision</a:t>
            </a:r>
          </a:p>
        </p:txBody>
      </p:sp>
      <p:pic>
        <p:nvPicPr>
          <p:cNvPr id="49154" name="Picture 3">
            <a:extLst>
              <a:ext uri="{FF2B5EF4-FFF2-40B4-BE49-F238E27FC236}">
                <a16:creationId xmlns:a16="http://schemas.microsoft.com/office/drawing/2014/main" id="{E823A5B7-EBD0-AA42-9CB2-C83C4991D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90675"/>
            <a:ext cx="6562725" cy="36750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5" name="Rectangle 4">
            <a:extLst>
              <a:ext uri="{FF2B5EF4-FFF2-40B4-BE49-F238E27FC236}">
                <a16:creationId xmlns:a16="http://schemas.microsoft.com/office/drawing/2014/main" id="{5C798F58-40E1-6C4B-A22B-1A5A341A8616}"/>
              </a:ext>
            </a:extLst>
          </p:cNvPr>
          <p:cNvSpPr>
            <a:spLocks noChangeArrowheads="1"/>
          </p:cNvSpPr>
          <p:nvPr/>
        </p:nvSpPr>
        <p:spPr bwMode="auto">
          <a:xfrm>
            <a:off x="1409700" y="53340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50000"/>
              </a:spcBef>
              <a:buFontTx/>
              <a:buNone/>
            </a:pPr>
            <a:r>
              <a:rPr lang="en-US" altLang="en-US" sz="1800"/>
              <a:t>Source: </a:t>
            </a:r>
            <a:r>
              <a:rPr lang="en-US" altLang="en-US" sz="1800" i="1"/>
              <a:t>Scientific American</a:t>
            </a:r>
            <a:r>
              <a:rPr lang="en-US" altLang="en-US" sz="1800"/>
              <a:t>, July 2006</a:t>
            </a:r>
            <a:endParaRPr lang="en-US" altLang="en-US" sz="18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4D12F8E3-2D4E-654C-8DE6-F09E167176DF}"/>
              </a:ext>
            </a:extLst>
          </p:cNvPr>
          <p:cNvSpPr>
            <a:spLocks noGrp="1" noChangeArrowheads="1"/>
          </p:cNvSpPr>
          <p:nvPr>
            <p:ph type="title"/>
          </p:nvPr>
        </p:nvSpPr>
        <p:spPr/>
        <p:txBody>
          <a:bodyPr/>
          <a:lstStyle/>
          <a:p>
            <a:pPr eaLnBrk="1" hangingPunct="1"/>
            <a:r>
              <a:rPr lang="en-US" altLang="en-US"/>
              <a:t>Reflection and Transmission</a:t>
            </a:r>
          </a:p>
        </p:txBody>
      </p:sp>
      <p:grpSp>
        <p:nvGrpSpPr>
          <p:cNvPr id="51202" name="Group 18">
            <a:extLst>
              <a:ext uri="{FF2B5EF4-FFF2-40B4-BE49-F238E27FC236}">
                <a16:creationId xmlns:a16="http://schemas.microsoft.com/office/drawing/2014/main" id="{F89EC2CD-CA4B-D04C-BCE7-72BF67347AA8}"/>
              </a:ext>
            </a:extLst>
          </p:cNvPr>
          <p:cNvGrpSpPr>
            <a:grpSpLocks/>
          </p:cNvGrpSpPr>
          <p:nvPr/>
        </p:nvGrpSpPr>
        <p:grpSpPr bwMode="auto">
          <a:xfrm>
            <a:off x="5486400" y="2209800"/>
            <a:ext cx="2743200" cy="2895600"/>
            <a:chOff x="3456" y="1392"/>
            <a:chExt cx="1728" cy="1824"/>
          </a:xfrm>
        </p:grpSpPr>
        <p:sp>
          <p:nvSpPr>
            <p:cNvPr id="51210" name="Rectangle 4">
              <a:extLst>
                <a:ext uri="{FF2B5EF4-FFF2-40B4-BE49-F238E27FC236}">
                  <a16:creationId xmlns:a16="http://schemas.microsoft.com/office/drawing/2014/main" id="{AF5EFC60-2088-5541-B8FB-6AE9FFCBE417}"/>
                </a:ext>
              </a:extLst>
            </p:cNvPr>
            <p:cNvSpPr>
              <a:spLocks noChangeArrowheads="1"/>
            </p:cNvSpPr>
            <p:nvPr/>
          </p:nvSpPr>
          <p:spPr bwMode="auto">
            <a:xfrm>
              <a:off x="3552" y="2304"/>
              <a:ext cx="1632" cy="19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11" name="Line 6">
              <a:extLst>
                <a:ext uri="{FF2B5EF4-FFF2-40B4-BE49-F238E27FC236}">
                  <a16:creationId xmlns:a16="http://schemas.microsoft.com/office/drawing/2014/main" id="{75009644-0962-7640-88ED-CA5F94396F14}"/>
                </a:ext>
              </a:extLst>
            </p:cNvPr>
            <p:cNvSpPr>
              <a:spLocks noChangeShapeType="1"/>
            </p:cNvSpPr>
            <p:nvPr/>
          </p:nvSpPr>
          <p:spPr bwMode="auto">
            <a:xfrm>
              <a:off x="3456" y="1392"/>
              <a:ext cx="528" cy="912"/>
            </a:xfrm>
            <a:prstGeom prst="line">
              <a:avLst/>
            </a:prstGeom>
            <a:noFill/>
            <a:ln w="57150">
              <a:solidFill>
                <a:srgbClr val="FF05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7">
              <a:extLst>
                <a:ext uri="{FF2B5EF4-FFF2-40B4-BE49-F238E27FC236}">
                  <a16:creationId xmlns:a16="http://schemas.microsoft.com/office/drawing/2014/main" id="{FF1B0A24-82B6-8646-B180-302D1BD24ACB}"/>
                </a:ext>
              </a:extLst>
            </p:cNvPr>
            <p:cNvSpPr>
              <a:spLocks noChangeShapeType="1"/>
            </p:cNvSpPr>
            <p:nvPr/>
          </p:nvSpPr>
          <p:spPr bwMode="auto">
            <a:xfrm>
              <a:off x="3792" y="1392"/>
              <a:ext cx="528" cy="912"/>
            </a:xfrm>
            <a:prstGeom prst="line">
              <a:avLst/>
            </a:prstGeom>
            <a:noFill/>
            <a:ln w="57150">
              <a:solidFill>
                <a:srgbClr val="18FF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Line 8">
              <a:extLst>
                <a:ext uri="{FF2B5EF4-FFF2-40B4-BE49-F238E27FC236}">
                  <a16:creationId xmlns:a16="http://schemas.microsoft.com/office/drawing/2014/main" id="{20EEE315-8D4C-D94B-ABC9-EDBB8F4300AC}"/>
                </a:ext>
              </a:extLst>
            </p:cNvPr>
            <p:cNvSpPr>
              <a:spLocks noChangeShapeType="1"/>
            </p:cNvSpPr>
            <p:nvPr/>
          </p:nvSpPr>
          <p:spPr bwMode="auto">
            <a:xfrm>
              <a:off x="4128" y="1392"/>
              <a:ext cx="1056" cy="1824"/>
            </a:xfrm>
            <a:prstGeom prst="line">
              <a:avLst/>
            </a:prstGeom>
            <a:noFill/>
            <a:ln w="57150">
              <a:solidFill>
                <a:srgbClr val="0105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203" name="Group 17">
            <a:extLst>
              <a:ext uri="{FF2B5EF4-FFF2-40B4-BE49-F238E27FC236}">
                <a16:creationId xmlns:a16="http://schemas.microsoft.com/office/drawing/2014/main" id="{2FA1BACE-F0D2-FE47-BA66-B3406313E721}"/>
              </a:ext>
            </a:extLst>
          </p:cNvPr>
          <p:cNvGrpSpPr>
            <a:grpSpLocks/>
          </p:cNvGrpSpPr>
          <p:nvPr/>
        </p:nvGrpSpPr>
        <p:grpSpPr bwMode="auto">
          <a:xfrm>
            <a:off x="1219200" y="2209800"/>
            <a:ext cx="2743200" cy="1752600"/>
            <a:chOff x="768" y="1392"/>
            <a:chExt cx="1728" cy="1104"/>
          </a:xfrm>
        </p:grpSpPr>
        <p:sp>
          <p:nvSpPr>
            <p:cNvPr id="51205" name="Rectangle 5">
              <a:extLst>
                <a:ext uri="{FF2B5EF4-FFF2-40B4-BE49-F238E27FC236}">
                  <a16:creationId xmlns:a16="http://schemas.microsoft.com/office/drawing/2014/main" id="{5F6A4050-9918-BB47-86CB-C06DFB61CEB8}"/>
                </a:ext>
              </a:extLst>
            </p:cNvPr>
            <p:cNvSpPr>
              <a:spLocks noChangeArrowheads="1"/>
            </p:cNvSpPr>
            <p:nvPr/>
          </p:nvSpPr>
          <p:spPr bwMode="auto">
            <a:xfrm>
              <a:off x="864" y="2304"/>
              <a:ext cx="1632" cy="19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06" name="Line 9">
              <a:extLst>
                <a:ext uri="{FF2B5EF4-FFF2-40B4-BE49-F238E27FC236}">
                  <a16:creationId xmlns:a16="http://schemas.microsoft.com/office/drawing/2014/main" id="{8A06A087-6135-3C41-A5EB-6715400C13EF}"/>
                </a:ext>
              </a:extLst>
            </p:cNvPr>
            <p:cNvSpPr>
              <a:spLocks noChangeShapeType="1"/>
            </p:cNvSpPr>
            <p:nvPr/>
          </p:nvSpPr>
          <p:spPr bwMode="auto">
            <a:xfrm>
              <a:off x="768" y="1398"/>
              <a:ext cx="528" cy="912"/>
            </a:xfrm>
            <a:prstGeom prst="line">
              <a:avLst/>
            </a:prstGeom>
            <a:noFill/>
            <a:ln w="57150">
              <a:solidFill>
                <a:srgbClr val="FF050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7" name="Line 10">
              <a:extLst>
                <a:ext uri="{FF2B5EF4-FFF2-40B4-BE49-F238E27FC236}">
                  <a16:creationId xmlns:a16="http://schemas.microsoft.com/office/drawing/2014/main" id="{6094836D-8080-664F-987C-B691597ED854}"/>
                </a:ext>
              </a:extLst>
            </p:cNvPr>
            <p:cNvSpPr>
              <a:spLocks noChangeShapeType="1"/>
            </p:cNvSpPr>
            <p:nvPr/>
          </p:nvSpPr>
          <p:spPr bwMode="auto">
            <a:xfrm>
              <a:off x="1104" y="1398"/>
              <a:ext cx="528" cy="912"/>
            </a:xfrm>
            <a:prstGeom prst="line">
              <a:avLst/>
            </a:prstGeom>
            <a:noFill/>
            <a:ln w="57150">
              <a:solidFill>
                <a:srgbClr val="18FF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11">
              <a:extLst>
                <a:ext uri="{FF2B5EF4-FFF2-40B4-BE49-F238E27FC236}">
                  <a16:creationId xmlns:a16="http://schemas.microsoft.com/office/drawing/2014/main" id="{14C3EEA4-DB24-D749-A3F6-F925DE6C4C37}"/>
                </a:ext>
              </a:extLst>
            </p:cNvPr>
            <p:cNvSpPr>
              <a:spLocks noChangeShapeType="1"/>
            </p:cNvSpPr>
            <p:nvPr/>
          </p:nvSpPr>
          <p:spPr bwMode="auto">
            <a:xfrm>
              <a:off x="1488" y="1392"/>
              <a:ext cx="528" cy="912"/>
            </a:xfrm>
            <a:prstGeom prst="line">
              <a:avLst/>
            </a:prstGeom>
            <a:noFill/>
            <a:ln w="57150">
              <a:solidFill>
                <a:srgbClr val="0105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12">
              <a:extLst>
                <a:ext uri="{FF2B5EF4-FFF2-40B4-BE49-F238E27FC236}">
                  <a16:creationId xmlns:a16="http://schemas.microsoft.com/office/drawing/2014/main" id="{6C4D256F-9296-9B4D-A88D-E2B2F5C6735B}"/>
                </a:ext>
              </a:extLst>
            </p:cNvPr>
            <p:cNvSpPr>
              <a:spLocks noChangeShapeType="1"/>
            </p:cNvSpPr>
            <p:nvPr/>
          </p:nvSpPr>
          <p:spPr bwMode="auto">
            <a:xfrm flipH="1">
              <a:off x="1629" y="1395"/>
              <a:ext cx="528" cy="912"/>
            </a:xfrm>
            <a:prstGeom prst="line">
              <a:avLst/>
            </a:prstGeom>
            <a:noFill/>
            <a:ln w="57150">
              <a:solidFill>
                <a:srgbClr val="18FF04"/>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204" name="Text Box 15">
            <a:extLst>
              <a:ext uri="{FF2B5EF4-FFF2-40B4-BE49-F238E27FC236}">
                <a16:creationId xmlns:a16="http://schemas.microsoft.com/office/drawing/2014/main" id="{0F9AD7A2-9499-E148-B340-8F3FF616F83B}"/>
              </a:ext>
            </a:extLst>
          </p:cNvPr>
          <p:cNvSpPr txBox="1">
            <a:spLocks noChangeArrowheads="1"/>
          </p:cNvSpPr>
          <p:nvPr/>
        </p:nvSpPr>
        <p:spPr bwMode="auto">
          <a:xfrm>
            <a:off x="2819400" y="52578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spcBef>
                <a:spcPct val="50000"/>
              </a:spcBef>
              <a:buFontTx/>
              <a:buNone/>
            </a:pPr>
            <a:r>
              <a:rPr lang="en-US" altLang="en-US"/>
              <a:t>(and absorption)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400" b="0" dirty="0">
                <a:solidFill>
                  <a:schemeClr val="tx2"/>
                </a:solidFill>
              </a:rPr>
              <a:t>Question</a:t>
            </a:r>
          </a:p>
        </p:txBody>
      </p:sp>
      <p:sp>
        <p:nvSpPr>
          <p:cNvPr id="6" name="Content Placeholder 5"/>
          <p:cNvSpPr>
            <a:spLocks noGrp="1"/>
          </p:cNvSpPr>
          <p:nvPr>
            <p:ph sz="quarter" idx="13"/>
          </p:nvPr>
        </p:nvSpPr>
        <p:spPr/>
        <p:txBody>
          <a:bodyPr/>
          <a:lstStyle/>
          <a:p>
            <a:pPr marL="0" indent="0">
              <a:buNone/>
            </a:pPr>
            <a:r>
              <a:rPr lang="en-US" sz="3600" dirty="0"/>
              <a:t>Why is a rose red?</a:t>
            </a:r>
          </a:p>
          <a:p>
            <a:pPr marL="0" indent="0">
              <a:buClrTx/>
              <a:buNone/>
            </a:pPr>
            <a:r>
              <a:rPr lang="en-US" sz="3200" dirty="0">
                <a:solidFill>
                  <a:schemeClr val="tx2"/>
                </a:solidFill>
              </a:rPr>
              <a:t>A. </a:t>
            </a:r>
            <a:r>
              <a:rPr lang="en-US" sz="3200" dirty="0"/>
              <a:t>The rose absorbs red light.</a:t>
            </a:r>
          </a:p>
          <a:p>
            <a:pPr marL="0" indent="0">
              <a:buClrTx/>
              <a:buNone/>
            </a:pPr>
            <a:r>
              <a:rPr lang="en-US" sz="3200" dirty="0">
                <a:solidFill>
                  <a:schemeClr val="tx2"/>
                </a:solidFill>
              </a:rPr>
              <a:t>B. </a:t>
            </a:r>
            <a:r>
              <a:rPr lang="en-US" sz="3200" dirty="0"/>
              <a:t>The rose transmits red light.</a:t>
            </a:r>
          </a:p>
          <a:p>
            <a:pPr marL="0" indent="0">
              <a:buClrTx/>
              <a:buNone/>
            </a:pPr>
            <a:r>
              <a:rPr lang="en-US" sz="3200" dirty="0">
                <a:solidFill>
                  <a:schemeClr val="tx2"/>
                </a:solidFill>
              </a:rPr>
              <a:t>C. </a:t>
            </a:r>
            <a:r>
              <a:rPr lang="en-US" sz="3200" dirty="0"/>
              <a:t>The rose emits red light.</a:t>
            </a:r>
          </a:p>
          <a:p>
            <a:pPr marL="0" indent="0">
              <a:buClrTx/>
              <a:buNone/>
            </a:pPr>
            <a:r>
              <a:rPr lang="en-US" sz="3200" dirty="0">
                <a:solidFill>
                  <a:schemeClr val="tx2"/>
                </a:solidFill>
              </a:rPr>
              <a:t>D. </a:t>
            </a:r>
            <a:r>
              <a:rPr lang="en-US" sz="3200" dirty="0"/>
              <a:t>The rose reflects red light.</a:t>
            </a:r>
          </a:p>
        </p:txBody>
      </p:sp>
    </p:spTree>
    <p:extLst>
      <p:ext uri="{BB962C8B-B14F-4D97-AF65-F5344CB8AC3E}">
        <p14:creationId xmlns:p14="http://schemas.microsoft.com/office/powerpoint/2010/main" val="427221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65089A0-40A4-FB42-9CD6-0C88F410B1FE}"/>
              </a:ext>
            </a:extLst>
          </p:cNvPr>
          <p:cNvSpPr>
            <a:spLocks noGrp="1" noChangeArrowheads="1"/>
          </p:cNvSpPr>
          <p:nvPr>
            <p:ph type="body" idx="1"/>
          </p:nvPr>
        </p:nvSpPr>
        <p:spPr>
          <a:xfrm>
            <a:off x="457200" y="838200"/>
            <a:ext cx="8229600" cy="3200400"/>
          </a:xfrm>
        </p:spPr>
        <p:txBody>
          <a:bodyPr/>
          <a:lstStyle/>
          <a:p>
            <a:pPr marL="0" indent="0" eaLnBrk="1" hangingPunct="1">
              <a:buFontTx/>
              <a:buNone/>
            </a:pPr>
            <a:r>
              <a:rPr lang="en-US" altLang="en-US" sz="2800">
                <a:solidFill>
                  <a:srgbClr val="800000"/>
                </a:solidFill>
              </a:rPr>
              <a:t>Chlorophyll absorbs blue and red light.  What color does it appear?</a:t>
            </a:r>
          </a:p>
          <a:p>
            <a:pPr marL="0" indent="0" eaLnBrk="1" hangingPunct="1">
              <a:buFontTx/>
              <a:buNone/>
            </a:pPr>
            <a:r>
              <a:rPr lang="en-US" altLang="en-US" sz="2800">
                <a:solidFill>
                  <a:srgbClr val="3239F4"/>
                </a:solidFill>
              </a:rPr>
              <a:t>A</a:t>
            </a:r>
            <a:r>
              <a:rPr lang="en-US" altLang="en-US" sz="2800"/>
              <a:t>.  red</a:t>
            </a:r>
          </a:p>
          <a:p>
            <a:pPr marL="0" indent="0" eaLnBrk="1" hangingPunct="1">
              <a:buFontTx/>
              <a:buNone/>
            </a:pPr>
            <a:r>
              <a:rPr lang="en-US" altLang="en-US" sz="2800">
                <a:solidFill>
                  <a:srgbClr val="3239F4"/>
                </a:solidFill>
              </a:rPr>
              <a:t>B</a:t>
            </a:r>
            <a:r>
              <a:rPr lang="en-US" altLang="en-US" sz="2800"/>
              <a:t>.  yellow</a:t>
            </a:r>
          </a:p>
          <a:p>
            <a:pPr marL="0" indent="0" eaLnBrk="1" hangingPunct="1">
              <a:buFontTx/>
              <a:buNone/>
            </a:pPr>
            <a:r>
              <a:rPr lang="en-US" altLang="en-US" sz="2800">
                <a:solidFill>
                  <a:srgbClr val="3239F4"/>
                </a:solidFill>
              </a:rPr>
              <a:t>C</a:t>
            </a:r>
            <a:r>
              <a:rPr lang="en-US" altLang="en-US" sz="2800"/>
              <a:t>.  green</a:t>
            </a:r>
          </a:p>
          <a:p>
            <a:pPr marL="0" indent="0" eaLnBrk="1" hangingPunct="1">
              <a:buFontTx/>
              <a:buNone/>
            </a:pPr>
            <a:r>
              <a:rPr lang="en-US" altLang="en-US" sz="2800">
                <a:solidFill>
                  <a:srgbClr val="3239F4"/>
                </a:solidFill>
              </a:rPr>
              <a:t>D</a:t>
            </a:r>
            <a:r>
              <a:rPr lang="en-US" altLang="en-US" sz="2800"/>
              <a:t>.  violet</a:t>
            </a:r>
          </a:p>
        </p:txBody>
      </p:sp>
      <p:pic>
        <p:nvPicPr>
          <p:cNvPr id="53250" name="Picture 3">
            <a:extLst>
              <a:ext uri="{FF2B5EF4-FFF2-40B4-BE49-F238E27FC236}">
                <a16:creationId xmlns:a16="http://schemas.microsoft.com/office/drawing/2014/main" id="{FFD69EDD-A328-FA49-A5D5-953E6192D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917700"/>
            <a:ext cx="6186487" cy="42037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3251" name="Rectangle 4">
            <a:extLst>
              <a:ext uri="{FF2B5EF4-FFF2-40B4-BE49-F238E27FC236}">
                <a16:creationId xmlns:a16="http://schemas.microsoft.com/office/drawing/2014/main" id="{618EAA0E-1C82-6440-AB0E-26A1638F9BD7}"/>
              </a:ext>
            </a:extLst>
          </p:cNvPr>
          <p:cNvSpPr>
            <a:spLocks noGrp="1" noChangeArrowheads="1"/>
          </p:cNvSpPr>
          <p:nvPr>
            <p:ph type="title"/>
          </p:nvPr>
        </p:nvSpPr>
        <p:spPr>
          <a:xfrm>
            <a:off x="457200" y="152400"/>
            <a:ext cx="8229600" cy="792163"/>
          </a:xfrm>
          <a:noFill/>
        </p:spPr>
        <p:txBody>
          <a:bodyPr/>
          <a:lstStyle/>
          <a:p>
            <a:pPr eaLnBrk="1" hangingPunct="1"/>
            <a:r>
              <a:rPr lang="en-US" altLang="en-US" sz="3600"/>
              <a:t>Question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a:extLst>
              <a:ext uri="{FF2B5EF4-FFF2-40B4-BE49-F238E27FC236}">
                <a16:creationId xmlns:a16="http://schemas.microsoft.com/office/drawing/2014/main" id="{2AE649D3-B514-D343-8147-2E5AAE12AEBD}"/>
              </a:ext>
            </a:extLst>
          </p:cNvPr>
          <p:cNvSpPr>
            <a:spLocks noChangeArrowheads="1"/>
          </p:cNvSpPr>
          <p:nvPr/>
        </p:nvSpPr>
        <p:spPr bwMode="auto">
          <a:xfrm>
            <a:off x="5562600" y="2209800"/>
            <a:ext cx="16002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55298" name="Rectangle 3">
            <a:extLst>
              <a:ext uri="{FF2B5EF4-FFF2-40B4-BE49-F238E27FC236}">
                <a16:creationId xmlns:a16="http://schemas.microsoft.com/office/drawing/2014/main" id="{1337394E-5B23-AA49-AD11-97A920CF7883}"/>
              </a:ext>
            </a:extLst>
          </p:cNvPr>
          <p:cNvSpPr>
            <a:spLocks noGrp="1" noChangeArrowheads="1"/>
          </p:cNvSpPr>
          <p:nvPr>
            <p:ph type="body" idx="1"/>
          </p:nvPr>
        </p:nvSpPr>
        <p:spPr>
          <a:xfrm>
            <a:off x="457200" y="1600200"/>
            <a:ext cx="8229600" cy="1066800"/>
          </a:xfrm>
        </p:spPr>
        <p:txBody>
          <a:bodyPr/>
          <a:lstStyle/>
          <a:p>
            <a:pPr marL="0" indent="0" eaLnBrk="1" hangingPunct="1">
              <a:buFontTx/>
              <a:buNone/>
            </a:pPr>
            <a:r>
              <a:rPr lang="en-US" altLang="en-US"/>
              <a:t>In color printing, which two color inks are combined to make the color </a:t>
            </a:r>
            <a:r>
              <a:rPr lang="en-US" altLang="en-US">
                <a:solidFill>
                  <a:srgbClr val="FF7D00"/>
                </a:solidFill>
              </a:rPr>
              <a:t>orange?</a:t>
            </a:r>
          </a:p>
        </p:txBody>
      </p:sp>
      <p:sp>
        <p:nvSpPr>
          <p:cNvPr id="55299" name="Rectangle 2">
            <a:extLst>
              <a:ext uri="{FF2B5EF4-FFF2-40B4-BE49-F238E27FC236}">
                <a16:creationId xmlns:a16="http://schemas.microsoft.com/office/drawing/2014/main" id="{EDB7A7F2-3839-F94E-95BB-976A607CDD01}"/>
              </a:ext>
            </a:extLst>
          </p:cNvPr>
          <p:cNvSpPr>
            <a:spLocks noGrp="1" noChangeArrowheads="1"/>
          </p:cNvSpPr>
          <p:nvPr>
            <p:ph type="title"/>
          </p:nvPr>
        </p:nvSpPr>
        <p:spPr/>
        <p:txBody>
          <a:bodyPr/>
          <a:lstStyle/>
          <a:p>
            <a:pPr eaLnBrk="1" hangingPunct="1"/>
            <a:r>
              <a:rPr lang="en-US" altLang="en-US"/>
              <a:t>Question</a:t>
            </a:r>
          </a:p>
        </p:txBody>
      </p:sp>
      <p:sp>
        <p:nvSpPr>
          <p:cNvPr id="55300" name="Rectangle 4">
            <a:extLst>
              <a:ext uri="{FF2B5EF4-FFF2-40B4-BE49-F238E27FC236}">
                <a16:creationId xmlns:a16="http://schemas.microsoft.com/office/drawing/2014/main" id="{38744D56-39F4-3E47-A54C-7D17D7D365F3}"/>
              </a:ext>
            </a:extLst>
          </p:cNvPr>
          <p:cNvSpPr>
            <a:spLocks noChangeArrowheads="1"/>
          </p:cNvSpPr>
          <p:nvPr/>
        </p:nvSpPr>
        <p:spPr bwMode="auto">
          <a:xfrm>
            <a:off x="457200" y="27432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buClr>
                <a:schemeClr val="accent2"/>
              </a:buClr>
              <a:buFontTx/>
              <a:buAutoNum type="alphaUcPeriod"/>
            </a:pPr>
            <a:r>
              <a:rPr lang="en-US" altLang="en-US">
                <a:solidFill>
                  <a:srgbClr val="00FFFF"/>
                </a:solidFill>
              </a:rPr>
              <a:t>Cyan</a:t>
            </a:r>
            <a:r>
              <a:rPr lang="en-US" altLang="en-US"/>
              <a:t> and </a:t>
            </a:r>
            <a:r>
              <a:rPr lang="en-US" altLang="en-US">
                <a:solidFill>
                  <a:srgbClr val="FF00FF"/>
                </a:solidFill>
              </a:rPr>
              <a:t>Magenta</a:t>
            </a:r>
            <a:r>
              <a:rPr lang="en-US" altLang="en-US"/>
              <a:t>.</a:t>
            </a:r>
          </a:p>
          <a:p>
            <a:pPr eaLnBrk="1" hangingPunct="1">
              <a:buClr>
                <a:schemeClr val="accent2"/>
              </a:buClr>
              <a:buFontTx/>
              <a:buAutoNum type="alphaUcPeriod"/>
            </a:pPr>
            <a:r>
              <a:rPr lang="en-US" altLang="en-US">
                <a:solidFill>
                  <a:srgbClr val="00FFFF"/>
                </a:solidFill>
              </a:rPr>
              <a:t>Cyan</a:t>
            </a:r>
            <a:r>
              <a:rPr lang="en-US" altLang="en-US"/>
              <a:t> and </a:t>
            </a:r>
            <a:r>
              <a:rPr lang="en-US" altLang="en-US">
                <a:solidFill>
                  <a:srgbClr val="FFFF00"/>
                </a:solidFill>
              </a:rPr>
              <a:t>Yellow</a:t>
            </a:r>
            <a:r>
              <a:rPr lang="en-US" altLang="en-US"/>
              <a:t>.</a:t>
            </a:r>
          </a:p>
          <a:p>
            <a:pPr eaLnBrk="1" hangingPunct="1">
              <a:buClr>
                <a:schemeClr val="accent2"/>
              </a:buClr>
              <a:buFontTx/>
              <a:buAutoNum type="alphaUcPeriod"/>
            </a:pPr>
            <a:r>
              <a:rPr lang="en-US" altLang="en-US">
                <a:solidFill>
                  <a:srgbClr val="FFFF00"/>
                </a:solidFill>
              </a:rPr>
              <a:t>Yellow</a:t>
            </a:r>
            <a:r>
              <a:rPr lang="en-US" altLang="en-US"/>
              <a:t> and </a:t>
            </a:r>
            <a:r>
              <a:rPr lang="en-US" altLang="en-US">
                <a:solidFill>
                  <a:srgbClr val="FF00FF"/>
                </a:solidFill>
              </a:rPr>
              <a:t>Magenta</a:t>
            </a:r>
            <a:r>
              <a:rPr lang="en-US" altLang="en-US"/>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E48F048A-5074-5B4F-9DD2-5D3DBDDEEE40}"/>
              </a:ext>
            </a:extLst>
          </p:cNvPr>
          <p:cNvSpPr>
            <a:spLocks noGrp="1" noChangeArrowheads="1"/>
          </p:cNvSpPr>
          <p:nvPr>
            <p:ph type="title"/>
          </p:nvPr>
        </p:nvSpPr>
        <p:spPr/>
        <p:txBody>
          <a:bodyPr/>
          <a:lstStyle/>
          <a:p>
            <a:pPr eaLnBrk="1" hangingPunct="1"/>
            <a:r>
              <a:rPr lang="en-US" altLang="en-US"/>
              <a:t>Electromagnetic Spectrum</a:t>
            </a:r>
          </a:p>
        </p:txBody>
      </p:sp>
      <p:pic>
        <p:nvPicPr>
          <p:cNvPr id="20482" name="Picture 3">
            <a:extLst>
              <a:ext uri="{FF2B5EF4-FFF2-40B4-BE49-F238E27FC236}">
                <a16:creationId xmlns:a16="http://schemas.microsoft.com/office/drawing/2014/main" id="{674DA5E8-9675-5F43-8754-1C1C1BCA6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453313" cy="27844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2436260-6C3E-CB4B-A61C-A82CCB8ED764}"/>
              </a:ext>
            </a:extLst>
          </p:cNvPr>
          <p:cNvSpPr>
            <a:spLocks noGrp="1" noChangeArrowheads="1"/>
          </p:cNvSpPr>
          <p:nvPr>
            <p:ph type="ctrTitle"/>
          </p:nvPr>
        </p:nvSpPr>
        <p:spPr>
          <a:xfrm>
            <a:off x="685800" y="2286000"/>
            <a:ext cx="7772400" cy="1143000"/>
          </a:xfrm>
        </p:spPr>
        <p:txBody>
          <a:bodyPr/>
          <a:lstStyle/>
          <a:p>
            <a:pPr eaLnBrk="1" hangingPunct="1"/>
            <a:r>
              <a:rPr lang="en-US" altLang="en-US"/>
              <a:t>Rayleigh Scattering</a:t>
            </a:r>
          </a:p>
        </p:txBody>
      </p:sp>
      <p:sp>
        <p:nvSpPr>
          <p:cNvPr id="57346" name="Rectangle 3">
            <a:extLst>
              <a:ext uri="{FF2B5EF4-FFF2-40B4-BE49-F238E27FC236}">
                <a16:creationId xmlns:a16="http://schemas.microsoft.com/office/drawing/2014/main" id="{08FAB59D-A2FB-244F-BD5F-EF17B668B6CC}"/>
              </a:ext>
            </a:extLst>
          </p:cNvPr>
          <p:cNvSpPr>
            <a:spLocks noGrp="1" noChangeArrowheads="1"/>
          </p:cNvSpPr>
          <p:nvPr>
            <p:ph type="subTitle" idx="1"/>
          </p:nvPr>
        </p:nvSpPr>
        <p:spPr/>
        <p:txBody>
          <a:bodyPr/>
          <a:lstStyle/>
          <a:p>
            <a:pPr eaLnBrk="1" hangingPunct="1"/>
            <a:r>
              <a:rPr lang="en-US" altLang="en-US"/>
              <a:t>Why the sky is blue</a:t>
            </a:r>
            <a:br>
              <a:rPr lang="en-US" altLang="en-US"/>
            </a:br>
            <a:r>
              <a:rPr lang="en-US" altLang="en-US"/>
              <a:t>and sunsets are 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98369A11-9CA6-2E49-9184-875F9A4E0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89CF-840C-574D-82DD-AA9A23F247DB}"/>
              </a:ext>
            </a:extLst>
          </p:cNvPr>
          <p:cNvSpPr>
            <a:spLocks noGrp="1"/>
          </p:cNvSpPr>
          <p:nvPr>
            <p:ph type="title"/>
          </p:nvPr>
        </p:nvSpPr>
        <p:spPr/>
        <p:txBody>
          <a:bodyPr/>
          <a:lstStyle/>
          <a:p>
            <a:r>
              <a:rPr lang="en-US" dirty="0"/>
              <a:t>Scattering</a:t>
            </a:r>
          </a:p>
        </p:txBody>
      </p:sp>
      <p:sp>
        <p:nvSpPr>
          <p:cNvPr id="3" name="Content Placeholder 2">
            <a:extLst>
              <a:ext uri="{FF2B5EF4-FFF2-40B4-BE49-F238E27FC236}">
                <a16:creationId xmlns:a16="http://schemas.microsoft.com/office/drawing/2014/main" id="{67FCF65A-39DC-7441-96B1-67575A231E88}"/>
              </a:ext>
            </a:extLst>
          </p:cNvPr>
          <p:cNvSpPr>
            <a:spLocks noGrp="1"/>
          </p:cNvSpPr>
          <p:nvPr>
            <p:ph idx="1"/>
          </p:nvPr>
        </p:nvSpPr>
        <p:spPr/>
        <p:txBody>
          <a:bodyPr/>
          <a:lstStyle/>
          <a:p>
            <a:pPr>
              <a:buClr>
                <a:schemeClr val="tx2"/>
              </a:buClr>
            </a:pPr>
            <a:r>
              <a:rPr lang="en-US" dirty="0"/>
              <a:t>Waves scatter best off objects </a:t>
            </a:r>
            <a:br>
              <a:rPr lang="en-US" dirty="0"/>
            </a:br>
            <a:r>
              <a:rPr lang="en-US" dirty="0">
                <a:solidFill>
                  <a:schemeClr val="accent2"/>
                </a:solidFill>
              </a:rPr>
              <a:t>size ~ wavelength</a:t>
            </a:r>
          </a:p>
          <a:p>
            <a:pPr>
              <a:buClr>
                <a:schemeClr val="tx2"/>
              </a:buClr>
            </a:pPr>
            <a:r>
              <a:rPr lang="en-US" dirty="0"/>
              <a:t>Air molecules are </a:t>
            </a:r>
            <a:r>
              <a:rPr lang="en-US" dirty="0">
                <a:solidFill>
                  <a:schemeClr val="accent2"/>
                </a:solidFill>
              </a:rPr>
              <a:t>much smaller </a:t>
            </a:r>
            <a:r>
              <a:rPr lang="en-US" dirty="0"/>
              <a:t>than visible wavelengths</a:t>
            </a:r>
          </a:p>
          <a:p>
            <a:pPr>
              <a:buClr>
                <a:schemeClr val="tx2"/>
              </a:buClr>
            </a:pPr>
            <a:r>
              <a:rPr lang="en-US" dirty="0">
                <a:solidFill>
                  <a:schemeClr val="accent2"/>
                </a:solidFill>
              </a:rPr>
              <a:t>Short-wavelength</a:t>
            </a:r>
            <a:r>
              <a:rPr lang="en-US" dirty="0"/>
              <a:t> light </a:t>
            </a:r>
            <a:r>
              <a:rPr lang="en-US" dirty="0">
                <a:solidFill>
                  <a:schemeClr val="accent2"/>
                </a:solidFill>
              </a:rPr>
              <a:t>scatters more </a:t>
            </a:r>
            <a:r>
              <a:rPr lang="en-US" dirty="0"/>
              <a:t>than long-wavelength light</a:t>
            </a:r>
          </a:p>
          <a:p>
            <a:pPr>
              <a:buClr>
                <a:schemeClr val="tx2"/>
              </a:buClr>
            </a:pPr>
            <a:r>
              <a:rPr lang="en-US" dirty="0">
                <a:solidFill>
                  <a:schemeClr val="accent2"/>
                </a:solidFill>
              </a:rPr>
              <a:t>Transmitted</a:t>
            </a:r>
            <a:r>
              <a:rPr lang="en-US" dirty="0"/>
              <a:t> light is </a:t>
            </a:r>
            <a:r>
              <a:rPr lang="en-US" dirty="0">
                <a:solidFill>
                  <a:srgbClr val="750000"/>
                </a:solidFill>
              </a:rPr>
              <a:t>reddened</a:t>
            </a:r>
          </a:p>
        </p:txBody>
      </p:sp>
    </p:spTree>
    <p:extLst>
      <p:ext uri="{BB962C8B-B14F-4D97-AF65-F5344CB8AC3E}">
        <p14:creationId xmlns:p14="http://schemas.microsoft.com/office/powerpoint/2010/main" val="20501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A01EC87-C688-034C-9BA5-E864531964D0}"/>
              </a:ext>
            </a:extLst>
          </p:cNvPr>
          <p:cNvSpPr>
            <a:spLocks noGrp="1" noChangeArrowheads="1"/>
          </p:cNvSpPr>
          <p:nvPr>
            <p:ph type="title"/>
          </p:nvPr>
        </p:nvSpPr>
        <p:spPr/>
        <p:txBody>
          <a:bodyPr/>
          <a:lstStyle/>
          <a:p>
            <a:pPr eaLnBrk="1" hangingPunct="1"/>
            <a:r>
              <a:rPr lang="en-US" altLang="en-US"/>
              <a:t>Blue Scatters; Red Passes</a:t>
            </a:r>
          </a:p>
        </p:txBody>
      </p:sp>
      <p:pic>
        <p:nvPicPr>
          <p:cNvPr id="61442" name="Picture 3">
            <a:extLst>
              <a:ext uri="{FF2B5EF4-FFF2-40B4-BE49-F238E27FC236}">
                <a16:creationId xmlns:a16="http://schemas.microsoft.com/office/drawing/2014/main" id="{714DB563-71F5-7E41-8459-D3F7AF71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529513" cy="37465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1443" name="Rectangle 4">
            <a:extLst>
              <a:ext uri="{FF2B5EF4-FFF2-40B4-BE49-F238E27FC236}">
                <a16:creationId xmlns:a16="http://schemas.microsoft.com/office/drawing/2014/main" id="{9418F92B-BDB8-254E-8AB5-41412311B448}"/>
              </a:ext>
            </a:extLst>
          </p:cNvPr>
          <p:cNvSpPr>
            <a:spLocks noChangeArrowheads="1"/>
          </p:cNvSpPr>
          <p:nvPr/>
        </p:nvSpPr>
        <p:spPr bwMode="auto">
          <a:xfrm>
            <a:off x="990600" y="56388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50000"/>
              </a:spcBef>
              <a:buFontTx/>
              <a:buNone/>
            </a:pPr>
            <a:r>
              <a:rPr lang="en-US" altLang="en-US" sz="1800"/>
              <a:t>Source: Griffith</a:t>
            </a:r>
            <a:endParaRPr lang="en-US" altLang="en-US" sz="18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17695E4-0C53-6F4F-90A4-C031A337DBEA}"/>
              </a:ext>
            </a:extLst>
          </p:cNvPr>
          <p:cNvSpPr>
            <a:spLocks noGrp="1" noChangeArrowheads="1"/>
          </p:cNvSpPr>
          <p:nvPr>
            <p:ph type="title"/>
          </p:nvPr>
        </p:nvSpPr>
        <p:spPr/>
        <p:txBody>
          <a:bodyPr/>
          <a:lstStyle/>
          <a:p>
            <a:pPr eaLnBrk="1" hangingPunct="1"/>
            <a:r>
              <a:rPr lang="en-US" altLang="en-US"/>
              <a:t>Speed of Light</a:t>
            </a:r>
          </a:p>
        </p:txBody>
      </p:sp>
      <p:sp>
        <p:nvSpPr>
          <p:cNvPr id="22530" name="Rectangle 3">
            <a:extLst>
              <a:ext uri="{FF2B5EF4-FFF2-40B4-BE49-F238E27FC236}">
                <a16:creationId xmlns:a16="http://schemas.microsoft.com/office/drawing/2014/main" id="{658594C6-8EDC-2D42-B385-256878B43B7B}"/>
              </a:ext>
            </a:extLst>
          </p:cNvPr>
          <p:cNvSpPr>
            <a:spLocks noGrp="1" noChangeArrowheads="1"/>
          </p:cNvSpPr>
          <p:nvPr>
            <p:ph type="body" idx="1"/>
          </p:nvPr>
        </p:nvSpPr>
        <p:spPr>
          <a:xfrm>
            <a:off x="457200" y="2819400"/>
            <a:ext cx="8229600" cy="457200"/>
          </a:xfrm>
        </p:spPr>
        <p:txBody>
          <a:bodyPr/>
          <a:lstStyle/>
          <a:p>
            <a:pPr algn="ctr" eaLnBrk="1" hangingPunct="1">
              <a:lnSpc>
                <a:spcPct val="90000"/>
              </a:lnSpc>
              <a:buFontTx/>
              <a:buNone/>
            </a:pPr>
            <a:r>
              <a:rPr lang="en-US" altLang="en-US" sz="2800" i="1">
                <a:solidFill>
                  <a:srgbClr val="800000"/>
                </a:solidFill>
              </a:rPr>
              <a:t>c</a:t>
            </a:r>
            <a:r>
              <a:rPr lang="en-US" altLang="en-US" sz="2800"/>
              <a:t> = </a:t>
            </a:r>
            <a:r>
              <a:rPr lang="en-US" altLang="en-US" sz="2800">
                <a:solidFill>
                  <a:srgbClr val="800000"/>
                </a:solidFill>
              </a:rPr>
              <a:t>2.9979 </a:t>
            </a:r>
            <a:r>
              <a:rPr lang="en-US" altLang="en-US" sz="2800">
                <a:solidFill>
                  <a:srgbClr val="800000"/>
                </a:solidFill>
                <a:sym typeface="Symbol" pitchFamily="2" charset="2"/>
              </a:rPr>
              <a:t></a:t>
            </a:r>
            <a:r>
              <a:rPr lang="en-US" altLang="en-US" sz="2800">
                <a:solidFill>
                  <a:srgbClr val="800000"/>
                </a:solidFill>
              </a:rPr>
              <a:t> 10</a:t>
            </a:r>
            <a:r>
              <a:rPr lang="en-US" altLang="en-US" sz="2800" baseline="30000">
                <a:solidFill>
                  <a:srgbClr val="800000"/>
                </a:solidFill>
              </a:rPr>
              <a:t>8 </a:t>
            </a:r>
            <a:r>
              <a:rPr lang="en-US" altLang="en-US" sz="2800">
                <a:solidFill>
                  <a:srgbClr val="800000"/>
                </a:solidFill>
              </a:rPr>
              <a:t>m/s</a:t>
            </a:r>
          </a:p>
        </p:txBody>
      </p:sp>
      <p:sp>
        <p:nvSpPr>
          <p:cNvPr id="22531" name="Rectangle 5">
            <a:extLst>
              <a:ext uri="{FF2B5EF4-FFF2-40B4-BE49-F238E27FC236}">
                <a16:creationId xmlns:a16="http://schemas.microsoft.com/office/drawing/2014/main" id="{5852918E-48AA-E74E-B0CA-3EFCF5AAEBF6}"/>
              </a:ext>
            </a:extLst>
          </p:cNvPr>
          <p:cNvSpPr>
            <a:spLocks noChangeArrowheads="1"/>
          </p:cNvSpPr>
          <p:nvPr/>
        </p:nvSpPr>
        <p:spPr bwMode="auto">
          <a:xfrm>
            <a:off x="457200" y="1066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ctr" eaLnBrk="1" hangingPunct="1">
              <a:buFontTx/>
              <a:buNone/>
            </a:pPr>
            <a:r>
              <a:rPr lang="en-US" altLang="en-US">
                <a:solidFill>
                  <a:schemeClr val="accent2"/>
                </a:solidFill>
                <a:ea typeface="MS PGothic" panose="020B0600070205080204" pitchFamily="34" charset="-128"/>
              </a:rPr>
              <a:t>(in vacuum)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74" name="Rectangle 26">
            <a:extLst>
              <a:ext uri="{FF2B5EF4-FFF2-40B4-BE49-F238E27FC236}">
                <a16:creationId xmlns:a16="http://schemas.microsoft.com/office/drawing/2014/main" id="{AD5E03E6-F3B3-D344-BD9C-73C81B879D42}"/>
              </a:ext>
            </a:extLst>
          </p:cNvPr>
          <p:cNvSpPr>
            <a:spLocks noChangeArrowheads="1"/>
          </p:cNvSpPr>
          <p:nvPr/>
        </p:nvSpPr>
        <p:spPr bwMode="auto">
          <a:xfrm>
            <a:off x="609600" y="16002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r>
              <a:rPr lang="en-US" altLang="en-US" sz="2800"/>
              <a:t>Wavelength:  repeat distance</a:t>
            </a:r>
          </a:p>
        </p:txBody>
      </p:sp>
      <p:sp>
        <p:nvSpPr>
          <p:cNvPr id="334878" name="Rectangle 30">
            <a:extLst>
              <a:ext uri="{FF2B5EF4-FFF2-40B4-BE49-F238E27FC236}">
                <a16:creationId xmlns:a16="http://schemas.microsoft.com/office/drawing/2014/main" id="{4315A6E1-83E6-7443-B22D-8DCE151F54C7}"/>
              </a:ext>
            </a:extLst>
          </p:cNvPr>
          <p:cNvSpPr>
            <a:spLocks noChangeArrowheads="1"/>
          </p:cNvSpPr>
          <p:nvPr/>
        </p:nvSpPr>
        <p:spPr bwMode="auto">
          <a:xfrm>
            <a:off x="609600" y="2081213"/>
            <a:ext cx="75438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r>
              <a:rPr lang="en-US" altLang="en-US" sz="2800"/>
              <a:t>Period:  repeat time</a:t>
            </a:r>
          </a:p>
        </p:txBody>
      </p:sp>
      <p:sp>
        <p:nvSpPr>
          <p:cNvPr id="24579" name="Rectangle 2">
            <a:extLst>
              <a:ext uri="{FF2B5EF4-FFF2-40B4-BE49-F238E27FC236}">
                <a16:creationId xmlns:a16="http://schemas.microsoft.com/office/drawing/2014/main" id="{1718A273-69D8-7A49-B1A6-41711C1D771F}"/>
              </a:ext>
            </a:extLst>
          </p:cNvPr>
          <p:cNvSpPr>
            <a:spLocks noGrp="1" noChangeArrowheads="1"/>
          </p:cNvSpPr>
          <p:nvPr>
            <p:ph type="title"/>
          </p:nvPr>
        </p:nvSpPr>
        <p:spPr/>
        <p:txBody>
          <a:bodyPr/>
          <a:lstStyle/>
          <a:p>
            <a:pPr eaLnBrk="1" hangingPunct="1"/>
            <a:r>
              <a:rPr lang="en-US" altLang="en-US"/>
              <a:t>Features of a Wave</a:t>
            </a:r>
          </a:p>
        </p:txBody>
      </p:sp>
      <p:graphicFrame>
        <p:nvGraphicFramePr>
          <p:cNvPr id="334852" name="Object 4">
            <a:extLst>
              <a:ext uri="{FF2B5EF4-FFF2-40B4-BE49-F238E27FC236}">
                <a16:creationId xmlns:a16="http://schemas.microsoft.com/office/drawing/2014/main" id="{3B35907F-329D-E142-A315-B881B7F5C86C}"/>
              </a:ext>
            </a:extLst>
          </p:cNvPr>
          <p:cNvGraphicFramePr>
            <a:graphicFrameLocks noGrp="1" noChangeAspect="1"/>
          </p:cNvGraphicFramePr>
          <p:nvPr>
            <p:ph sz="half" idx="2"/>
          </p:nvPr>
        </p:nvGraphicFramePr>
        <p:xfrm>
          <a:off x="1066800" y="3779838"/>
          <a:ext cx="6858000" cy="1981200"/>
        </p:xfrm>
        <a:graphic>
          <a:graphicData uri="http://schemas.openxmlformats.org/presentationml/2006/ole">
            <mc:AlternateContent xmlns:mc="http://schemas.openxmlformats.org/markup-compatibility/2006">
              <mc:Choice xmlns:v="urn:schemas-microsoft-com:vml" Requires="v">
                <p:oleObj name="Chart" r:id="rId3" imgW="4787900" imgH="2273300" progId="Excel.Chart.8">
                  <p:embed/>
                </p:oleObj>
              </mc:Choice>
              <mc:Fallback>
                <p:oleObj name="Chart" r:id="rId3" imgW="4787900" imgH="227330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79838"/>
                        <a:ext cx="6858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5">
            <a:extLst>
              <a:ext uri="{FF2B5EF4-FFF2-40B4-BE49-F238E27FC236}">
                <a16:creationId xmlns:a16="http://schemas.microsoft.com/office/drawing/2014/main" id="{BA57CF4A-22C6-5448-B5ED-E57526F7630B}"/>
              </a:ext>
            </a:extLst>
          </p:cNvPr>
          <p:cNvGrpSpPr>
            <a:grpSpLocks/>
          </p:cNvGrpSpPr>
          <p:nvPr/>
        </p:nvGrpSpPr>
        <p:grpSpPr bwMode="auto">
          <a:xfrm>
            <a:off x="2165350" y="3352800"/>
            <a:ext cx="4800600" cy="2809875"/>
            <a:chOff x="1488" y="2112"/>
            <a:chExt cx="3024" cy="1770"/>
          </a:xfrm>
        </p:grpSpPr>
        <p:grpSp>
          <p:nvGrpSpPr>
            <p:cNvPr id="24583" name="Group 34">
              <a:extLst>
                <a:ext uri="{FF2B5EF4-FFF2-40B4-BE49-F238E27FC236}">
                  <a16:creationId xmlns:a16="http://schemas.microsoft.com/office/drawing/2014/main" id="{FE41E8B5-C9E3-8943-8B0E-A0D6655DB542}"/>
                </a:ext>
              </a:extLst>
            </p:cNvPr>
            <p:cNvGrpSpPr>
              <a:grpSpLocks/>
            </p:cNvGrpSpPr>
            <p:nvPr/>
          </p:nvGrpSpPr>
          <p:grpSpPr bwMode="auto">
            <a:xfrm>
              <a:off x="1488" y="2112"/>
              <a:ext cx="2016" cy="288"/>
              <a:chOff x="1488" y="2112"/>
              <a:chExt cx="2016" cy="288"/>
            </a:xfrm>
          </p:grpSpPr>
          <p:sp>
            <p:nvSpPr>
              <p:cNvPr id="24590" name="Line 14">
                <a:extLst>
                  <a:ext uri="{FF2B5EF4-FFF2-40B4-BE49-F238E27FC236}">
                    <a16:creationId xmlns:a16="http://schemas.microsoft.com/office/drawing/2014/main" id="{8622AF93-B184-8A4B-81CF-05C5DFC6DBB1}"/>
                  </a:ext>
                </a:extLst>
              </p:cNvPr>
              <p:cNvSpPr>
                <a:spLocks noChangeShapeType="1"/>
              </p:cNvSpPr>
              <p:nvPr/>
            </p:nvSpPr>
            <p:spPr bwMode="auto">
              <a:xfrm>
                <a:off x="1488" y="2112"/>
                <a:ext cx="0" cy="288"/>
              </a:xfrm>
              <a:prstGeom prst="line">
                <a:avLst/>
              </a:prstGeom>
              <a:noFill/>
              <a:ln w="9525">
                <a:solidFill>
                  <a:srgbClr val="FC3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a:extLst>
                  <a:ext uri="{FF2B5EF4-FFF2-40B4-BE49-F238E27FC236}">
                    <a16:creationId xmlns:a16="http://schemas.microsoft.com/office/drawing/2014/main" id="{0A2BFE4D-9E33-3444-87FF-6D3FCDDF784E}"/>
                  </a:ext>
                </a:extLst>
              </p:cNvPr>
              <p:cNvSpPr>
                <a:spLocks noChangeShapeType="1"/>
              </p:cNvSpPr>
              <p:nvPr/>
            </p:nvSpPr>
            <p:spPr bwMode="auto">
              <a:xfrm>
                <a:off x="3504" y="2112"/>
                <a:ext cx="0" cy="288"/>
              </a:xfrm>
              <a:prstGeom prst="line">
                <a:avLst/>
              </a:prstGeom>
              <a:noFill/>
              <a:ln w="9525">
                <a:solidFill>
                  <a:srgbClr val="FC3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Text Box 16">
                <a:extLst>
                  <a:ext uri="{FF2B5EF4-FFF2-40B4-BE49-F238E27FC236}">
                    <a16:creationId xmlns:a16="http://schemas.microsoft.com/office/drawing/2014/main" id="{28AAD903-2B78-DC4D-A62E-452BD45940BF}"/>
                  </a:ext>
                </a:extLst>
              </p:cNvPr>
              <p:cNvSpPr txBox="1">
                <a:spLocks noChangeArrowheads="1"/>
              </p:cNvSpPr>
              <p:nvPr/>
            </p:nvSpPr>
            <p:spPr bwMode="auto">
              <a:xfrm>
                <a:off x="2352" y="2112"/>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r>
                  <a:rPr lang="en-US" altLang="en-US" sz="2400">
                    <a:solidFill>
                      <a:srgbClr val="FC3900"/>
                    </a:solidFill>
                    <a:latin typeface="Symbol" pitchFamily="2" charset="2"/>
                  </a:rPr>
                  <a:t>l</a:t>
                </a:r>
              </a:p>
            </p:txBody>
          </p:sp>
          <p:sp>
            <p:nvSpPr>
              <p:cNvPr id="24593" name="Line 17">
                <a:extLst>
                  <a:ext uri="{FF2B5EF4-FFF2-40B4-BE49-F238E27FC236}">
                    <a16:creationId xmlns:a16="http://schemas.microsoft.com/office/drawing/2014/main" id="{D1ECFB8F-FE8F-D846-8C7D-12AB7BF61E83}"/>
                  </a:ext>
                </a:extLst>
              </p:cNvPr>
              <p:cNvSpPr>
                <a:spLocks noChangeShapeType="1"/>
              </p:cNvSpPr>
              <p:nvPr/>
            </p:nvSpPr>
            <p:spPr bwMode="auto">
              <a:xfrm>
                <a:off x="2544" y="2256"/>
                <a:ext cx="960" cy="0"/>
              </a:xfrm>
              <a:prstGeom prst="line">
                <a:avLst/>
              </a:prstGeom>
              <a:noFill/>
              <a:ln w="9525">
                <a:solidFill>
                  <a:srgbClr val="FC39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94" name="Line 18">
                <a:extLst>
                  <a:ext uri="{FF2B5EF4-FFF2-40B4-BE49-F238E27FC236}">
                    <a16:creationId xmlns:a16="http://schemas.microsoft.com/office/drawing/2014/main" id="{95BFE3F7-7C0A-E842-A98D-80F506796AEC}"/>
                  </a:ext>
                </a:extLst>
              </p:cNvPr>
              <p:cNvSpPr>
                <a:spLocks noChangeShapeType="1"/>
              </p:cNvSpPr>
              <p:nvPr/>
            </p:nvSpPr>
            <p:spPr bwMode="auto">
              <a:xfrm flipH="1">
                <a:off x="1488" y="2256"/>
                <a:ext cx="864" cy="0"/>
              </a:xfrm>
              <a:prstGeom prst="line">
                <a:avLst/>
              </a:prstGeom>
              <a:noFill/>
              <a:ln w="9525">
                <a:solidFill>
                  <a:srgbClr val="FC39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24584" name="Group 33">
              <a:extLst>
                <a:ext uri="{FF2B5EF4-FFF2-40B4-BE49-F238E27FC236}">
                  <a16:creationId xmlns:a16="http://schemas.microsoft.com/office/drawing/2014/main" id="{373D49F9-0F8F-5C42-BDB7-1EECFF37F582}"/>
                </a:ext>
              </a:extLst>
            </p:cNvPr>
            <p:cNvGrpSpPr>
              <a:grpSpLocks/>
            </p:cNvGrpSpPr>
            <p:nvPr/>
          </p:nvGrpSpPr>
          <p:grpSpPr bwMode="auto">
            <a:xfrm>
              <a:off x="2496" y="3594"/>
              <a:ext cx="2016" cy="288"/>
              <a:chOff x="2496" y="3594"/>
              <a:chExt cx="2016" cy="288"/>
            </a:xfrm>
          </p:grpSpPr>
          <p:sp>
            <p:nvSpPr>
              <p:cNvPr id="24585" name="Line 20">
                <a:extLst>
                  <a:ext uri="{FF2B5EF4-FFF2-40B4-BE49-F238E27FC236}">
                    <a16:creationId xmlns:a16="http://schemas.microsoft.com/office/drawing/2014/main" id="{DAFAE5B1-8988-B74C-8F02-C5DEC8AC0A0A}"/>
                  </a:ext>
                </a:extLst>
              </p:cNvPr>
              <p:cNvSpPr>
                <a:spLocks noChangeShapeType="1"/>
              </p:cNvSpPr>
              <p:nvPr/>
            </p:nvSpPr>
            <p:spPr bwMode="auto">
              <a:xfrm>
                <a:off x="2496" y="3594"/>
                <a:ext cx="0" cy="288"/>
              </a:xfrm>
              <a:prstGeom prst="line">
                <a:avLst/>
              </a:prstGeom>
              <a:noFill/>
              <a:ln w="9525">
                <a:solidFill>
                  <a:srgbClr val="FC3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21">
                <a:extLst>
                  <a:ext uri="{FF2B5EF4-FFF2-40B4-BE49-F238E27FC236}">
                    <a16:creationId xmlns:a16="http://schemas.microsoft.com/office/drawing/2014/main" id="{362D98AA-E042-CF41-9B8C-0432A6A79855}"/>
                  </a:ext>
                </a:extLst>
              </p:cNvPr>
              <p:cNvSpPr>
                <a:spLocks noChangeShapeType="1"/>
              </p:cNvSpPr>
              <p:nvPr/>
            </p:nvSpPr>
            <p:spPr bwMode="auto">
              <a:xfrm>
                <a:off x="4512" y="3594"/>
                <a:ext cx="0" cy="288"/>
              </a:xfrm>
              <a:prstGeom prst="line">
                <a:avLst/>
              </a:prstGeom>
              <a:noFill/>
              <a:ln w="9525">
                <a:solidFill>
                  <a:srgbClr val="FC3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Text Box 22">
                <a:extLst>
                  <a:ext uri="{FF2B5EF4-FFF2-40B4-BE49-F238E27FC236}">
                    <a16:creationId xmlns:a16="http://schemas.microsoft.com/office/drawing/2014/main" id="{B05989E4-8BC8-B243-8600-A35702256F05}"/>
                  </a:ext>
                </a:extLst>
              </p:cNvPr>
              <p:cNvSpPr txBox="1">
                <a:spLocks noChangeArrowheads="1"/>
              </p:cNvSpPr>
              <p:nvPr/>
            </p:nvSpPr>
            <p:spPr bwMode="auto">
              <a:xfrm>
                <a:off x="3427" y="3594"/>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r>
                  <a:rPr lang="en-US" altLang="en-US" sz="2400">
                    <a:solidFill>
                      <a:srgbClr val="FC3900"/>
                    </a:solidFill>
                    <a:latin typeface="Symbol" pitchFamily="2" charset="2"/>
                  </a:rPr>
                  <a:t>l</a:t>
                </a:r>
              </a:p>
            </p:txBody>
          </p:sp>
          <p:sp>
            <p:nvSpPr>
              <p:cNvPr id="24588" name="Line 23">
                <a:extLst>
                  <a:ext uri="{FF2B5EF4-FFF2-40B4-BE49-F238E27FC236}">
                    <a16:creationId xmlns:a16="http://schemas.microsoft.com/office/drawing/2014/main" id="{DB90FB41-4207-6B41-8D4D-81809E343419}"/>
                  </a:ext>
                </a:extLst>
              </p:cNvPr>
              <p:cNvSpPr>
                <a:spLocks noChangeShapeType="1"/>
              </p:cNvSpPr>
              <p:nvPr/>
            </p:nvSpPr>
            <p:spPr bwMode="auto">
              <a:xfrm>
                <a:off x="3696" y="3738"/>
                <a:ext cx="816" cy="0"/>
              </a:xfrm>
              <a:prstGeom prst="line">
                <a:avLst/>
              </a:prstGeom>
              <a:noFill/>
              <a:ln w="9525">
                <a:solidFill>
                  <a:srgbClr val="FC39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89" name="Line 24">
                <a:extLst>
                  <a:ext uri="{FF2B5EF4-FFF2-40B4-BE49-F238E27FC236}">
                    <a16:creationId xmlns:a16="http://schemas.microsoft.com/office/drawing/2014/main" id="{772E84DE-7132-654E-977C-AAC29917D94C}"/>
                  </a:ext>
                </a:extLst>
              </p:cNvPr>
              <p:cNvSpPr>
                <a:spLocks noChangeShapeType="1"/>
              </p:cNvSpPr>
              <p:nvPr/>
            </p:nvSpPr>
            <p:spPr bwMode="auto">
              <a:xfrm flipH="1">
                <a:off x="2496" y="3738"/>
                <a:ext cx="864" cy="0"/>
              </a:xfrm>
              <a:prstGeom prst="line">
                <a:avLst/>
              </a:prstGeom>
              <a:noFill/>
              <a:ln w="9525">
                <a:solidFill>
                  <a:srgbClr val="FC39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sp>
        <p:nvSpPr>
          <p:cNvPr id="334873" name="Line 25">
            <a:extLst>
              <a:ext uri="{FF2B5EF4-FFF2-40B4-BE49-F238E27FC236}">
                <a16:creationId xmlns:a16="http://schemas.microsoft.com/office/drawing/2014/main" id="{AABC65D5-5E1D-2140-AA88-81F49D04BBFB}"/>
              </a:ext>
            </a:extLst>
          </p:cNvPr>
          <p:cNvSpPr>
            <a:spLocks noChangeShapeType="1"/>
          </p:cNvSpPr>
          <p:nvPr/>
        </p:nvSpPr>
        <p:spPr bwMode="auto">
          <a:xfrm>
            <a:off x="7772400" y="3733800"/>
            <a:ext cx="0" cy="205740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334852"/>
                                        </p:tgtEl>
                                        <p:attrNameLst>
                                          <p:attrName>style.visibility</p:attrName>
                                        </p:attrNameLst>
                                      </p:cBhvr>
                                      <p:to>
                                        <p:strVal val="visible"/>
                                      </p:to>
                                    </p:set>
                                    <p:anim calcmode="lin" valueType="num">
                                      <p:cBhvr additive="base">
                                        <p:cTn id="7" dur="5000" fill="hold"/>
                                        <p:tgtEl>
                                          <p:spTgt spid="334852"/>
                                        </p:tgtEl>
                                        <p:attrNameLst>
                                          <p:attrName>ppt_x</p:attrName>
                                        </p:attrNameLst>
                                      </p:cBhvr>
                                      <p:tavLst>
                                        <p:tav tm="0">
                                          <p:val>
                                            <p:strVal val="0-#ppt_w/2"/>
                                          </p:val>
                                        </p:tav>
                                        <p:tav tm="100000">
                                          <p:val>
                                            <p:strVal val="#ppt_x"/>
                                          </p:val>
                                        </p:tav>
                                      </p:tavLst>
                                    </p:anim>
                                    <p:anim calcmode="lin" valueType="num">
                                      <p:cBhvr additive="base">
                                        <p:cTn id="8" dur="5000" fill="hold"/>
                                        <p:tgtEl>
                                          <p:spTgt spid="3348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334874"/>
                                        </p:tgtEl>
                                        <p:attrNameLst>
                                          <p:attrName>style.visibility</p:attrName>
                                        </p:attrNameLst>
                                      </p:cBhvr>
                                      <p:to>
                                        <p:strVal val="visible"/>
                                      </p:to>
                                    </p:set>
                                  </p:childTnLst>
                                </p:cTn>
                              </p:par>
                            </p:childTnLst>
                          </p:cTn>
                        </p:par>
                        <p:par>
                          <p:cTn id="12" fill="hold" nodeType="afterGroup">
                            <p:stCondLst>
                              <p:cond delay="5500"/>
                            </p:stCondLst>
                            <p:childTnLst>
                              <p:par>
                                <p:cTn id="13" presetID="0" presetClass="entr" presetSubtype="24514460" fill="hold" nodeType="after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499"/>
                                          </p:stCondLst>
                                        </p:cTn>
                                        <p:tgtEl>
                                          <p:spTgt spid="334878"/>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499"/>
                                          </p:stCondLst>
                                        </p:cTn>
                                        <p:tgtEl>
                                          <p:spTgt spid="334873"/>
                                        </p:tgtEl>
                                        <p:attrNameLst>
                                          <p:attrName>style.visibility</p:attrName>
                                        </p:attrNameLst>
                                      </p:cBhvr>
                                      <p:to>
                                        <p:strVal val="visible"/>
                                      </p:to>
                                    </p:set>
                                  </p:childTnLst>
                                </p:cTn>
                              </p:par>
                            </p:childTnLst>
                          </p:cTn>
                        </p:par>
                        <p:par>
                          <p:cTn id="25" fill="hold" nodeType="afterGroup">
                            <p:stCondLst>
                              <p:cond delay="1000"/>
                            </p:stCondLst>
                            <p:childTnLst>
                              <p:par>
                                <p:cTn id="26" presetID="7" presetClass="exit" presetSubtype="2" fill="hold" nodeType="afterEffect">
                                  <p:stCondLst>
                                    <p:cond delay="0"/>
                                  </p:stCondLst>
                                  <p:childTnLst>
                                    <p:anim calcmode="lin" valueType="num">
                                      <p:cBhvr additive="base">
                                        <p:cTn id="27" dur="5000"/>
                                        <p:tgtEl>
                                          <p:spTgt spid="334852"/>
                                        </p:tgtEl>
                                        <p:attrNameLst>
                                          <p:attrName>ppt_x</p:attrName>
                                        </p:attrNameLst>
                                      </p:cBhvr>
                                      <p:tavLst>
                                        <p:tav tm="0">
                                          <p:val>
                                            <p:strVal val="ppt_x"/>
                                          </p:val>
                                        </p:tav>
                                        <p:tav tm="100000">
                                          <p:val>
                                            <p:strVal val="1+ppt_w/2"/>
                                          </p:val>
                                        </p:tav>
                                      </p:tavLst>
                                    </p:anim>
                                    <p:anim calcmode="lin" valueType="num">
                                      <p:cBhvr additive="base">
                                        <p:cTn id="28" dur="5000"/>
                                        <p:tgtEl>
                                          <p:spTgt spid="334852"/>
                                        </p:tgtEl>
                                        <p:attrNameLst>
                                          <p:attrName>ppt_y</p:attrName>
                                        </p:attrNameLst>
                                      </p:cBhvr>
                                      <p:tavLst>
                                        <p:tav tm="0">
                                          <p:val>
                                            <p:strVal val="ppt_y"/>
                                          </p:val>
                                        </p:tav>
                                        <p:tav tm="100000">
                                          <p:val>
                                            <p:strVal val="ppt_y"/>
                                          </p:val>
                                        </p:tav>
                                      </p:tavLst>
                                    </p:anim>
                                    <p:set>
                                      <p:cBhvr>
                                        <p:cTn id="29" dur="1" fill="hold">
                                          <p:stCondLst>
                                            <p:cond delay="4999"/>
                                          </p:stCondLst>
                                        </p:cTn>
                                        <p:tgtEl>
                                          <p:spTgt spid="334852"/>
                                        </p:tgtEl>
                                        <p:attrNameLst>
                                          <p:attrName>style.visibility</p:attrName>
                                        </p:attrNameLst>
                                      </p:cBhvr>
                                      <p:to>
                                        <p:strVal val="hidden"/>
                                      </p:to>
                                    </p:set>
                                  </p:childTnLst>
                                </p:cTn>
                              </p:par>
                            </p:childTnLst>
                          </p:cTn>
                        </p:par>
                        <p:par>
                          <p:cTn id="30" fill="hold" nodeType="afterGroup">
                            <p:stCondLst>
                              <p:cond delay="6000"/>
                            </p:stCondLst>
                            <p:childTnLst>
                              <p:par>
                                <p:cTn id="31" presetID="1" presetClass="exit" presetSubtype="0" fill="hold" nodeType="afterEffect">
                                  <p:stCondLst>
                                    <p:cond delay="0"/>
                                  </p:stCondLst>
                                  <p:childTnLst>
                                    <p:set>
                                      <p:cBhvr>
                                        <p:cTn id="32" dur="1" fill="hold">
                                          <p:stCondLst>
                                            <p:cond delay="0"/>
                                          </p:stCondLst>
                                        </p:cTn>
                                        <p:tgtEl>
                                          <p:spTgt spid="334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4" grpId="0" autoUpdateAnimBg="0"/>
      <p:bldP spid="33487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FA0E78F2-AFE4-AB41-A000-968D24BCB6E5}"/>
              </a:ext>
            </a:extLst>
          </p:cNvPr>
          <p:cNvSpPr>
            <a:spLocks noGrp="1" noChangeArrowheads="1"/>
          </p:cNvSpPr>
          <p:nvPr>
            <p:ph type="title"/>
          </p:nvPr>
        </p:nvSpPr>
        <p:spPr/>
        <p:txBody>
          <a:bodyPr/>
          <a:lstStyle/>
          <a:p>
            <a:pPr eaLnBrk="1" hangingPunct="1"/>
            <a:r>
              <a:rPr lang="en-US" altLang="en-US"/>
              <a:t>Features of a Wave</a:t>
            </a:r>
          </a:p>
        </p:txBody>
      </p:sp>
      <p:graphicFrame>
        <p:nvGraphicFramePr>
          <p:cNvPr id="26626" name="Object 4">
            <a:extLst>
              <a:ext uri="{FF2B5EF4-FFF2-40B4-BE49-F238E27FC236}">
                <a16:creationId xmlns:a16="http://schemas.microsoft.com/office/drawing/2014/main" id="{ACE28A14-A673-FA44-8D80-0962C388965F}"/>
              </a:ext>
            </a:extLst>
          </p:cNvPr>
          <p:cNvGraphicFramePr>
            <a:graphicFrameLocks noGrp="1" noChangeAspect="1"/>
          </p:cNvGraphicFramePr>
          <p:nvPr>
            <p:ph sz="half" idx="2"/>
          </p:nvPr>
        </p:nvGraphicFramePr>
        <p:xfrm>
          <a:off x="1143000" y="3886200"/>
          <a:ext cx="6858000" cy="1981200"/>
        </p:xfrm>
        <a:graphic>
          <a:graphicData uri="http://schemas.openxmlformats.org/presentationml/2006/ole">
            <mc:AlternateContent xmlns:mc="http://schemas.openxmlformats.org/markup-compatibility/2006">
              <mc:Choice xmlns:v="urn:schemas-microsoft-com:vml" Requires="v">
                <p:oleObj name="Chart" r:id="rId3" imgW="4787900" imgH="2273300" progId="Excel.Chart.8">
                  <p:embed/>
                </p:oleObj>
              </mc:Choice>
              <mc:Fallback>
                <p:oleObj name="Chart" r:id="rId3" imgW="4787900" imgH="227330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6858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Line 6">
            <a:extLst>
              <a:ext uri="{FF2B5EF4-FFF2-40B4-BE49-F238E27FC236}">
                <a16:creationId xmlns:a16="http://schemas.microsoft.com/office/drawing/2014/main" id="{14609BE7-635E-1942-9B52-E6048FAEB31C}"/>
              </a:ext>
            </a:extLst>
          </p:cNvPr>
          <p:cNvSpPr>
            <a:spLocks noChangeShapeType="1"/>
          </p:cNvSpPr>
          <p:nvPr/>
        </p:nvSpPr>
        <p:spPr bwMode="auto">
          <a:xfrm>
            <a:off x="1206500" y="4876800"/>
            <a:ext cx="6934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2">
            <a:extLst>
              <a:ext uri="{FF2B5EF4-FFF2-40B4-BE49-F238E27FC236}">
                <a16:creationId xmlns:a16="http://schemas.microsoft.com/office/drawing/2014/main" id="{E793678A-EF2C-5D47-A3D1-145E1B1F963A}"/>
              </a:ext>
            </a:extLst>
          </p:cNvPr>
          <p:cNvGrpSpPr>
            <a:grpSpLocks/>
          </p:cNvGrpSpPr>
          <p:nvPr/>
        </p:nvGrpSpPr>
        <p:grpSpPr bwMode="auto">
          <a:xfrm>
            <a:off x="2230438" y="3408363"/>
            <a:ext cx="3706812" cy="477837"/>
            <a:chOff x="1536" y="2195"/>
            <a:chExt cx="2335" cy="301"/>
          </a:xfrm>
        </p:grpSpPr>
        <p:sp>
          <p:nvSpPr>
            <p:cNvPr id="26631" name="Line 13">
              <a:extLst>
                <a:ext uri="{FF2B5EF4-FFF2-40B4-BE49-F238E27FC236}">
                  <a16:creationId xmlns:a16="http://schemas.microsoft.com/office/drawing/2014/main" id="{9872F021-436D-924A-A847-970790CECF4A}"/>
                </a:ext>
              </a:extLst>
            </p:cNvPr>
            <p:cNvSpPr>
              <a:spLocks noChangeShapeType="1"/>
            </p:cNvSpPr>
            <p:nvPr/>
          </p:nvSpPr>
          <p:spPr bwMode="auto">
            <a:xfrm flipV="1">
              <a:off x="1536" y="2256"/>
              <a:ext cx="0" cy="240"/>
            </a:xfrm>
            <a:prstGeom prst="line">
              <a:avLst/>
            </a:prstGeom>
            <a:noFill/>
            <a:ln w="12700">
              <a:solidFill>
                <a:srgbClr val="FC3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14">
              <a:extLst>
                <a:ext uri="{FF2B5EF4-FFF2-40B4-BE49-F238E27FC236}">
                  <a16:creationId xmlns:a16="http://schemas.microsoft.com/office/drawing/2014/main" id="{337BC537-E133-1849-998E-7180D431A449}"/>
                </a:ext>
              </a:extLst>
            </p:cNvPr>
            <p:cNvSpPr>
              <a:spLocks noChangeShapeType="1"/>
            </p:cNvSpPr>
            <p:nvPr/>
          </p:nvSpPr>
          <p:spPr bwMode="auto">
            <a:xfrm>
              <a:off x="1554" y="2364"/>
              <a:ext cx="2112" cy="0"/>
            </a:xfrm>
            <a:prstGeom prst="line">
              <a:avLst/>
            </a:prstGeom>
            <a:noFill/>
            <a:ln w="12700">
              <a:solidFill>
                <a:srgbClr val="FC3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Text Box 15">
              <a:extLst>
                <a:ext uri="{FF2B5EF4-FFF2-40B4-BE49-F238E27FC236}">
                  <a16:creationId xmlns:a16="http://schemas.microsoft.com/office/drawing/2014/main" id="{D0F83998-593C-9E43-8C07-60F1AC009CEA}"/>
                </a:ext>
              </a:extLst>
            </p:cNvPr>
            <p:cNvSpPr txBox="1">
              <a:spLocks noChangeArrowheads="1"/>
            </p:cNvSpPr>
            <p:nvPr/>
          </p:nvSpPr>
          <p:spPr bwMode="auto">
            <a:xfrm>
              <a:off x="3648" y="219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r>
                <a:rPr lang="en-US" altLang="en-US" sz="2400" i="1">
                  <a:solidFill>
                    <a:srgbClr val="FC3900"/>
                  </a:solidFill>
                </a:rPr>
                <a:t>u</a:t>
              </a:r>
            </a:p>
          </p:txBody>
        </p:sp>
      </p:grpSp>
      <p:sp>
        <p:nvSpPr>
          <p:cNvPr id="336912" name="Rectangle 16">
            <a:extLst>
              <a:ext uri="{FF2B5EF4-FFF2-40B4-BE49-F238E27FC236}">
                <a16:creationId xmlns:a16="http://schemas.microsoft.com/office/drawing/2014/main" id="{E98E58E7-7824-7C48-835A-081C2E90A158}"/>
              </a:ext>
            </a:extLst>
          </p:cNvPr>
          <p:cNvSpPr>
            <a:spLocks noChangeArrowheads="1"/>
          </p:cNvSpPr>
          <p:nvPr/>
        </p:nvSpPr>
        <p:spPr bwMode="auto">
          <a:xfrm>
            <a:off x="609600" y="19050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buClr>
                <a:schemeClr val="tx1"/>
              </a:buClr>
            </a:pPr>
            <a:r>
              <a:rPr lang="en-US" altLang="en-US" sz="2400">
                <a:solidFill>
                  <a:schemeClr val="accent2"/>
                </a:solidFill>
              </a:rPr>
              <a:t>Frequency</a:t>
            </a:r>
            <a:r>
              <a:rPr lang="en-US" altLang="en-US" sz="2400">
                <a:solidFill>
                  <a:srgbClr val="800000"/>
                </a:solidFill>
              </a:rPr>
              <a:t> </a:t>
            </a:r>
            <a:r>
              <a:rPr lang="en-US" altLang="en-US" sz="2400" i="1">
                <a:solidFill>
                  <a:schemeClr val="tx1"/>
                </a:solidFill>
              </a:rPr>
              <a:t>f</a:t>
            </a:r>
            <a:r>
              <a:rPr lang="en-US" altLang="en-US" sz="2400"/>
              <a:t>:  repeats in a given time</a:t>
            </a:r>
          </a:p>
        </p:txBody>
      </p:sp>
      <p:sp>
        <p:nvSpPr>
          <p:cNvPr id="336913" name="Rectangle 17">
            <a:extLst>
              <a:ext uri="{FF2B5EF4-FFF2-40B4-BE49-F238E27FC236}">
                <a16:creationId xmlns:a16="http://schemas.microsoft.com/office/drawing/2014/main" id="{43C0ED4E-2019-BB45-AAB0-9DDA20CD93BD}"/>
              </a:ext>
            </a:extLst>
          </p:cNvPr>
          <p:cNvSpPr>
            <a:spLocks noChangeArrowheads="1"/>
          </p:cNvSpPr>
          <p:nvPr/>
        </p:nvSpPr>
        <p:spPr bwMode="auto">
          <a:xfrm>
            <a:off x="609600" y="2438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buClr>
                <a:schemeClr val="tx1"/>
              </a:buClr>
            </a:pPr>
            <a:r>
              <a:rPr lang="en-US" altLang="en-US" sz="2400">
                <a:solidFill>
                  <a:schemeClr val="accent2"/>
                </a:solidFill>
              </a:rPr>
              <a:t>Velocity</a:t>
            </a:r>
            <a:r>
              <a:rPr lang="en-US" altLang="en-US" sz="2400">
                <a:solidFill>
                  <a:srgbClr val="800000"/>
                </a:solidFill>
              </a:rPr>
              <a:t> </a:t>
            </a:r>
            <a:r>
              <a:rPr lang="en-US" altLang="en-US" sz="2400" i="1">
                <a:solidFill>
                  <a:schemeClr val="tx1"/>
                </a:solidFill>
              </a:rPr>
              <a:t>u</a:t>
            </a:r>
            <a:r>
              <a:rPr lang="en-US" altLang="en-US" sz="2400"/>
              <a:t>:  speed of crest motion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69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691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2" grpId="0" autoUpdateAnimBg="0"/>
      <p:bldP spid="33691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Wavelength and Frequency</a:t>
            </a:r>
            <a:endParaRPr lang="en-IN" dirty="0"/>
          </a:p>
        </p:txBody>
      </p:sp>
      <p:pic>
        <p:nvPicPr>
          <p:cNvPr id="8" name="Content Placeholder 7" descr="Lines that curve up and down represent waves. All three wave lines extend the same distance from left to right. For long description in Notes pane, press F6."/>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2705"/>
          <a:stretch/>
        </p:blipFill>
        <p:spPr>
          <a:xfrm>
            <a:off x="1711439" y="1557338"/>
            <a:ext cx="5724296" cy="4125345"/>
          </a:xfrm>
          <a:ln w="28575"/>
        </p:spPr>
      </p:pic>
      <p:graphicFrame>
        <p:nvGraphicFramePr>
          <p:cNvPr id="9" name="Object 8" descr="wavelength times frequency = speed of light = constant"/>
          <p:cNvGraphicFramePr>
            <a:graphicFrameLocks noChangeAspect="1"/>
          </p:cNvGraphicFramePr>
          <p:nvPr/>
        </p:nvGraphicFramePr>
        <p:xfrm>
          <a:off x="1534659" y="5920957"/>
          <a:ext cx="6074683" cy="359982"/>
        </p:xfrm>
        <a:graphic>
          <a:graphicData uri="http://schemas.openxmlformats.org/presentationml/2006/ole">
            <mc:AlternateContent xmlns:mc="http://schemas.openxmlformats.org/markup-compatibility/2006">
              <mc:Choice xmlns:v="urn:schemas-microsoft-com:vml" Requires="v">
                <p:oleObj name="Equation" r:id="rId4" imgW="3429000" imgH="203040" progId="Equation.DSMT4">
                  <p:embed/>
                </p:oleObj>
              </mc:Choice>
              <mc:Fallback>
                <p:oleObj name="Equation" r:id="rId4" imgW="3429000" imgH="203040" progId="Equation.DSMT4">
                  <p:embed/>
                  <p:pic>
                    <p:nvPicPr>
                      <p:cNvPr id="9" name="Object 8" descr="wavelength times frequency = speed of light = constant"/>
                      <p:cNvPicPr/>
                      <p:nvPr/>
                    </p:nvPicPr>
                    <p:blipFill>
                      <a:blip r:embed="rId5"/>
                      <a:stretch>
                        <a:fillRect/>
                      </a:stretch>
                    </p:blipFill>
                    <p:spPr>
                      <a:xfrm>
                        <a:off x="1534659" y="5920957"/>
                        <a:ext cx="6074683" cy="359982"/>
                      </a:xfrm>
                      <a:prstGeom prst="rect">
                        <a:avLst/>
                      </a:prstGeom>
                    </p:spPr>
                  </p:pic>
                </p:oleObj>
              </mc:Fallback>
            </mc:AlternateContent>
          </a:graphicData>
        </a:graphic>
      </p:graphicFrame>
    </p:spTree>
    <p:extLst>
      <p:ext uri="{BB962C8B-B14F-4D97-AF65-F5344CB8AC3E}">
        <p14:creationId xmlns:p14="http://schemas.microsoft.com/office/powerpoint/2010/main" val="49512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B67A746-0418-2541-B6F4-157EE0EB2BCB}"/>
              </a:ext>
            </a:extLst>
          </p:cNvPr>
          <p:cNvSpPr>
            <a:spLocks noGrp="1" noChangeArrowheads="1"/>
          </p:cNvSpPr>
          <p:nvPr>
            <p:ph type="title"/>
          </p:nvPr>
        </p:nvSpPr>
        <p:spPr/>
        <p:txBody>
          <a:bodyPr/>
          <a:lstStyle/>
          <a:p>
            <a:pPr eaLnBrk="1" hangingPunct="1"/>
            <a:r>
              <a:rPr lang="en-US" altLang="en-US"/>
              <a:t>Relations between Features</a:t>
            </a:r>
          </a:p>
        </p:txBody>
      </p:sp>
      <p:sp>
        <p:nvSpPr>
          <p:cNvPr id="338947" name="Rectangle 3">
            <a:extLst>
              <a:ext uri="{FF2B5EF4-FFF2-40B4-BE49-F238E27FC236}">
                <a16:creationId xmlns:a16="http://schemas.microsoft.com/office/drawing/2014/main" id="{A4B2E620-EE00-7245-BD72-223AE3ECAFD0}"/>
              </a:ext>
            </a:extLst>
          </p:cNvPr>
          <p:cNvSpPr>
            <a:spLocks noGrp="1" noChangeArrowheads="1"/>
          </p:cNvSpPr>
          <p:nvPr>
            <p:ph type="body" idx="1"/>
          </p:nvPr>
        </p:nvSpPr>
        <p:spPr>
          <a:xfrm>
            <a:off x="457200" y="1600200"/>
            <a:ext cx="8229600" cy="914400"/>
          </a:xfrm>
        </p:spPr>
        <p:txBody>
          <a:bodyPr/>
          <a:lstStyle/>
          <a:p>
            <a:pPr eaLnBrk="1" hangingPunct="1">
              <a:lnSpc>
                <a:spcPct val="150000"/>
              </a:lnSpc>
            </a:pPr>
            <a:r>
              <a:rPr lang="en-US" altLang="en-US" dirty="0"/>
              <a:t>Period </a:t>
            </a:r>
            <a:r>
              <a:rPr lang="en-US" altLang="en-US" i="1" dirty="0">
                <a:solidFill>
                  <a:schemeClr val="accent2"/>
                </a:solidFill>
              </a:rPr>
              <a:t>T</a:t>
            </a:r>
            <a:r>
              <a:rPr lang="en-US" altLang="en-US" dirty="0"/>
              <a:t> = </a:t>
            </a:r>
            <a:r>
              <a:rPr lang="en-US" altLang="en-US" dirty="0">
                <a:solidFill>
                  <a:schemeClr val="accent2"/>
                </a:solidFill>
              </a:rPr>
              <a:t>1 / </a:t>
            </a:r>
            <a:r>
              <a:rPr lang="en-US" altLang="en-US" i="1" dirty="0">
                <a:solidFill>
                  <a:schemeClr val="accent2"/>
                </a:solidFill>
              </a:rPr>
              <a:t>f</a:t>
            </a:r>
            <a:r>
              <a:rPr lang="en-US" altLang="en-US" i="1" dirty="0">
                <a:latin typeface="Symbol" pitchFamily="2" charset="2"/>
              </a:rPr>
              <a:t> </a:t>
            </a:r>
            <a:r>
              <a:rPr lang="en-US" altLang="en-US" dirty="0"/>
              <a:t>;  Frequency </a:t>
            </a:r>
            <a:r>
              <a:rPr lang="en-US" altLang="en-US" i="1" dirty="0">
                <a:solidFill>
                  <a:schemeClr val="accent2"/>
                </a:solidFill>
              </a:rPr>
              <a:t>f</a:t>
            </a:r>
            <a:r>
              <a:rPr lang="en-US" altLang="en-US" dirty="0"/>
              <a:t>  = </a:t>
            </a:r>
            <a:r>
              <a:rPr lang="en-US" altLang="en-US" dirty="0">
                <a:solidFill>
                  <a:schemeClr val="accent2"/>
                </a:solidFill>
              </a:rPr>
              <a:t>1 / </a:t>
            </a:r>
            <a:r>
              <a:rPr lang="en-US" altLang="en-US" i="1" dirty="0">
                <a:solidFill>
                  <a:schemeClr val="accent2"/>
                </a:solidFill>
              </a:rPr>
              <a:t>T</a:t>
            </a:r>
            <a:endParaRPr lang="en-US" altLang="en-US" dirty="0">
              <a:solidFill>
                <a:schemeClr val="accent2"/>
              </a:solidFill>
            </a:endParaRPr>
          </a:p>
        </p:txBody>
      </p:sp>
      <p:sp>
        <p:nvSpPr>
          <p:cNvPr id="338948" name="Rectangle 4">
            <a:extLst>
              <a:ext uri="{FF2B5EF4-FFF2-40B4-BE49-F238E27FC236}">
                <a16:creationId xmlns:a16="http://schemas.microsoft.com/office/drawing/2014/main" id="{7E4616BE-EAF4-2848-B265-7197C028FF30}"/>
              </a:ext>
            </a:extLst>
          </p:cNvPr>
          <p:cNvSpPr>
            <a:spLocks noChangeArrowheads="1"/>
          </p:cNvSpPr>
          <p:nvPr/>
        </p:nvSpPr>
        <p:spPr bwMode="auto">
          <a:xfrm>
            <a:off x="457200" y="2438400"/>
            <a:ext cx="373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lnSpc>
                <a:spcPct val="150000"/>
              </a:lnSpc>
            </a:pPr>
            <a:r>
              <a:rPr lang="en-US" altLang="en-US" dirty="0"/>
              <a:t>Velocity  </a:t>
            </a:r>
            <a:r>
              <a:rPr lang="en-US" altLang="en-US" i="1" dirty="0">
                <a:solidFill>
                  <a:schemeClr val="hlink"/>
                </a:solidFill>
              </a:rPr>
              <a:t>v</a:t>
            </a:r>
            <a:r>
              <a:rPr lang="en-US" altLang="en-US" dirty="0">
                <a:solidFill>
                  <a:schemeClr val="hlink"/>
                </a:solidFill>
              </a:rPr>
              <a:t> = </a:t>
            </a:r>
            <a:r>
              <a:rPr lang="en-US" altLang="en-US" i="1" dirty="0" err="1">
                <a:solidFill>
                  <a:schemeClr val="hlink"/>
                </a:solidFill>
                <a:latin typeface="Symbol" pitchFamily="2" charset="2"/>
              </a:rPr>
              <a:t>l</a:t>
            </a:r>
            <a:r>
              <a:rPr lang="en-US" altLang="en-US" i="1" dirty="0" err="1">
                <a:solidFill>
                  <a:schemeClr val="hlink"/>
                </a:solidFill>
                <a:cs typeface="Arial" panose="020B0604020202020204" pitchFamily="34" charset="0"/>
              </a:rPr>
              <a:t>f</a:t>
            </a:r>
            <a:endParaRPr lang="en-US" altLang="en-US" i="1" dirty="0">
              <a:solidFill>
                <a:schemeClr val="hlink"/>
              </a:solidFill>
              <a:cs typeface="Arial" panose="020B0604020202020204" pitchFamily="34" charset="0"/>
            </a:endParaRPr>
          </a:p>
        </p:txBody>
      </p:sp>
      <p:sp>
        <p:nvSpPr>
          <p:cNvPr id="338949" name="Rectangle 5">
            <a:extLst>
              <a:ext uri="{FF2B5EF4-FFF2-40B4-BE49-F238E27FC236}">
                <a16:creationId xmlns:a16="http://schemas.microsoft.com/office/drawing/2014/main" id="{80B518D2-0C48-814D-B618-B6D31BAE05C7}"/>
              </a:ext>
            </a:extLst>
          </p:cNvPr>
          <p:cNvSpPr>
            <a:spLocks noChangeArrowheads="1"/>
          </p:cNvSpPr>
          <p:nvPr/>
        </p:nvSpPr>
        <p:spPr bwMode="auto">
          <a:xfrm>
            <a:off x="457200" y="3276600"/>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lnSpc>
                <a:spcPct val="150000"/>
              </a:lnSpc>
            </a:pPr>
            <a:r>
              <a:rPr lang="en-US" altLang="en-US" dirty="0">
                <a:solidFill>
                  <a:schemeClr val="tx1"/>
                </a:solidFill>
              </a:rPr>
              <a:t>Wavelength</a:t>
            </a:r>
            <a:r>
              <a:rPr lang="en-US" altLang="en-US" i="1" dirty="0">
                <a:solidFill>
                  <a:srgbClr val="800000"/>
                </a:solidFill>
              </a:rPr>
              <a:t> </a:t>
            </a:r>
            <a:r>
              <a:rPr lang="en-US" altLang="en-US" i="1" dirty="0">
                <a:solidFill>
                  <a:schemeClr val="accent2"/>
                </a:solidFill>
                <a:latin typeface="Symbol" pitchFamily="2" charset="2"/>
              </a:rPr>
              <a:t>l</a:t>
            </a:r>
            <a:r>
              <a:rPr lang="en-US" altLang="en-US" i="1" dirty="0">
                <a:solidFill>
                  <a:srgbClr val="800000"/>
                </a:solidFill>
              </a:rPr>
              <a:t> </a:t>
            </a:r>
            <a:r>
              <a:rPr lang="en-US" altLang="en-US" i="1" dirty="0">
                <a:solidFill>
                  <a:schemeClr val="tx1"/>
                </a:solidFill>
              </a:rPr>
              <a:t>=</a:t>
            </a:r>
            <a:r>
              <a:rPr lang="en-US" altLang="en-US" i="1" dirty="0">
                <a:solidFill>
                  <a:srgbClr val="800000"/>
                </a:solidFill>
              </a:rPr>
              <a:t> </a:t>
            </a:r>
            <a:r>
              <a:rPr lang="en-US" altLang="en-US" i="1" dirty="0">
                <a:solidFill>
                  <a:schemeClr val="accent2"/>
                </a:solidFill>
              </a:rPr>
              <a:t>v / f</a:t>
            </a:r>
            <a:endParaRPr lang="en-US" altLang="en-US" dirty="0">
              <a:solidFill>
                <a:schemeClr val="accent2"/>
              </a:solidFill>
            </a:endParaRPr>
          </a:p>
          <a:p>
            <a:pPr eaLnBrk="1" hangingPunct="1">
              <a:lnSpc>
                <a:spcPct val="150000"/>
              </a:lnSpc>
            </a:pPr>
            <a:r>
              <a:rPr lang="en-US" altLang="en-US" dirty="0">
                <a:latin typeface="Times New Roman" panose="02020603050405020304" pitchFamily="18" charset="0"/>
              </a:rPr>
              <a:t> </a:t>
            </a:r>
            <a:r>
              <a:rPr lang="en-US" altLang="en-US" dirty="0"/>
              <a:t>Frequency</a:t>
            </a:r>
            <a:r>
              <a:rPr lang="en-US" altLang="en-US" dirty="0">
                <a:latin typeface="Times New Roman" panose="02020603050405020304" pitchFamily="18" charset="0"/>
              </a:rPr>
              <a:t> </a:t>
            </a:r>
            <a:r>
              <a:rPr lang="en-US" altLang="en-US" i="1" dirty="0">
                <a:solidFill>
                  <a:schemeClr val="accent2"/>
                </a:solidFill>
              </a:rPr>
              <a:t>f</a:t>
            </a:r>
            <a:r>
              <a:rPr lang="en-US" altLang="en-US" i="1" dirty="0"/>
              <a:t> = </a:t>
            </a:r>
            <a:r>
              <a:rPr lang="en-US" altLang="en-US" i="1" dirty="0">
                <a:solidFill>
                  <a:schemeClr val="accent2"/>
                </a:solidFill>
              </a:rPr>
              <a:t>v / </a:t>
            </a:r>
            <a:r>
              <a:rPr lang="en-US" altLang="en-US" i="1" dirty="0">
                <a:solidFill>
                  <a:schemeClr val="accent2"/>
                </a:solidFill>
                <a:latin typeface="Symbol" pitchFamily="2" charset="2"/>
              </a:rPr>
              <a:t>l</a:t>
            </a:r>
            <a:endParaRPr lang="en-US" altLang="en-US" i="1" dirty="0">
              <a:solidFill>
                <a:srgbClr val="800000"/>
              </a:solidFill>
              <a:latin typeface="Symbol"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9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894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9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P spid="338948" grpId="0" build="p" autoUpdateAnimBg="0"/>
      <p:bldP spid="33894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A594660-27BD-604E-BBE5-515EE057545E}"/>
              </a:ext>
            </a:extLst>
          </p:cNvPr>
          <p:cNvSpPr>
            <a:spLocks noGrp="1" noChangeArrowheads="1"/>
          </p:cNvSpPr>
          <p:nvPr>
            <p:ph type="title"/>
          </p:nvPr>
        </p:nvSpPr>
        <p:spPr/>
        <p:txBody>
          <a:bodyPr/>
          <a:lstStyle/>
          <a:p>
            <a:pPr eaLnBrk="1" hangingPunct="1"/>
            <a:r>
              <a:rPr lang="en-US" altLang="en-US">
                <a:solidFill>
                  <a:schemeClr val="accent2"/>
                </a:solidFill>
              </a:rPr>
              <a:t>Group</a:t>
            </a:r>
            <a:r>
              <a:rPr lang="en-US" altLang="en-US"/>
              <a:t> Question</a:t>
            </a:r>
          </a:p>
        </p:txBody>
      </p:sp>
      <p:sp>
        <p:nvSpPr>
          <p:cNvPr id="29698" name="Rectangle 3">
            <a:extLst>
              <a:ext uri="{FF2B5EF4-FFF2-40B4-BE49-F238E27FC236}">
                <a16:creationId xmlns:a16="http://schemas.microsoft.com/office/drawing/2014/main" id="{FEC5F01C-7493-EF4B-BA90-C66C94D6B8DB}"/>
              </a:ext>
            </a:extLst>
          </p:cNvPr>
          <p:cNvSpPr>
            <a:spLocks noGrp="1" noChangeArrowheads="1"/>
          </p:cNvSpPr>
          <p:nvPr>
            <p:ph type="body" idx="1"/>
          </p:nvPr>
        </p:nvSpPr>
        <p:spPr>
          <a:xfrm>
            <a:off x="762000" y="1752600"/>
            <a:ext cx="7543800" cy="1447800"/>
          </a:xfrm>
        </p:spPr>
        <p:txBody>
          <a:bodyPr/>
          <a:lstStyle/>
          <a:p>
            <a:pPr marL="52388" indent="0" eaLnBrk="1" hangingPunct="1">
              <a:lnSpc>
                <a:spcPct val="90000"/>
              </a:lnSpc>
              <a:buFontTx/>
              <a:buNone/>
            </a:pPr>
            <a:r>
              <a:rPr lang="en-US" altLang="en-US">
                <a:solidFill>
                  <a:schemeClr val="tx2"/>
                </a:solidFill>
              </a:rPr>
              <a:t>Doubling the </a:t>
            </a:r>
            <a:r>
              <a:rPr lang="en-US" altLang="en-US">
                <a:solidFill>
                  <a:schemeClr val="accent2"/>
                </a:solidFill>
              </a:rPr>
              <a:t>frequency</a:t>
            </a:r>
            <a:r>
              <a:rPr lang="en-US" altLang="en-US">
                <a:solidFill>
                  <a:schemeClr val="tx2"/>
                </a:solidFill>
              </a:rPr>
              <a:t> of a wave while keeping its </a:t>
            </a:r>
            <a:r>
              <a:rPr lang="en-US" altLang="en-US">
                <a:solidFill>
                  <a:schemeClr val="accent2"/>
                </a:solidFill>
              </a:rPr>
              <a:t>speed</a:t>
            </a:r>
            <a:r>
              <a:rPr lang="en-US" altLang="en-US">
                <a:solidFill>
                  <a:schemeClr val="tx2"/>
                </a:solidFill>
              </a:rPr>
              <a:t> constant will cause its </a:t>
            </a:r>
            <a:r>
              <a:rPr lang="en-US" altLang="en-US">
                <a:solidFill>
                  <a:srgbClr val="007F00"/>
                </a:solidFill>
              </a:rPr>
              <a:t>wavelength</a:t>
            </a:r>
            <a:r>
              <a:rPr lang="en-US" altLang="en-US">
                <a:solidFill>
                  <a:schemeClr val="tx2"/>
                </a:solidFill>
              </a:rPr>
              <a:t> to</a:t>
            </a:r>
          </a:p>
        </p:txBody>
      </p:sp>
      <p:sp>
        <p:nvSpPr>
          <p:cNvPr id="29699" name="Rectangle 4">
            <a:extLst>
              <a:ext uri="{FF2B5EF4-FFF2-40B4-BE49-F238E27FC236}">
                <a16:creationId xmlns:a16="http://schemas.microsoft.com/office/drawing/2014/main" id="{8A52E2A2-9E9B-BD40-B8E7-6999E67BED10}"/>
              </a:ext>
            </a:extLst>
          </p:cNvPr>
          <p:cNvSpPr>
            <a:spLocks noChangeArrowheads="1"/>
          </p:cNvSpPr>
          <p:nvPr/>
        </p:nvSpPr>
        <p:spPr bwMode="auto">
          <a:xfrm>
            <a:off x="838200" y="3308350"/>
            <a:ext cx="4419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9113" indent="-519113">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lnSpc>
                <a:spcPct val="90000"/>
              </a:lnSpc>
              <a:buClr>
                <a:schemeClr val="accent2"/>
              </a:buClr>
              <a:buFont typeface="Times" pitchFamily="2" charset="0"/>
              <a:buAutoNum type="alphaUcPeriod"/>
            </a:pPr>
            <a:r>
              <a:rPr lang="en-US" altLang="en-US" sz="2800">
                <a:solidFill>
                  <a:schemeClr val="tx2"/>
                </a:solidFill>
              </a:rPr>
              <a:t>increase.</a:t>
            </a:r>
          </a:p>
          <a:p>
            <a:pPr eaLnBrk="1" hangingPunct="1">
              <a:lnSpc>
                <a:spcPct val="90000"/>
              </a:lnSpc>
              <a:buClr>
                <a:schemeClr val="accent2"/>
              </a:buClr>
              <a:buFont typeface="Times" pitchFamily="2" charset="0"/>
              <a:buAutoNum type="alphaUcPeriod"/>
            </a:pPr>
            <a:r>
              <a:rPr lang="en-US" altLang="en-US" sz="2800">
                <a:solidFill>
                  <a:schemeClr val="tx2"/>
                </a:solidFill>
              </a:rPr>
              <a:t>decrease.</a:t>
            </a:r>
          </a:p>
          <a:p>
            <a:pPr eaLnBrk="1" hangingPunct="1">
              <a:lnSpc>
                <a:spcPct val="90000"/>
              </a:lnSpc>
              <a:buClr>
                <a:schemeClr val="accent2"/>
              </a:buClr>
              <a:buFont typeface="Times" pitchFamily="2" charset="0"/>
              <a:buAutoNum type="alphaUcPeriod"/>
            </a:pPr>
            <a:r>
              <a:rPr lang="en-US" altLang="en-US" sz="2800">
                <a:solidFill>
                  <a:schemeClr val="tx2"/>
                </a:solidFill>
              </a:rPr>
              <a:t>stay the same.</a:t>
            </a:r>
          </a:p>
        </p:txBody>
      </p:sp>
    </p:spTree>
  </p:cSld>
  <p:clrMapOvr>
    <a:masterClrMapping/>
  </p:clrMapOvr>
</p:sld>
</file>

<file path=ppt/theme/theme1.xml><?xml version="1.0" encoding="utf-8"?>
<a:theme xmlns:a="http://schemas.openxmlformats.org/drawingml/2006/main" name="Default Design">
  <a:themeElements>
    <a:clrScheme name="">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1288</Words>
  <Application>Microsoft Office PowerPoint</Application>
  <PresentationFormat>On-screen Show (4:3)</PresentationFormat>
  <Paragraphs>201</Paragraphs>
  <Slides>33</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MS PGothic</vt:lpstr>
      <vt:lpstr>Arial</vt:lpstr>
      <vt:lpstr>Symbol</vt:lpstr>
      <vt:lpstr>Times</vt:lpstr>
      <vt:lpstr>Times New Roman</vt:lpstr>
      <vt:lpstr>Default Design</vt:lpstr>
      <vt:lpstr>Chart</vt:lpstr>
      <vt:lpstr>Equation</vt:lpstr>
      <vt:lpstr>Light</vt:lpstr>
      <vt:lpstr>Classical model</vt:lpstr>
      <vt:lpstr>Electromagnetic Spectrum</vt:lpstr>
      <vt:lpstr>Speed of Light</vt:lpstr>
      <vt:lpstr>Features of a Wave</vt:lpstr>
      <vt:lpstr>Features of a Wave</vt:lpstr>
      <vt:lpstr>Wavelength and Frequency</vt:lpstr>
      <vt:lpstr>Relations between Features</vt:lpstr>
      <vt:lpstr>Group Question</vt:lpstr>
      <vt:lpstr>Group Question</vt:lpstr>
      <vt:lpstr>Group Question</vt:lpstr>
      <vt:lpstr>Polarization</vt:lpstr>
      <vt:lpstr>Plane polarized light</vt:lpstr>
      <vt:lpstr>PowerPoint Presentation</vt:lpstr>
      <vt:lpstr>Electromagnetic Wave Energy</vt:lpstr>
      <vt:lpstr>Thought Question </vt:lpstr>
      <vt:lpstr>Light momentum</vt:lpstr>
      <vt:lpstr>How Do Light and Matter Interact?</vt:lpstr>
      <vt:lpstr>Interactions of Light and Matter</vt:lpstr>
      <vt:lpstr>How We Perceive Light</vt:lpstr>
      <vt:lpstr>Objectives</vt:lpstr>
      <vt:lpstr>How Human Color Vision Works</vt:lpstr>
      <vt:lpstr>Question</vt:lpstr>
      <vt:lpstr>Question</vt:lpstr>
      <vt:lpstr>Bird and Reptile Color Vision</vt:lpstr>
      <vt:lpstr>Reflection and Transmission</vt:lpstr>
      <vt:lpstr>Question</vt:lpstr>
      <vt:lpstr>Question</vt:lpstr>
      <vt:lpstr>Question</vt:lpstr>
      <vt:lpstr>Rayleigh Scattering</vt:lpstr>
      <vt:lpstr>PowerPoint Presentation</vt:lpstr>
      <vt:lpstr>Scattering</vt:lpstr>
      <vt:lpstr>Blue Scatters; Red Passes</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Richard Barrans</dc:creator>
  <cp:lastModifiedBy>Richard Barrans Jr</cp:lastModifiedBy>
  <cp:revision>102</cp:revision>
  <cp:lastPrinted>2025-02-10T13:53:57Z</cp:lastPrinted>
  <dcterms:created xsi:type="dcterms:W3CDTF">2005-04-04T04:39:47Z</dcterms:created>
  <dcterms:modified xsi:type="dcterms:W3CDTF">2026-01-28T19:53:59Z</dcterms:modified>
</cp:coreProperties>
</file>