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567" r:id="rId3"/>
    <p:sldId id="258" r:id="rId4"/>
    <p:sldId id="543" r:id="rId5"/>
    <p:sldId id="530" r:id="rId6"/>
    <p:sldId id="544" r:id="rId7"/>
    <p:sldId id="566" r:id="rId8"/>
    <p:sldId id="562" r:id="rId9"/>
    <p:sldId id="564" r:id="rId10"/>
    <p:sldId id="565" r:id="rId11"/>
    <p:sldId id="568" r:id="rId12"/>
    <p:sldId id="569" r:id="rId13"/>
    <p:sldId id="606" r:id="rId14"/>
    <p:sldId id="571" r:id="rId15"/>
    <p:sldId id="605" r:id="rId16"/>
    <p:sldId id="580" r:id="rId17"/>
    <p:sldId id="572" r:id="rId18"/>
    <p:sldId id="603" r:id="rId19"/>
    <p:sldId id="604" r:id="rId20"/>
    <p:sldId id="592" r:id="rId21"/>
    <p:sldId id="591" r:id="rId22"/>
    <p:sldId id="607" r:id="rId23"/>
    <p:sldId id="271" r:id="rId24"/>
    <p:sldId id="278" r:id="rId25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7" userDrawn="1">
          <p15:clr>
            <a:srgbClr val="A4A3A4"/>
          </p15:clr>
        </p15:guide>
        <p15:guide id="2" pos="29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673"/>
    <p:restoredTop sz="93913" autoAdjust="0"/>
  </p:normalViewPr>
  <p:slideViewPr>
    <p:cSldViewPr>
      <p:cViewPr varScale="1">
        <p:scale>
          <a:sx n="76" d="100"/>
          <a:sy n="76" d="100"/>
        </p:scale>
        <p:origin x="114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70" d="100"/>
          <a:sy n="70" d="100"/>
        </p:scale>
        <p:origin x="1146" y="54"/>
      </p:cViewPr>
      <p:guideLst>
        <p:guide orient="horz" pos="2207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A6A1A80-3C88-F94D-B758-F0F7058AF0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12032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A1000 L08 Conservation laws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AF7FD79-07EF-904F-82E1-5213733CC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097" y="0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92CAED58-3117-FC4C-AD7C-0DB9B8225D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188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6EB007-85F2-5B46-A71C-6AA8A5E386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098" y="6394258"/>
            <a:ext cx="3844952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3394" eaLnBrk="1" hangingPunct="1">
              <a:defRPr sz="1200"/>
            </a:lvl1pPr>
          </a:lstStyle>
          <a:p>
            <a:pPr>
              <a:defRPr/>
            </a:pPr>
            <a:fld id="{99E198E8-1274-AE4E-83C7-C0FE8EEEC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495963-331D-D744-B2D3-EA8AE071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88486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DF97D-D50F-FA41-B4C7-64519922F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32097" y="0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A47F029-E024-AE4D-B9C1-272849DADF5B}" type="datetimeFigureOut">
              <a:rPr lang="en-US" altLang="en-US"/>
              <a:pPr>
                <a:defRPr/>
              </a:pPr>
              <a:t>1/28/2026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F1795D-4FE4-0C40-9273-9D3840C39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9" tIns="45910" rIns="91819" bIns="4591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9BC8C-F26A-2547-B4A5-5B62490A7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4238" y="3329386"/>
            <a:ext cx="7387600" cy="3155155"/>
          </a:xfrm>
          <a:prstGeom prst="rect">
            <a:avLst/>
          </a:prstGeom>
        </p:spPr>
        <p:txBody>
          <a:bodyPr vert="horz" lIns="91819" tIns="45910" rIns="91819" bIns="4591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4E016-16E8-424F-B0BB-B25FB2B24C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657188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96DB-3EBE-8848-8D76-002CB33C4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32097" y="6657188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CD55FC-F6E9-AD46-90CF-9254EF4A6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1" y="112458"/>
            <a:ext cx="4002404" cy="351629"/>
          </a:xfrm>
        </p:spPr>
        <p:txBody>
          <a:bodyPr/>
          <a:lstStyle/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CD55FC-F6E9-AD46-90CF-9254EF4A6FCC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436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1" y="112458"/>
            <a:ext cx="4002404" cy="351629"/>
          </a:xfrm>
        </p:spPr>
        <p:txBody>
          <a:bodyPr/>
          <a:lstStyle/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CD55FC-F6E9-AD46-90CF-9254EF4A6FCC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495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90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9BD79B-892D-F549-B370-322840195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8DE56-8F57-0F4C-B2B6-8E31AD6F0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D1562-5D18-534B-9DE0-3F30B6659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4C6B21-D459-7A40-9155-F22E1C11CD16}"/>
              </a:ext>
            </a:extLst>
          </p:cNvPr>
          <p:cNvSpPr txBox="1"/>
          <p:nvPr userDrawn="1"/>
        </p:nvSpPr>
        <p:spPr>
          <a:xfrm>
            <a:off x="838200" y="56388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§</a:t>
            </a:r>
          </a:p>
        </p:txBody>
      </p:sp>
    </p:spTree>
    <p:extLst>
      <p:ext uri="{BB962C8B-B14F-4D97-AF65-F5344CB8AC3E}">
        <p14:creationId xmlns:p14="http://schemas.microsoft.com/office/powerpoint/2010/main" val="382764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A49F05-F266-584D-AF42-76DEC7083F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E94B0-3CA9-904D-B520-29DD6974E9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4CC83-E323-A14E-B144-841E08185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8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74CD5D-0D93-0F44-B6C8-FBF5A1D08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3489A-A6A7-EE4C-AD6E-F8DB95DEB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5CAF-801F-F741-98C0-716767C038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7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E7734-EB3F-804B-94FD-15C66877E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B52C3A-1738-6144-876D-53495290F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82C4-3119-4142-8EB1-0D4CE7B51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21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1574E-C3F4-564F-97E5-09A5971D4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ED3A8-16F2-F84E-A5F3-767A9D6D6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67A15-A463-024F-AB35-883CD588A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C8A60-5EC2-4E4A-BBEE-B1906DA46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2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8F782A-C152-4549-A26F-DC820ABC6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06635-5146-DA43-A891-D6BA5BD2A2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8C345-A619-9E4E-B57A-7B2B03A28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99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A39DC2-7935-D646-9F83-4156AEEB2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A989A0C-CA98-734F-9D66-8AE47018A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E3EB1-E203-4841-A1E9-20CF8562B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7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642338-7D0D-584E-863C-982894F2BF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E07901-93A1-614C-AD13-0AE9A0A7C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21FA-0C91-E34C-9770-B6C2CF06E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26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106D55-7245-6045-B599-B3CA02E49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AD8ADB-D263-D847-B7FF-D6102BCC4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2F27-70BA-034A-A44F-4BAF54DB9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0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E018E-0BA2-A04F-8EDD-7A7399709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227D6-7DF1-274C-859B-CE98FE8AE2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B716EB-7CDB-A84B-98A4-A71716C8B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ECF39-C873-1144-B949-57502DF85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75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DAC38A-8216-654F-865F-514AFD202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06AF87-8C5E-E044-A0A1-D51C7FBC7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FF320-41B9-4045-834F-112F72C931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12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CC0711-F14E-D549-BEA5-3A2800E9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D1EFC7-E228-AE44-B989-431DF01C1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178663-978B-B843-8DB3-80843A8CD6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AF019B-DA59-9942-B87B-CDA02FC322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0594FB9-0124-314D-8216-C86DC3954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2483371-E724-B849-92D7-46B364CDD9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Conservation </a:t>
            </a:r>
            <a:r>
              <a:rPr lang="en-US" altLang="en-US" dirty="0">
                <a:ea typeface="ＭＳ Ｐゴシック" panose="020B0600070205080204" pitchFamily="34" charset="-128"/>
              </a:rPr>
              <a:t>laws, Gravity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ED7BC2D4-7A49-7E4A-AC7F-6409855C3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structure of the universe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112993-4E43-634C-8B0A-7D3714308711}"/>
              </a:ext>
            </a:extLst>
          </p:cNvPr>
          <p:cNvSpPr txBox="1"/>
          <p:nvPr/>
        </p:nvSpPr>
        <p:spPr>
          <a:xfrm>
            <a:off x="838200" y="5638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§4.3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6CF29D1C-E80A-8F4D-9212-4FB58BC61B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eaLnBrk="1" hangingPunct="1"/>
            <a:r>
              <a:rPr lang="en-US" altLang="en-US" dirty="0"/>
              <a:t>Conservation of </a:t>
            </a:r>
            <a:br>
              <a:rPr lang="en-US" altLang="en-US" dirty="0"/>
            </a:br>
            <a:r>
              <a:rPr lang="en-US" altLang="en-US" dirty="0"/>
              <a:t>Angular Momentum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247D417-4147-2040-88B1-755D29C219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505200"/>
          </a:xfrm>
        </p:spPr>
        <p:txBody>
          <a:bodyPr/>
          <a:lstStyle/>
          <a:p>
            <a:pPr eaLnBrk="1" hangingPunct="1"/>
            <a:r>
              <a:rPr lang="en-US" altLang="en-US"/>
              <a:t>Nothing can apply a torque to itself.</a:t>
            </a:r>
          </a:p>
          <a:p>
            <a:pPr eaLnBrk="1" hangingPunct="1"/>
            <a:r>
              <a:rPr lang="en-US" altLang="en-US"/>
              <a:t>Any </a:t>
            </a:r>
            <a:r>
              <a:rPr lang="en-US" altLang="en-US">
                <a:solidFill>
                  <a:schemeClr val="accent2"/>
                </a:solidFill>
              </a:rPr>
              <a:t>change</a:t>
            </a:r>
            <a:r>
              <a:rPr lang="en-US" altLang="en-US"/>
              <a:t> in one object’s angular momentum is accompanied by an </a:t>
            </a:r>
            <a:r>
              <a:rPr lang="en-US" altLang="en-US">
                <a:solidFill>
                  <a:schemeClr val="accent2"/>
                </a:solidFill>
              </a:rPr>
              <a:t>opposite change</a:t>
            </a:r>
            <a:r>
              <a:rPr lang="en-US" altLang="en-US"/>
              <a:t> in another object.</a:t>
            </a:r>
          </a:p>
          <a:p>
            <a:pPr eaLnBrk="1" hangingPunct="1"/>
            <a:r>
              <a:rPr lang="en-US" altLang="en-US"/>
              <a:t>The </a:t>
            </a:r>
            <a:r>
              <a:rPr lang="en-US" altLang="en-US">
                <a:solidFill>
                  <a:srgbClr val="9A3344"/>
                </a:solidFill>
              </a:rPr>
              <a:t>angular momentum of the universe never changes</a:t>
            </a:r>
            <a:r>
              <a:rPr lang="en-US" alt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0569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94BE1-2091-5242-B840-E1525F6CE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B4571-AC84-674E-9435-5461A074E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Most fundamental form is </a:t>
            </a:r>
            <a:r>
              <a:rPr lang="en-US" dirty="0">
                <a:solidFill>
                  <a:schemeClr val="accent2"/>
                </a:solidFill>
              </a:rPr>
              <a:t>kinetic</a:t>
            </a:r>
            <a:r>
              <a:rPr lang="en-US" dirty="0"/>
              <a:t> energy</a:t>
            </a:r>
          </a:p>
          <a:p>
            <a:pPr lvl="1">
              <a:buClr>
                <a:schemeClr val="tx2"/>
              </a:buClr>
            </a:pPr>
            <a:r>
              <a:rPr lang="en-US" dirty="0"/>
              <a:t>energy of </a:t>
            </a:r>
            <a:r>
              <a:rPr lang="en-US" dirty="0">
                <a:solidFill>
                  <a:schemeClr val="accent2"/>
                </a:solidFill>
              </a:rPr>
              <a:t>motion</a:t>
            </a:r>
          </a:p>
          <a:p>
            <a:pPr lvl="1">
              <a:buClr>
                <a:schemeClr val="tx2"/>
              </a:buClr>
            </a:pPr>
            <a:r>
              <a:rPr lang="en-US" i="1" dirty="0"/>
              <a:t>K</a:t>
            </a:r>
            <a:r>
              <a:rPr lang="en-US" dirty="0"/>
              <a:t> = </a:t>
            </a:r>
            <a:r>
              <a:rPr lang="en-US" dirty="0">
                <a:solidFill>
                  <a:schemeClr val="accent2"/>
                </a:solidFill>
              </a:rPr>
              <a:t>½ </a:t>
            </a:r>
            <a:r>
              <a:rPr lang="en-US" i="1" dirty="0">
                <a:solidFill>
                  <a:schemeClr val="accent2"/>
                </a:solidFill>
              </a:rPr>
              <a:t>mv</a:t>
            </a:r>
            <a:r>
              <a:rPr lang="en-US" baseline="30000" dirty="0">
                <a:solidFill>
                  <a:schemeClr val="accent2"/>
                </a:solidFill>
              </a:rPr>
              <a:t>2</a:t>
            </a:r>
          </a:p>
          <a:p>
            <a:pPr lvl="1">
              <a:buClr>
                <a:schemeClr val="tx2"/>
              </a:buClr>
            </a:pPr>
            <a:r>
              <a:rPr lang="en-US" dirty="0"/>
              <a:t>similar to momentum but independent of direction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Potential</a:t>
            </a:r>
            <a:r>
              <a:rPr lang="en-US" dirty="0"/>
              <a:t> energy is stored in interactions</a:t>
            </a:r>
          </a:p>
          <a:p>
            <a:pPr lvl="1">
              <a:buClr>
                <a:schemeClr val="tx2"/>
              </a:buClr>
            </a:pPr>
            <a:r>
              <a:rPr lang="en-US" dirty="0"/>
              <a:t>gravitational field</a:t>
            </a:r>
          </a:p>
          <a:p>
            <a:pPr lvl="1">
              <a:buClr>
                <a:schemeClr val="tx2"/>
              </a:buClr>
            </a:pPr>
            <a:r>
              <a:rPr lang="en-US" dirty="0"/>
              <a:t>electric or magnetic field</a:t>
            </a:r>
          </a:p>
        </p:txBody>
      </p:sp>
    </p:spTree>
    <p:extLst>
      <p:ext uri="{BB962C8B-B14F-4D97-AF65-F5344CB8AC3E}">
        <p14:creationId xmlns:p14="http://schemas.microsoft.com/office/powerpoint/2010/main" val="172134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A8F1D-3004-D042-BFE9-9690DF9BC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Disguises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3A181-65D6-D84F-B697-08549F90B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Radiative energy is kinetic energy of </a:t>
            </a:r>
            <a:r>
              <a:rPr lang="en-US" dirty="0">
                <a:solidFill>
                  <a:schemeClr val="accent2"/>
                </a:solidFill>
              </a:rPr>
              <a:t>photons</a:t>
            </a:r>
          </a:p>
          <a:p>
            <a:r>
              <a:rPr lang="en-US" dirty="0"/>
              <a:t>Thermal energy is kinetic energy of random </a:t>
            </a:r>
            <a:r>
              <a:rPr lang="en-US" dirty="0">
                <a:solidFill>
                  <a:schemeClr val="accent2"/>
                </a:solidFill>
              </a:rPr>
              <a:t>molecular motions</a:t>
            </a:r>
          </a:p>
          <a:p>
            <a:r>
              <a:rPr lang="en-US" dirty="0"/>
              <a:t>Chemical energy is potential energy of electric </a:t>
            </a:r>
            <a:r>
              <a:rPr lang="en-US" dirty="0">
                <a:solidFill>
                  <a:schemeClr val="accent2"/>
                </a:solidFill>
              </a:rPr>
              <a:t>fields</a:t>
            </a:r>
            <a:r>
              <a:rPr lang="en-US" dirty="0"/>
              <a:t> in </a:t>
            </a:r>
            <a:r>
              <a:rPr lang="en-US" dirty="0">
                <a:solidFill>
                  <a:schemeClr val="accent2"/>
                </a:solidFill>
              </a:rPr>
              <a:t>molecules</a:t>
            </a:r>
          </a:p>
        </p:txBody>
      </p:sp>
    </p:spTree>
    <p:extLst>
      <p:ext uri="{BB962C8B-B14F-4D97-AF65-F5344CB8AC3E}">
        <p14:creationId xmlns:p14="http://schemas.microsoft.com/office/powerpoint/2010/main" val="139892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C2CA4-5F14-904E-AC80-E2506CAB9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and Energy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74AC9-B5FB-854A-A556-F79545B5F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is the effect of a </a:t>
            </a:r>
            <a:r>
              <a:rPr lang="en-US" dirty="0">
                <a:solidFill>
                  <a:schemeClr val="accent2"/>
                </a:solidFill>
              </a:rPr>
              <a:t>force</a:t>
            </a:r>
            <a:r>
              <a:rPr lang="en-US" dirty="0"/>
              <a:t> acting along a </a:t>
            </a:r>
            <a:r>
              <a:rPr lang="en-US" dirty="0">
                <a:solidFill>
                  <a:schemeClr val="accent2"/>
                </a:solidFill>
              </a:rPr>
              <a:t>displacement</a:t>
            </a:r>
          </a:p>
          <a:p>
            <a:r>
              <a:rPr lang="en-US" dirty="0"/>
              <a:t>Work on an object changes its energy</a:t>
            </a:r>
          </a:p>
          <a:p>
            <a:pPr lvl="1"/>
            <a:r>
              <a:rPr lang="en-US" dirty="0"/>
              <a:t>pushing a cart </a:t>
            </a:r>
            <a:r>
              <a:rPr lang="en-US" dirty="0">
                <a:solidFill>
                  <a:schemeClr val="accent2"/>
                </a:solidFill>
              </a:rPr>
              <a:t>speeds it up</a:t>
            </a:r>
          </a:p>
          <a:p>
            <a:pPr lvl="1"/>
            <a:r>
              <a:rPr lang="en-US" dirty="0"/>
              <a:t>sliding surfaces get </a:t>
            </a:r>
            <a:r>
              <a:rPr lang="en-US" dirty="0">
                <a:solidFill>
                  <a:schemeClr val="accent2"/>
                </a:solidFill>
              </a:rPr>
              <a:t>hot</a:t>
            </a:r>
          </a:p>
          <a:p>
            <a:pPr lvl="1"/>
            <a:r>
              <a:rPr lang="en-US" dirty="0"/>
              <a:t>lifting a box increases its </a:t>
            </a:r>
            <a:r>
              <a:rPr lang="en-US" dirty="0">
                <a:solidFill>
                  <a:schemeClr val="accent2"/>
                </a:solidFill>
              </a:rPr>
              <a:t>gravitational potential energy</a:t>
            </a:r>
          </a:p>
        </p:txBody>
      </p:sp>
    </p:spTree>
    <p:extLst>
      <p:ext uri="{BB962C8B-B14F-4D97-AF65-F5344CB8AC3E}">
        <p14:creationId xmlns:p14="http://schemas.microsoft.com/office/powerpoint/2010/main" val="47499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2483371-E724-B849-92D7-46B364CDD9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Orbital Mechanics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ED7BC2D4-7A49-7E4A-AC7F-6409855C3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Gravity and Energy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112993-4E43-634C-8B0A-7D3714308711}"/>
              </a:ext>
            </a:extLst>
          </p:cNvPr>
          <p:cNvSpPr txBox="1"/>
          <p:nvPr/>
        </p:nvSpPr>
        <p:spPr>
          <a:xfrm>
            <a:off x="838200" y="5638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§4.3</a:t>
            </a:r>
          </a:p>
        </p:txBody>
      </p:sp>
    </p:spTree>
    <p:extLst>
      <p:ext uri="{BB962C8B-B14F-4D97-AF65-F5344CB8AC3E}">
        <p14:creationId xmlns:p14="http://schemas.microsoft.com/office/powerpoint/2010/main" val="2043342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A0D9D-7E1A-2A43-ABC8-12AC7AB1E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Simplifying convention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B0D1A-B262-7643-8251-19AAA7751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Gravitational potential energy is compared to energy at infinite distance</a:t>
            </a:r>
          </a:p>
        </p:txBody>
      </p:sp>
    </p:spTree>
    <p:extLst>
      <p:ext uri="{BB962C8B-B14F-4D97-AF65-F5344CB8AC3E}">
        <p14:creationId xmlns:p14="http://schemas.microsoft.com/office/powerpoint/2010/main" val="3486373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1E73CDC-9C40-9941-B7AF-7116EB26B9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294341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Group Work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1FE3D51-48DA-4445-AD22-BD4CF116D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334000" cy="4876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None/>
            </a:pPr>
            <a:r>
              <a:rPr lang="en-US" altLang="en-US" dirty="0"/>
              <a:t>Rank the positions in </a:t>
            </a:r>
            <a:r>
              <a:rPr lang="en-US" altLang="en-US" dirty="0">
                <a:solidFill>
                  <a:schemeClr val="accent2"/>
                </a:solidFill>
              </a:rPr>
              <a:t>descending</a:t>
            </a:r>
            <a:r>
              <a:rPr lang="en-US" altLang="en-US" dirty="0"/>
              <a:t> order of:</a:t>
            </a:r>
          </a:p>
          <a:p>
            <a:pPr marL="990600" lvl="1" indent="-533400" eaLnBrk="1" hangingPunct="1">
              <a:lnSpc>
                <a:spcPct val="90000"/>
              </a:lnSpc>
              <a:buFont typeface="Times" pitchFamily="2" charset="0"/>
              <a:buAutoNum type="alphaLcPeriod"/>
            </a:pPr>
            <a:r>
              <a:rPr lang="en-US" altLang="en-US" dirty="0"/>
              <a:t>Force of attraction</a:t>
            </a:r>
          </a:p>
          <a:p>
            <a:pPr marL="990600" lvl="1" indent="-533400" eaLnBrk="1" hangingPunct="1">
              <a:lnSpc>
                <a:spcPct val="90000"/>
              </a:lnSpc>
              <a:buFont typeface="Times" pitchFamily="2" charset="0"/>
              <a:buAutoNum type="alphaLcPeriod"/>
            </a:pPr>
            <a:r>
              <a:rPr lang="en-US" altLang="en-US" dirty="0"/>
              <a:t>Speed</a:t>
            </a:r>
          </a:p>
          <a:p>
            <a:pPr marL="990600" lvl="1" indent="-533400" eaLnBrk="1" hangingPunct="1">
              <a:lnSpc>
                <a:spcPct val="90000"/>
              </a:lnSpc>
              <a:buFont typeface="Times" pitchFamily="2" charset="0"/>
              <a:buAutoNum type="alphaLcPeriod"/>
            </a:pPr>
            <a:r>
              <a:rPr lang="en-US" altLang="en-US" dirty="0"/>
              <a:t>Kinetic energy</a:t>
            </a:r>
          </a:p>
          <a:p>
            <a:pPr marL="990600" lvl="1" indent="-533400" eaLnBrk="1" hangingPunct="1">
              <a:lnSpc>
                <a:spcPct val="90000"/>
              </a:lnSpc>
              <a:buFont typeface="Times" pitchFamily="2" charset="0"/>
              <a:buAutoNum type="alphaLcPeriod"/>
            </a:pPr>
            <a:r>
              <a:rPr lang="en-US" altLang="en-US" dirty="0"/>
              <a:t>Gravitational potential energy</a:t>
            </a:r>
          </a:p>
        </p:txBody>
      </p:sp>
      <p:grpSp>
        <p:nvGrpSpPr>
          <p:cNvPr id="12292" name="Group 4">
            <a:extLst>
              <a:ext uri="{FF2B5EF4-FFF2-40B4-BE49-F238E27FC236}">
                <a16:creationId xmlns:a16="http://schemas.microsoft.com/office/drawing/2014/main" id="{456274EE-061C-BA46-9114-1B927BBA3F24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1600200"/>
            <a:ext cx="2895600" cy="4876800"/>
            <a:chOff x="3552" y="1008"/>
            <a:chExt cx="1824" cy="3072"/>
          </a:xfrm>
        </p:grpSpPr>
        <p:sp>
          <p:nvSpPr>
            <p:cNvPr id="12293" name="Rectangle 5">
              <a:extLst>
                <a:ext uri="{FF2B5EF4-FFF2-40B4-BE49-F238E27FC236}">
                  <a16:creationId xmlns:a16="http://schemas.microsoft.com/office/drawing/2014/main" id="{632CA202-9BE0-4E4E-8822-33D859271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1008"/>
              <a:ext cx="1824" cy="30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12294" name="Picture 6" descr="orbit">
              <a:extLst>
                <a:ext uri="{FF2B5EF4-FFF2-40B4-BE49-F238E27FC236}">
                  <a16:creationId xmlns:a16="http://schemas.microsoft.com/office/drawing/2014/main" id="{A1AD2528-7485-5547-8605-B58E136237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3005" y="1694"/>
              <a:ext cx="2944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87801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5AF44-5F3A-5643-A5EB-2CD85ABBE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en-US" dirty="0"/>
              <a:t>Newton’s laws explain</a:t>
            </a:r>
            <a:br>
              <a:rPr lang="en-US" dirty="0"/>
            </a:br>
            <a:r>
              <a:rPr lang="en-US" dirty="0"/>
              <a:t>Kepler’s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7795E-B363-BD48-957D-C6FF83ABC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/>
              <a:t>Elliptical orbits—inverse-square attraction</a:t>
            </a:r>
          </a:p>
          <a:p>
            <a:r>
              <a:rPr lang="en-US" i="1" dirty="0"/>
              <a:t>T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baseline="30000" dirty="0"/>
              <a:t>3</a:t>
            </a:r>
            <a:r>
              <a:rPr lang="en-US" dirty="0"/>
              <a:t>—inverse-square attraction</a:t>
            </a:r>
          </a:p>
          <a:p>
            <a:r>
              <a:rPr lang="en-US" dirty="0"/>
              <a:t>Equal areas—conservation of angular momentum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099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611B8556-84E3-044A-8ED2-14CC8011C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223F2-8B05-FA4A-8544-FA51AC5D1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 sz="2800"/>
              <a:t>The planet Saturn is about </a:t>
            </a:r>
            <a:r>
              <a:rPr lang="en-US" altLang="en-US" sz="2800">
                <a:solidFill>
                  <a:srgbClr val="006600"/>
                </a:solidFill>
              </a:rPr>
              <a:t>10</a:t>
            </a:r>
            <a:r>
              <a:rPr lang="en-US" altLang="en-US" sz="2800"/>
              <a:t> times farther from the Sun than Earth.  Its mass is about </a:t>
            </a:r>
            <a:r>
              <a:rPr lang="en-US" altLang="en-US" sz="2800">
                <a:solidFill>
                  <a:srgbClr val="006600"/>
                </a:solidFill>
              </a:rPr>
              <a:t>100</a:t>
            </a:r>
            <a:r>
              <a:rPr lang="en-US" altLang="en-US" sz="2800"/>
              <a:t> times that of earth.  How does its </a:t>
            </a:r>
            <a:r>
              <a:rPr lang="en-US" altLang="en-US" sz="2800">
                <a:solidFill>
                  <a:schemeClr val="accent2"/>
                </a:solidFill>
              </a:rPr>
              <a:t>gravitational attraction to the Sun </a:t>
            </a:r>
            <a:r>
              <a:rPr lang="en-US" altLang="en-US" sz="2800"/>
              <a:t>compare to Earth’s?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sz="2800"/>
              <a:t>100 times weaker.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sz="2800"/>
              <a:t>10 times weaker.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sz="2800"/>
              <a:t>About the same.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sz="2800"/>
              <a:t>10 times stronger.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sz="2800"/>
              <a:t>100 times stronger.</a:t>
            </a:r>
          </a:p>
        </p:txBody>
      </p:sp>
    </p:spTree>
    <p:extLst>
      <p:ext uri="{BB962C8B-B14F-4D97-AF65-F5344CB8AC3E}">
        <p14:creationId xmlns:p14="http://schemas.microsoft.com/office/powerpoint/2010/main" val="1938672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69B7228-43EF-464B-A93E-72C66BEFE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4E889-9DC4-654A-B2A1-A7D418049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 sz="2800"/>
              <a:t>The planet Saturn is about </a:t>
            </a:r>
            <a:r>
              <a:rPr lang="en-US" altLang="en-US" sz="2800">
                <a:solidFill>
                  <a:srgbClr val="006600"/>
                </a:solidFill>
              </a:rPr>
              <a:t>10</a:t>
            </a:r>
            <a:r>
              <a:rPr lang="en-US" altLang="en-US" sz="2800"/>
              <a:t> times farther from the Sun than Earth.  Its mass is about </a:t>
            </a:r>
            <a:r>
              <a:rPr lang="en-US" altLang="en-US" sz="2800">
                <a:solidFill>
                  <a:srgbClr val="006600"/>
                </a:solidFill>
              </a:rPr>
              <a:t>100</a:t>
            </a:r>
            <a:r>
              <a:rPr lang="en-US" altLang="en-US" sz="2800"/>
              <a:t> times that of earth.  How does its </a:t>
            </a:r>
            <a:r>
              <a:rPr lang="en-US" altLang="en-US" sz="2800">
                <a:solidFill>
                  <a:schemeClr val="tx2"/>
                </a:solidFill>
              </a:rPr>
              <a:t>gravitational </a:t>
            </a:r>
            <a:r>
              <a:rPr lang="en-US" altLang="en-US" sz="2800">
                <a:solidFill>
                  <a:schemeClr val="accent2"/>
                </a:solidFill>
              </a:rPr>
              <a:t>acceleration toward the Sun </a:t>
            </a:r>
            <a:r>
              <a:rPr lang="en-US" altLang="en-US" sz="2800"/>
              <a:t>compare to Earth’s?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sz="2800"/>
              <a:t>100 times smaller.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sz="2800"/>
              <a:t>10 times smaller.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sz="2800"/>
              <a:t>About the same.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sz="2800"/>
              <a:t>10 times larger.</a:t>
            </a:r>
          </a:p>
          <a:p>
            <a:pPr marL="0" indent="0">
              <a:buClr>
                <a:schemeClr val="accent2"/>
              </a:buClr>
              <a:buFontTx/>
              <a:buAutoNum type="alphaUcPeriod"/>
            </a:pPr>
            <a:r>
              <a:rPr lang="en-US" altLang="en-US" sz="2800"/>
              <a:t>100 times larger.</a:t>
            </a:r>
          </a:p>
        </p:txBody>
      </p:sp>
    </p:spTree>
    <p:extLst>
      <p:ext uri="{BB962C8B-B14F-4D97-AF65-F5344CB8AC3E}">
        <p14:creationId xmlns:p14="http://schemas.microsoft.com/office/powerpoint/2010/main" val="88280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5AF45-1814-5846-BE3A-F09986314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point?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22C08-301C-DD4F-8B2C-2166CCC1C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Nature seems to care about certain quantities—</a:t>
            </a:r>
            <a:r>
              <a:rPr lang="en-US" dirty="0">
                <a:solidFill>
                  <a:schemeClr val="accent2"/>
                </a:solidFill>
              </a:rPr>
              <a:t>momentum</a:t>
            </a:r>
            <a:r>
              <a:rPr lang="en-US" dirty="0"/>
              <a:t>, </a:t>
            </a:r>
            <a:r>
              <a:rPr lang="en-US" dirty="0">
                <a:solidFill>
                  <a:schemeClr val="accent2"/>
                </a:solidFill>
              </a:rPr>
              <a:t>angular momentum</a:t>
            </a:r>
            <a:r>
              <a:rPr lang="en-US" dirty="0"/>
              <a:t>, and </a:t>
            </a:r>
            <a:r>
              <a:rPr lang="en-US" dirty="0">
                <a:solidFill>
                  <a:schemeClr val="accent2"/>
                </a:solidFill>
              </a:rPr>
              <a:t>energy</a:t>
            </a:r>
            <a:r>
              <a:rPr lang="en-US" dirty="0"/>
              <a:t>.</a:t>
            </a:r>
          </a:p>
          <a:p>
            <a:r>
              <a:rPr lang="en-US" dirty="0"/>
              <a:t>These can be transferred from one object to another, or (in the case of energy) converted to other forms—but </a:t>
            </a:r>
            <a:r>
              <a:rPr lang="en-US" dirty="0">
                <a:solidFill>
                  <a:schemeClr val="accent2"/>
                </a:solidFill>
              </a:rPr>
              <a:t>never created nor destroyed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027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213E6F0-626D-C942-8102-84362AB90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Orbits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16B04FA-E179-DE4A-9D23-9DAFC11E9E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 &gt; 0: </a:t>
            </a:r>
            <a:r>
              <a:rPr lang="en-US" altLang="en-US">
                <a:solidFill>
                  <a:schemeClr val="accent2"/>
                </a:solidFill>
              </a:rPr>
              <a:t>Open</a:t>
            </a:r>
            <a:endParaRPr lang="en-US" altLang="en-US"/>
          </a:p>
          <a:p>
            <a:pPr lvl="1" eaLnBrk="1" hangingPunct="1"/>
            <a:r>
              <a:rPr lang="en-US" altLang="en-US">
                <a:solidFill>
                  <a:srgbClr val="800000"/>
                </a:solidFill>
              </a:rPr>
              <a:t>hyperbola</a:t>
            </a:r>
            <a:endParaRPr lang="en-US" altLang="en-US"/>
          </a:p>
          <a:p>
            <a:pPr eaLnBrk="1" hangingPunct="1"/>
            <a:r>
              <a:rPr lang="en-US" altLang="en-US"/>
              <a:t>E = 0: </a:t>
            </a:r>
            <a:r>
              <a:rPr lang="en-US" altLang="en-US">
                <a:solidFill>
                  <a:schemeClr val="accent2"/>
                </a:solidFill>
              </a:rPr>
              <a:t>Escape speed</a:t>
            </a:r>
            <a:endParaRPr lang="en-US" altLang="en-US"/>
          </a:p>
          <a:p>
            <a:pPr lvl="1" eaLnBrk="1" hangingPunct="1"/>
            <a:r>
              <a:rPr lang="en-US" altLang="en-US">
                <a:solidFill>
                  <a:srgbClr val="800000"/>
                </a:solidFill>
              </a:rPr>
              <a:t>parabola</a:t>
            </a:r>
            <a:endParaRPr lang="en-US" altLang="en-US"/>
          </a:p>
          <a:p>
            <a:pPr eaLnBrk="1" hangingPunct="1"/>
            <a:r>
              <a:rPr lang="en-US" altLang="en-US"/>
              <a:t>E &lt; 0: </a:t>
            </a:r>
            <a:r>
              <a:rPr lang="en-US" altLang="en-US">
                <a:solidFill>
                  <a:schemeClr val="accent2"/>
                </a:solidFill>
              </a:rPr>
              <a:t>Closed</a:t>
            </a:r>
            <a:endParaRPr lang="en-US" altLang="en-US"/>
          </a:p>
          <a:p>
            <a:pPr lvl="1" eaLnBrk="1" hangingPunct="1"/>
            <a:r>
              <a:rPr lang="en-US" altLang="en-US">
                <a:solidFill>
                  <a:srgbClr val="800000"/>
                </a:solidFill>
              </a:rPr>
              <a:t>ellipse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5938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6C96193-F728-2640-AC74-5D3FB35282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Escape Speed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87F03A6-FB0C-5C40-A0D6-D1AB989674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an object’s </a:t>
            </a:r>
            <a:r>
              <a:rPr lang="en-US" altLang="en-US" i="1">
                <a:solidFill>
                  <a:schemeClr val="accent2"/>
                </a:solidFill>
              </a:rPr>
              <a:t>U</a:t>
            </a:r>
            <a:r>
              <a:rPr lang="en-US" altLang="en-US" baseline="-25000">
                <a:solidFill>
                  <a:schemeClr val="accent2"/>
                </a:solidFill>
              </a:rPr>
              <a:t>g</a:t>
            </a:r>
            <a:r>
              <a:rPr lang="en-US" altLang="en-US">
                <a:solidFill>
                  <a:schemeClr val="accent2"/>
                </a:solidFill>
              </a:rPr>
              <a:t> + </a:t>
            </a:r>
            <a:r>
              <a:rPr lang="en-US" altLang="en-US" i="1">
                <a:solidFill>
                  <a:schemeClr val="accent2"/>
                </a:solidFill>
              </a:rPr>
              <a:t>K</a:t>
            </a:r>
            <a:r>
              <a:rPr lang="en-US" altLang="en-US" baseline="-25000">
                <a:solidFill>
                  <a:schemeClr val="accent2"/>
                </a:solidFill>
              </a:rPr>
              <a:t>tr</a:t>
            </a:r>
            <a:r>
              <a:rPr lang="en-US" altLang="en-US">
                <a:solidFill>
                  <a:schemeClr val="accent2"/>
                </a:solidFill>
              </a:rPr>
              <a:t> ≥ 0</a:t>
            </a:r>
            <a:r>
              <a:rPr lang="en-US" altLang="en-US"/>
              <a:t>, it can “escape” from a gravitational field.</a:t>
            </a:r>
          </a:p>
        </p:txBody>
      </p:sp>
    </p:spTree>
    <p:extLst>
      <p:ext uri="{BB962C8B-B14F-4D97-AF65-F5344CB8AC3E}">
        <p14:creationId xmlns:p14="http://schemas.microsoft.com/office/powerpoint/2010/main" val="773265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BDBA9-7823-4241-99BC-9F975CB21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Mass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394CB99-D6EC-6C48-9510-CD201DD781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Newton’s laws show a relationship between </a:t>
                </a:r>
                <a:r>
                  <a:rPr lang="en-US" dirty="0">
                    <a:solidFill>
                      <a:schemeClr val="accent2"/>
                    </a:solidFill>
                  </a:rPr>
                  <a:t>force</a:t>
                </a:r>
                <a:r>
                  <a:rPr lang="en-US" dirty="0"/>
                  <a:t>, </a:t>
                </a:r>
                <a:r>
                  <a:rPr lang="en-US" dirty="0">
                    <a:solidFill>
                      <a:schemeClr val="accent2"/>
                    </a:solidFill>
                  </a:rPr>
                  <a:t>semimajor axis</a:t>
                </a:r>
                <a:r>
                  <a:rPr lang="en-US" dirty="0"/>
                  <a:t>, and </a:t>
                </a:r>
                <a:r>
                  <a:rPr lang="en-US" dirty="0">
                    <a:solidFill>
                      <a:schemeClr val="accent2"/>
                    </a:solidFill>
                  </a:rPr>
                  <a:t>speed</a:t>
                </a:r>
                <a:r>
                  <a:rPr lang="en-US" dirty="0"/>
                  <a:t> of an orbit</a:t>
                </a:r>
              </a:p>
              <a:p>
                <a:r>
                  <a:rPr lang="en-US" dirty="0"/>
                  <a:t>The force is from the gravitational attraction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𝐺𝑀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sSup>
                        <m:sSupPr>
                          <m:ctrlP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If we measure </a:t>
                </a:r>
                <a:r>
                  <a:rPr lang="en-US" i="1" dirty="0">
                    <a:solidFill>
                      <a:schemeClr val="accent2"/>
                    </a:solidFill>
                  </a:rPr>
                  <a:t>a</a:t>
                </a:r>
                <a:r>
                  <a:rPr lang="en-US" dirty="0"/>
                  <a:t> and </a:t>
                </a:r>
                <a:r>
                  <a:rPr lang="en-US" i="1" dirty="0">
                    <a:solidFill>
                      <a:schemeClr val="accent2"/>
                    </a:solidFill>
                  </a:rPr>
                  <a:t>T</a:t>
                </a:r>
                <a:r>
                  <a:rPr lang="en-US" dirty="0"/>
                  <a:t>, we can find </a:t>
                </a:r>
                <a:r>
                  <a:rPr lang="en-US" i="1" dirty="0">
                    <a:solidFill>
                      <a:schemeClr val="accent6"/>
                    </a:solidFill>
                  </a:rPr>
                  <a:t>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394CB99-D6EC-6C48-9510-CD201DD781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401" r="-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579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567EF-ECD3-E649-ABE6-0DC0E00BA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2EE43-FC4B-344A-A6BF-03358D4D0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43199"/>
          </a:xfrm>
        </p:spPr>
        <p:txBody>
          <a:bodyPr/>
          <a:lstStyle/>
          <a:p>
            <a:r>
              <a:rPr lang="en-US" dirty="0"/>
              <a:t>Force of gravity decreases with distance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chemeClr val="accent2"/>
                </a:solidFill>
              </a:rPr>
              <a:t>1/</a:t>
            </a:r>
            <a:r>
              <a:rPr lang="en-US" i="1" dirty="0">
                <a:solidFill>
                  <a:schemeClr val="accent2"/>
                </a:solidFill>
              </a:rPr>
              <a:t>r</a:t>
            </a:r>
            <a:r>
              <a:rPr lang="en-US" baseline="30000" dirty="0">
                <a:solidFill>
                  <a:schemeClr val="accent2"/>
                </a:solidFill>
              </a:rPr>
              <a:t>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Near side pulled more than far side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Creates </a:t>
            </a:r>
            <a:r>
              <a:rPr lang="en-US" dirty="0">
                <a:solidFill>
                  <a:schemeClr val="accent2"/>
                </a:solidFill>
              </a:rPr>
              <a:t>tidal bulges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308918-A79F-B24B-A75D-4606DD103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4114800"/>
            <a:ext cx="4990885" cy="220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49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E3BC8-38AA-EE42-AD92-9669B5E9D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Tidal locking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917EE-DC2C-E64C-8E10-29F6EBDAE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Earth’s gravity causes lunar </a:t>
            </a:r>
            <a:r>
              <a:rPr lang="en-US" dirty="0">
                <a:solidFill>
                  <a:schemeClr val="accent2"/>
                </a:solidFill>
              </a:rPr>
              <a:t>tides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Distorts</a:t>
            </a:r>
            <a:r>
              <a:rPr lang="en-US" dirty="0"/>
              <a:t> the Moon into an </a:t>
            </a:r>
            <a:r>
              <a:rPr lang="en-US" dirty="0">
                <a:solidFill>
                  <a:schemeClr val="accent2"/>
                </a:solidFill>
              </a:rPr>
              <a:t>oblong</a:t>
            </a:r>
            <a:r>
              <a:rPr lang="en-US" dirty="0"/>
              <a:t> shape</a:t>
            </a:r>
          </a:p>
          <a:p>
            <a:r>
              <a:rPr lang="en-US" dirty="0"/>
              <a:t>Internal </a:t>
            </a:r>
            <a:r>
              <a:rPr lang="en-US" dirty="0">
                <a:solidFill>
                  <a:schemeClr val="accent2"/>
                </a:solidFill>
              </a:rPr>
              <a:t>drag</a:t>
            </a:r>
            <a:r>
              <a:rPr lang="en-US" dirty="0"/>
              <a:t> </a:t>
            </a:r>
            <a:r>
              <a:rPr lang="en-US" dirty="0">
                <a:solidFill>
                  <a:schemeClr val="accent2"/>
                </a:solidFill>
              </a:rPr>
              <a:t>resists</a:t>
            </a:r>
            <a:r>
              <a:rPr lang="en-US" dirty="0"/>
              <a:t> distortion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slows</a:t>
            </a:r>
            <a:r>
              <a:rPr lang="en-US" dirty="0"/>
              <a:t> Moon’s spin</a:t>
            </a:r>
          </a:p>
          <a:p>
            <a:r>
              <a:rPr lang="en-US" dirty="0"/>
              <a:t>Moon now rotates </a:t>
            </a:r>
            <a:r>
              <a:rPr lang="en-US" dirty="0">
                <a:solidFill>
                  <a:schemeClr val="accent2"/>
                </a:solidFill>
              </a:rPr>
              <a:t>synchronously</a:t>
            </a:r>
          </a:p>
          <a:p>
            <a:r>
              <a:rPr lang="en-US" dirty="0"/>
              <a:t>Many other moons rotate synchronously</a:t>
            </a:r>
          </a:p>
        </p:txBody>
      </p:sp>
    </p:spTree>
    <p:extLst>
      <p:ext uri="{BB962C8B-B14F-4D97-AF65-F5344CB8AC3E}">
        <p14:creationId xmlns:p14="http://schemas.microsoft.com/office/powerpoint/2010/main" val="396196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17458-9849-C84B-A36C-D2A5DC594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Momentum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B945D-B19A-B348-A755-85900FB66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quantity of motion</a:t>
            </a:r>
          </a:p>
          <a:p>
            <a:r>
              <a:rPr lang="en-US" dirty="0"/>
              <a:t>Nature cares about this</a:t>
            </a:r>
          </a:p>
        </p:txBody>
      </p:sp>
    </p:spTree>
    <p:extLst>
      <p:ext uri="{BB962C8B-B14F-4D97-AF65-F5344CB8AC3E}">
        <p14:creationId xmlns:p14="http://schemas.microsoft.com/office/powerpoint/2010/main" val="254190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C180680-9869-A74D-9BC1-804873201E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Momentum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3CE4F66-15E3-054F-95F2-3666BF706E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20574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Formula</a:t>
            </a:r>
          </a:p>
        </p:txBody>
      </p:sp>
      <p:sp>
        <p:nvSpPr>
          <p:cNvPr id="353284" name="Rectangle 4">
            <a:extLst>
              <a:ext uri="{FF2B5EF4-FFF2-40B4-BE49-F238E27FC236}">
                <a16:creationId xmlns:a16="http://schemas.microsoft.com/office/drawing/2014/main" id="{7715647B-63DA-5B41-A389-280CF0F95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343400"/>
            <a:ext cx="2819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0" i="1" dirty="0">
                <a:solidFill>
                  <a:srgbClr val="003366"/>
                </a:solidFill>
              </a:rPr>
              <a:t>m</a:t>
            </a:r>
            <a:r>
              <a:rPr lang="en-US" altLang="en-US" sz="3200" b="0" dirty="0">
                <a:solidFill>
                  <a:srgbClr val="003366"/>
                </a:solidFill>
              </a:rPr>
              <a:t> = mass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 b="0" i="1" dirty="0">
                <a:solidFill>
                  <a:srgbClr val="003366"/>
                </a:solidFill>
              </a:rPr>
              <a:t>v</a:t>
            </a:r>
            <a:r>
              <a:rPr lang="en-US" altLang="en-US" sz="3200" b="0" dirty="0">
                <a:solidFill>
                  <a:srgbClr val="003366"/>
                </a:solidFill>
              </a:rPr>
              <a:t> = velocity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59308A1B-9217-8548-BED0-CFC470839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048000"/>
            <a:ext cx="1752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0" i="1">
                <a:solidFill>
                  <a:srgbClr val="9A3344"/>
                </a:solidFill>
              </a:rPr>
              <a:t>p</a:t>
            </a:r>
            <a:r>
              <a:rPr lang="en-US" altLang="en-US" sz="3200" b="0" i="1">
                <a:solidFill>
                  <a:srgbClr val="003366"/>
                </a:solidFill>
              </a:rPr>
              <a:t> = </a:t>
            </a:r>
            <a:r>
              <a:rPr lang="en-US" altLang="en-US" sz="3200" b="0" i="1">
                <a:solidFill>
                  <a:srgbClr val="9A3344"/>
                </a:solidFill>
              </a:rPr>
              <a:t>mv</a:t>
            </a:r>
            <a:endParaRPr lang="en-US" altLang="en-US" sz="3200" b="0" i="1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380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37B7FEF-9110-0C47-A545-CA8A53D74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Force and Momentum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F975AAD-98E5-1340-9A25-B11DB4125A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When a net force </a:t>
            </a:r>
            <a:r>
              <a:rPr lang="en-US" altLang="en-US" i="1" dirty="0">
                <a:solidFill>
                  <a:schemeClr val="accent2"/>
                </a:solidFill>
              </a:rPr>
              <a:t>F</a:t>
            </a:r>
            <a:r>
              <a:rPr lang="en-US" altLang="en-US" dirty="0"/>
              <a:t> is applied to an object of mass </a:t>
            </a:r>
            <a:r>
              <a:rPr lang="en-US" altLang="en-US" i="1" dirty="0">
                <a:solidFill>
                  <a:schemeClr val="accent2"/>
                </a:solidFill>
              </a:rPr>
              <a:t>m</a:t>
            </a:r>
            <a:r>
              <a:rPr lang="en-US" altLang="en-US" dirty="0"/>
              <a:t> for a time </a:t>
            </a:r>
            <a:r>
              <a:rPr lang="en-US" altLang="en-US" i="1" dirty="0">
                <a:solidFill>
                  <a:schemeClr val="accent2"/>
                </a:solidFill>
              </a:rPr>
              <a:t>t</a:t>
            </a:r>
            <a:r>
              <a:rPr lang="en-US" altLang="en-US" dirty="0"/>
              <a:t>, its change in momentum is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9BC0497-F56F-B644-8F60-D13B7AACA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266872"/>
            <a:ext cx="990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3200" b="0" i="1" dirty="0">
                <a:solidFill>
                  <a:srgbClr val="003366"/>
                </a:solidFill>
              </a:rPr>
              <a:t>Ft</a:t>
            </a:r>
            <a:endParaRPr lang="en-US" altLang="en-US" sz="2800" b="0" dirty="0">
              <a:solidFill>
                <a:srgbClr val="003366"/>
              </a:solidFill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FAA1AFB-580D-1C49-84BB-0C61A5174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827834"/>
            <a:ext cx="1447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3200" b="0" dirty="0">
                <a:solidFill>
                  <a:srgbClr val="003366"/>
                </a:solidFill>
              </a:rPr>
              <a:t>= </a:t>
            </a:r>
            <a:r>
              <a:rPr lang="en-US" altLang="en-US" sz="3200" b="0" i="1" dirty="0" err="1">
                <a:solidFill>
                  <a:srgbClr val="003366"/>
                </a:solidFill>
              </a:rPr>
              <a:t>m</a:t>
            </a:r>
            <a:r>
              <a:rPr lang="en-US" altLang="en-US" sz="3200" b="0" dirty="0" err="1">
                <a:solidFill>
                  <a:srgbClr val="003366"/>
                </a:solidFill>
                <a:latin typeface="Symbol" pitchFamily="2" charset="2"/>
              </a:rPr>
              <a:t>D</a:t>
            </a:r>
            <a:r>
              <a:rPr lang="en-US" altLang="en-US" sz="3200" b="0" i="1" dirty="0" err="1">
                <a:solidFill>
                  <a:srgbClr val="003366"/>
                </a:solidFill>
              </a:rPr>
              <a:t>v</a:t>
            </a:r>
            <a:endParaRPr lang="en-US" altLang="en-US" sz="2800" b="0" dirty="0">
              <a:solidFill>
                <a:srgbClr val="003366"/>
              </a:solidFill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1B1DE68-2DB9-504D-B58E-7809D4466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266872"/>
            <a:ext cx="1752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3200" b="0" dirty="0">
                <a:solidFill>
                  <a:srgbClr val="003366"/>
                </a:solidFill>
              </a:rPr>
              <a:t>= </a:t>
            </a:r>
            <a:r>
              <a:rPr lang="en-US" altLang="en-US" sz="3200" b="0" i="1" dirty="0">
                <a:solidFill>
                  <a:srgbClr val="003366"/>
                </a:solidFill>
              </a:rPr>
              <a:t>mat</a:t>
            </a:r>
            <a:r>
              <a:rPr lang="en-US" altLang="en-US" sz="3200" b="0" dirty="0">
                <a:solidFill>
                  <a:srgbClr val="003366"/>
                </a:solidFill>
              </a:rPr>
              <a:t> </a:t>
            </a:r>
            <a:endParaRPr lang="en-US" altLang="en-US" sz="2800" b="0" dirty="0">
              <a:solidFill>
                <a:srgbClr val="003366"/>
              </a:solidFill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65F4AEAB-205E-1B44-B6CC-D3FF91952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388796"/>
            <a:ext cx="167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0" dirty="0">
                <a:solidFill>
                  <a:srgbClr val="003366"/>
                </a:solidFill>
                <a:latin typeface="Arial" charset="0"/>
              </a:rPr>
              <a:t>= </a:t>
            </a:r>
            <a:r>
              <a:rPr lang="en-US" sz="3200" b="0" dirty="0">
                <a:solidFill>
                  <a:srgbClr val="003366"/>
                </a:solidFill>
                <a:latin typeface="Symbol" charset="2"/>
              </a:rPr>
              <a:t>D(</a:t>
            </a:r>
            <a:r>
              <a:rPr lang="en-US" sz="3200" b="0" i="1" dirty="0" err="1">
                <a:solidFill>
                  <a:srgbClr val="003366"/>
                </a:solidFill>
                <a:latin typeface="+mn-lt"/>
              </a:rPr>
              <a:t>m</a:t>
            </a:r>
            <a:r>
              <a:rPr lang="en-US" sz="3200" b="0" i="1" dirty="0" err="1">
                <a:solidFill>
                  <a:srgbClr val="003366"/>
                </a:solidFill>
                <a:latin typeface="Arial" charset="0"/>
              </a:rPr>
              <a:t>v</a:t>
            </a:r>
            <a:r>
              <a:rPr lang="en-US" sz="3200" b="0" dirty="0">
                <a:solidFill>
                  <a:srgbClr val="003366"/>
                </a:solidFill>
                <a:latin typeface="Arial" charset="0"/>
              </a:rPr>
              <a:t>)</a:t>
            </a:r>
            <a:endParaRPr lang="en-US" sz="2800" b="0" dirty="0">
              <a:solidFill>
                <a:srgbClr val="003366"/>
              </a:solidFill>
              <a:latin typeface="Arial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925A82A6-99FF-2248-B259-16CEFE656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949757"/>
            <a:ext cx="1676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200" b="0" dirty="0">
                <a:solidFill>
                  <a:srgbClr val="003366"/>
                </a:solidFill>
                <a:latin typeface="Arial" charset="0"/>
              </a:rPr>
              <a:t>= </a:t>
            </a:r>
            <a:r>
              <a:rPr lang="en-US" sz="3200" b="0" dirty="0" err="1">
                <a:solidFill>
                  <a:srgbClr val="003366"/>
                </a:solidFill>
                <a:latin typeface="Symbol" charset="2"/>
              </a:rPr>
              <a:t>D</a:t>
            </a:r>
            <a:r>
              <a:rPr lang="en-US" sz="3200" b="0" i="1" dirty="0" err="1">
                <a:solidFill>
                  <a:srgbClr val="003366"/>
                </a:solidFill>
                <a:latin typeface="+mn-lt"/>
              </a:rPr>
              <a:t>p</a:t>
            </a:r>
            <a:endParaRPr lang="en-US" sz="2800" b="0" i="1" dirty="0">
              <a:solidFill>
                <a:srgbClr val="0033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916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/>
      <p:bldP spid="7" grpId="0" build="p" autoUpdateAnimBg="0"/>
      <p:bldP spid="8" grpId="0" build="p" autoUpdateAnimBg="0"/>
      <p:bldP spid="9" grpId="0" build="p" autoUpdateAnimBg="0"/>
      <p:bldP spid="1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9FA60-C19E-B945-A3E4-AA6565C9A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Conservation of Momentum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5219C-1664-EF4E-80BE-ADA084AA5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objects interact:</a:t>
            </a:r>
          </a:p>
          <a:p>
            <a:r>
              <a:rPr lang="en-US" dirty="0"/>
              <a:t>One applies a force </a:t>
            </a:r>
            <a:r>
              <a:rPr lang="en-US" i="1" dirty="0">
                <a:solidFill>
                  <a:schemeClr val="accent2"/>
                </a:solidFill>
              </a:rPr>
              <a:t>F</a:t>
            </a:r>
            <a:r>
              <a:rPr lang="en-US" dirty="0"/>
              <a:t> on the other </a:t>
            </a:r>
          </a:p>
          <a:p>
            <a:pPr lvl="1"/>
            <a:r>
              <a:rPr lang="en-US" dirty="0"/>
              <a:t>for some time </a:t>
            </a:r>
            <a:r>
              <a:rPr lang="en-US" i="1" dirty="0"/>
              <a:t>t</a:t>
            </a:r>
          </a:p>
          <a:p>
            <a:r>
              <a:rPr lang="en-US" dirty="0"/>
              <a:t>The other applies a force </a:t>
            </a:r>
            <a:r>
              <a:rPr lang="en-US" dirty="0">
                <a:solidFill>
                  <a:schemeClr val="accent2"/>
                </a:solidFill>
              </a:rPr>
              <a:t>–</a:t>
            </a:r>
            <a:r>
              <a:rPr lang="en-US" i="1" dirty="0">
                <a:solidFill>
                  <a:schemeClr val="accent2"/>
                </a:solidFill>
              </a:rPr>
              <a:t>F</a:t>
            </a:r>
            <a:r>
              <a:rPr lang="en-US" dirty="0"/>
              <a:t> back</a:t>
            </a:r>
          </a:p>
          <a:p>
            <a:pPr lvl="1"/>
            <a:r>
              <a:rPr lang="en-US" dirty="0"/>
              <a:t>for the same time </a:t>
            </a:r>
            <a:r>
              <a:rPr lang="en-US" i="1" dirty="0"/>
              <a:t>t</a:t>
            </a:r>
          </a:p>
          <a:p>
            <a:r>
              <a:rPr lang="en-US" dirty="0"/>
              <a:t>Their momentum changes are </a:t>
            </a:r>
            <a:r>
              <a:rPr lang="en-US" i="1" dirty="0">
                <a:solidFill>
                  <a:schemeClr val="accent6"/>
                </a:solidFill>
              </a:rPr>
              <a:t>Ft</a:t>
            </a:r>
            <a:r>
              <a:rPr lang="en-US" dirty="0"/>
              <a:t> and </a:t>
            </a:r>
            <a:r>
              <a:rPr lang="en-US" dirty="0">
                <a:solidFill>
                  <a:schemeClr val="accent3"/>
                </a:solidFill>
              </a:rPr>
              <a:t>–</a:t>
            </a:r>
            <a:r>
              <a:rPr lang="en-US" i="1" dirty="0">
                <a:solidFill>
                  <a:schemeClr val="accent6"/>
                </a:solidFill>
              </a:rPr>
              <a:t>Ft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Total momentum change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zero</a:t>
            </a:r>
          </a:p>
        </p:txBody>
      </p:sp>
    </p:spTree>
    <p:extLst>
      <p:ext uri="{BB962C8B-B14F-4D97-AF65-F5344CB8AC3E}">
        <p14:creationId xmlns:p14="http://schemas.microsoft.com/office/powerpoint/2010/main" val="96438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83A69-67F1-E641-B663-2B346D49D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Torque and Angular Momentum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10AC33-84FB-4B4B-B443-B164A5ED95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32288"/>
            <a:ext cx="6172200" cy="1535112"/>
          </a:xfrm>
          <a:prstGeom prst="rect">
            <a:avLst/>
          </a:prstGeom>
          <a:noFill/>
          <a:ln w="28575">
            <a:solidFill>
              <a:srgbClr val="8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5">
            <a:extLst>
              <a:ext uri="{FF2B5EF4-FFF2-40B4-BE49-F238E27FC236}">
                <a16:creationId xmlns:a16="http://schemas.microsoft.com/office/drawing/2014/main" id="{0CB0F872-AAAB-E543-A7C5-D915E7AE5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766887"/>
            <a:ext cx="82296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514600" indent="-2514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0" dirty="0">
                <a:solidFill>
                  <a:srgbClr val="003366"/>
                </a:solidFill>
              </a:rPr>
              <a:t>Turning force =</a:t>
            </a:r>
            <a:r>
              <a:rPr lang="en-US" altLang="en-US" sz="3200" b="0" dirty="0"/>
              <a:t> </a:t>
            </a:r>
            <a:r>
              <a:rPr lang="en-US" altLang="en-US" sz="3200" b="0" dirty="0">
                <a:solidFill>
                  <a:srgbClr val="800000"/>
                </a:solidFill>
              </a:rPr>
              <a:t>torque </a:t>
            </a:r>
            <a:endParaRPr lang="en-US" altLang="en-US" sz="3200" b="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3200" b="0" dirty="0">
                <a:solidFill>
                  <a:srgbClr val="003366"/>
                </a:solidFill>
              </a:rPr>
              <a:t>	=</a:t>
            </a:r>
            <a:r>
              <a:rPr lang="en-US" altLang="en-US" sz="3200" b="0" dirty="0"/>
              <a:t> </a:t>
            </a:r>
            <a:r>
              <a:rPr lang="en-US" altLang="en-US" sz="3200" b="0" dirty="0">
                <a:solidFill>
                  <a:srgbClr val="800000"/>
                </a:solidFill>
                <a:sym typeface="Symbol" pitchFamily="2" charset="2"/>
              </a:rPr>
              <a:t>radius</a:t>
            </a:r>
            <a:r>
              <a:rPr lang="en-US" altLang="en-US" sz="3200" b="0" dirty="0"/>
              <a:t> </a:t>
            </a:r>
            <a:r>
              <a:rPr lang="en-US" altLang="en-US" sz="3200" b="0" dirty="0">
                <a:solidFill>
                  <a:srgbClr val="003366"/>
                </a:solidFill>
                <a:sym typeface="Symbol" pitchFamily="2" charset="2"/>
              </a:rPr>
              <a:t> </a:t>
            </a:r>
            <a:r>
              <a:rPr lang="en-US" altLang="en-US" sz="3200" b="0" dirty="0">
                <a:solidFill>
                  <a:srgbClr val="800000"/>
                </a:solidFill>
              </a:rPr>
              <a:t>force</a:t>
            </a:r>
            <a:endParaRPr lang="en-US" altLang="en-US" sz="3200" b="0" dirty="0">
              <a:solidFill>
                <a:srgbClr val="9A3344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b="0" dirty="0">
                <a:solidFill>
                  <a:srgbClr val="9A3344"/>
                </a:solidFill>
              </a:rPr>
              <a:t>	</a:t>
            </a:r>
            <a:r>
              <a:rPr lang="en-US" altLang="en-US" sz="3200" b="0" dirty="0"/>
              <a:t>=</a:t>
            </a:r>
            <a:r>
              <a:rPr lang="en-US" altLang="en-US" sz="3200" b="0" dirty="0">
                <a:solidFill>
                  <a:srgbClr val="9A3344"/>
                </a:solidFill>
              </a:rPr>
              <a:t> </a:t>
            </a:r>
            <a:r>
              <a:rPr lang="en-US" altLang="en-US" sz="3200" b="0" i="1" dirty="0">
                <a:solidFill>
                  <a:srgbClr val="800000"/>
                </a:solidFill>
              </a:rPr>
              <a:t>r</a:t>
            </a:r>
            <a:r>
              <a:rPr lang="en-US" altLang="en-US" sz="3200" b="0" dirty="0">
                <a:solidFill>
                  <a:srgbClr val="9A3344"/>
                </a:solidFill>
              </a:rPr>
              <a:t> </a:t>
            </a:r>
            <a:r>
              <a:rPr lang="en-US" altLang="en-US" sz="3200" b="0" dirty="0">
                <a:sym typeface="Symbol" pitchFamily="2" charset="2"/>
              </a:rPr>
              <a:t></a:t>
            </a:r>
            <a:r>
              <a:rPr lang="en-US" altLang="en-US" sz="3200" b="0" dirty="0">
                <a:solidFill>
                  <a:srgbClr val="9A3344"/>
                </a:solidFill>
                <a:sym typeface="Symbol" pitchFamily="2" charset="2"/>
              </a:rPr>
              <a:t> </a:t>
            </a:r>
            <a:r>
              <a:rPr lang="en-US" altLang="en-US" sz="3200" b="0" i="1" dirty="0">
                <a:solidFill>
                  <a:srgbClr val="800000"/>
                </a:solidFill>
                <a:sym typeface="Symbol" pitchFamily="2" charset="2"/>
              </a:rPr>
              <a:t>F</a:t>
            </a:r>
            <a:endParaRPr lang="en-US" altLang="en-US" sz="3200" b="0" dirty="0">
              <a:solidFill>
                <a:srgbClr val="9A33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919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6ED80AB-2E90-6B42-87C7-CDEF60BB88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Angular Momentum</a:t>
            </a:r>
          </a:p>
        </p:txBody>
      </p:sp>
      <p:sp>
        <p:nvSpPr>
          <p:cNvPr id="362499" name="Rectangle 3">
            <a:extLst>
              <a:ext uri="{FF2B5EF4-FFF2-40B4-BE49-F238E27FC236}">
                <a16:creationId xmlns:a16="http://schemas.microsoft.com/office/drawing/2014/main" id="{F4260D36-1F38-A948-AF29-6C3491DF1B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162800" cy="1676400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altLang="en-US" dirty="0">
                <a:solidFill>
                  <a:schemeClr val="accent2"/>
                </a:solidFill>
              </a:rPr>
              <a:t>Torque</a:t>
            </a:r>
            <a:r>
              <a:rPr lang="en-US" altLang="en-US" dirty="0"/>
              <a:t> is a rotational </a:t>
            </a:r>
            <a:r>
              <a:rPr lang="en-US" altLang="en-US" dirty="0">
                <a:solidFill>
                  <a:schemeClr val="accent2"/>
                </a:solidFill>
              </a:rPr>
              <a:t>force</a:t>
            </a:r>
            <a:endParaRPr lang="en-US" altLang="en-US" dirty="0"/>
          </a:p>
          <a:p>
            <a:pPr eaLnBrk="1" hangingPunct="1">
              <a:buClr>
                <a:schemeClr val="tx2"/>
              </a:buClr>
            </a:pPr>
            <a:r>
              <a:rPr lang="en-US" altLang="en-US" dirty="0">
                <a:solidFill>
                  <a:schemeClr val="accent2"/>
                </a:solidFill>
              </a:rPr>
              <a:t>Angular momentum</a:t>
            </a:r>
            <a:r>
              <a:rPr lang="en-US" altLang="en-US" dirty="0"/>
              <a:t> is rotational </a:t>
            </a:r>
            <a:r>
              <a:rPr lang="en-US" altLang="en-US" dirty="0">
                <a:solidFill>
                  <a:schemeClr val="accent2"/>
                </a:solidFill>
              </a:rPr>
              <a:t>momentum</a:t>
            </a:r>
          </a:p>
        </p:txBody>
      </p:sp>
      <p:sp>
        <p:nvSpPr>
          <p:cNvPr id="16393" name="Rectangle 8">
            <a:extLst>
              <a:ext uri="{FF2B5EF4-FFF2-40B4-BE49-F238E27FC236}">
                <a16:creationId xmlns:a16="http://schemas.microsoft.com/office/drawing/2014/main" id="{917CEE84-4941-7943-93B3-44D583902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369992"/>
            <a:ext cx="2057400" cy="640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altLang="en-US" sz="3200" b="0" i="1" dirty="0">
                <a:solidFill>
                  <a:srgbClr val="800000"/>
                </a:solidFill>
              </a:rPr>
              <a:t>L</a:t>
            </a:r>
            <a:r>
              <a:rPr lang="en-US" altLang="en-US" sz="3200" b="0" dirty="0"/>
              <a:t> = </a:t>
            </a:r>
            <a:r>
              <a:rPr lang="en-US" altLang="en-US" sz="3200" b="0" i="1" dirty="0">
                <a:solidFill>
                  <a:srgbClr val="800000"/>
                </a:solidFill>
              </a:rPr>
              <a:t>r</a:t>
            </a:r>
            <a:r>
              <a:rPr lang="en-US" altLang="en-US" sz="3200" b="0" dirty="0"/>
              <a:t> </a:t>
            </a:r>
            <a:r>
              <a:rPr lang="en-US" altLang="en-US" sz="3200" b="0" dirty="0">
                <a:sym typeface="Symbol" pitchFamily="2" charset="2"/>
              </a:rPr>
              <a:t> </a:t>
            </a:r>
            <a:r>
              <a:rPr lang="en-US" altLang="en-US" sz="3200" b="0" i="1" dirty="0">
                <a:solidFill>
                  <a:srgbClr val="800000"/>
                </a:solidFill>
                <a:sym typeface="Symbol" pitchFamily="2" charset="2"/>
              </a:rPr>
              <a:t>p</a:t>
            </a:r>
            <a:endParaRPr lang="en-US" altLang="en-US" sz="3200" b="0" dirty="0"/>
          </a:p>
        </p:txBody>
      </p:sp>
      <p:sp>
        <p:nvSpPr>
          <p:cNvPr id="362505" name="Rectangle 9">
            <a:extLst>
              <a:ext uri="{FF2B5EF4-FFF2-40B4-BE49-F238E27FC236}">
                <a16:creationId xmlns:a16="http://schemas.microsoft.com/office/drawing/2014/main" id="{7A2203F9-9C7C-2644-AB31-366D69366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343400"/>
            <a:ext cx="71628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altLang="en-US" sz="3200" b="0" dirty="0">
                <a:solidFill>
                  <a:schemeClr val="accent2"/>
                </a:solidFill>
              </a:rPr>
              <a:t>How fast </a:t>
            </a:r>
            <a:r>
              <a:rPr lang="en-US" altLang="en-US" sz="3200" b="0" dirty="0">
                <a:solidFill>
                  <a:srgbClr val="003366"/>
                </a:solidFill>
              </a:rPr>
              <a:t>times </a:t>
            </a:r>
            <a:r>
              <a:rPr lang="en-US" altLang="en-US" sz="3200" b="0" dirty="0">
                <a:solidFill>
                  <a:schemeClr val="accent2"/>
                </a:solidFill>
              </a:rPr>
              <a:t>how far</a:t>
            </a:r>
            <a:endParaRPr lang="en-US" altLang="en-US" sz="3200" b="0" dirty="0">
              <a:solidFill>
                <a:srgbClr val="003366"/>
              </a:solidFill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altLang="en-US" sz="3200" b="0" dirty="0">
                <a:solidFill>
                  <a:schemeClr val="accent2"/>
                </a:solidFill>
              </a:rPr>
              <a:t>Direction</a:t>
            </a:r>
            <a:r>
              <a:rPr lang="en-US" altLang="en-US" sz="3200" b="0" dirty="0">
                <a:solidFill>
                  <a:srgbClr val="003366"/>
                </a:solidFill>
              </a:rPr>
              <a:t> by </a:t>
            </a:r>
            <a:r>
              <a:rPr lang="en-US" altLang="en-US" sz="3200" b="0" dirty="0">
                <a:solidFill>
                  <a:schemeClr val="accent2"/>
                </a:solidFill>
              </a:rPr>
              <a:t>right-hand rule</a:t>
            </a:r>
          </a:p>
        </p:txBody>
      </p:sp>
    </p:spTree>
    <p:extLst>
      <p:ext uri="{BB962C8B-B14F-4D97-AF65-F5344CB8AC3E}">
        <p14:creationId xmlns:p14="http://schemas.microsoft.com/office/powerpoint/2010/main" val="66849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build="p" autoUpdateAnimBg="0"/>
      <p:bldP spid="36250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367A4D5-8155-0A49-9C5F-630EA7142C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Conservation of </a:t>
            </a:r>
            <a:br>
              <a:rPr lang="en-US" altLang="en-US" dirty="0"/>
            </a:br>
            <a:r>
              <a:rPr lang="en-US" altLang="en-US" dirty="0"/>
              <a:t>Angular Momentum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14A1AE1-D9B3-2349-A4E5-7968136607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49438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dirty="0"/>
              <a:t>If no outside torque, </a:t>
            </a:r>
            <a:r>
              <a:rPr lang="en-US" altLang="en-US" i="1" dirty="0"/>
              <a:t>L</a:t>
            </a:r>
            <a:r>
              <a:rPr lang="en-US" altLang="en-US" dirty="0"/>
              <a:t> = </a:t>
            </a:r>
            <a:r>
              <a:rPr lang="en-US" altLang="en-US" i="1" dirty="0"/>
              <a:t>r</a:t>
            </a:r>
            <a:r>
              <a:rPr lang="en-US" altLang="en-US" dirty="0"/>
              <a:t> </a:t>
            </a:r>
            <a:r>
              <a:rPr lang="en-US" altLang="en-US" dirty="0">
                <a:sym typeface="Symbol" pitchFamily="2" charset="2"/>
              </a:rPr>
              <a:t> </a:t>
            </a:r>
            <a:r>
              <a:rPr lang="en-US" altLang="en-US" i="1" dirty="0">
                <a:sym typeface="Symbol" pitchFamily="2" charset="2"/>
              </a:rPr>
              <a:t>p</a:t>
            </a:r>
            <a:r>
              <a:rPr lang="en-US" altLang="en-US" dirty="0">
                <a:sym typeface="Symbol" pitchFamily="2" charset="2"/>
              </a:rPr>
              <a:t> is </a:t>
            </a:r>
            <a:r>
              <a:rPr lang="en-US" altLang="en-US" dirty="0">
                <a:solidFill>
                  <a:schemeClr val="accent2"/>
                </a:solidFill>
                <a:sym typeface="Symbol" pitchFamily="2" charset="2"/>
              </a:rPr>
              <a:t>constant</a:t>
            </a:r>
            <a:r>
              <a:rPr lang="en-US" altLang="en-US" dirty="0">
                <a:sym typeface="Symbol" pitchFamily="2" charset="2"/>
              </a:rPr>
              <a:t>.</a:t>
            </a:r>
          </a:p>
        </p:txBody>
      </p:sp>
      <p:pic>
        <p:nvPicPr>
          <p:cNvPr id="364548" name="Picture 4">
            <a:extLst>
              <a:ext uri="{FF2B5EF4-FFF2-40B4-BE49-F238E27FC236}">
                <a16:creationId xmlns:a16="http://schemas.microsoft.com/office/drawing/2014/main" id="{156AA68A-F14E-8441-ABC1-284700A9B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221038"/>
            <a:ext cx="4876800" cy="31035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7" name="Rectangle 9">
            <a:extLst>
              <a:ext uri="{FF2B5EF4-FFF2-40B4-BE49-F238E27FC236}">
                <a16:creationId xmlns:a16="http://schemas.microsoft.com/office/drawing/2014/main" id="{E315868C-2751-2C4B-BFE4-257B3A635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459038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 b="0">
                <a:solidFill>
                  <a:srgbClr val="003366"/>
                </a:solidFill>
                <a:sym typeface="Symbol" pitchFamily="2" charset="2"/>
              </a:rPr>
              <a:t>I</a:t>
            </a:r>
            <a:r>
              <a:rPr lang="en-US" altLang="en-US" sz="3200" b="0">
                <a:solidFill>
                  <a:srgbClr val="003366"/>
                </a:solidFill>
              </a:rPr>
              <a:t>f </a:t>
            </a:r>
            <a:r>
              <a:rPr lang="en-US" altLang="en-US" sz="3200" b="0" i="1">
                <a:solidFill>
                  <a:srgbClr val="003366"/>
                </a:solidFill>
              </a:rPr>
              <a:t>r</a:t>
            </a:r>
            <a:r>
              <a:rPr lang="en-US" altLang="en-US" sz="3200" b="0">
                <a:solidFill>
                  <a:srgbClr val="003366"/>
                </a:solidFill>
              </a:rPr>
              <a:t> decreases, </a:t>
            </a:r>
            <a:r>
              <a:rPr lang="en-US" altLang="en-US" sz="3200" b="0" i="1">
                <a:solidFill>
                  <a:srgbClr val="003366"/>
                </a:solidFill>
              </a:rPr>
              <a:t>p</a:t>
            </a:r>
            <a:r>
              <a:rPr lang="en-US" altLang="en-US" sz="3200" b="0">
                <a:solidFill>
                  <a:srgbClr val="003366"/>
                </a:solidFill>
              </a:rPr>
              <a:t> increases!</a:t>
            </a:r>
          </a:p>
        </p:txBody>
      </p:sp>
    </p:spTree>
    <p:extLst>
      <p:ext uri="{BB962C8B-B14F-4D97-AF65-F5344CB8AC3E}">
        <p14:creationId xmlns:p14="http://schemas.microsoft.com/office/powerpoint/2010/main" val="209939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3738</TotalTime>
  <Words>683</Words>
  <Application>Microsoft Office PowerPoint</Application>
  <PresentationFormat>On-screen Show (4:3)</PresentationFormat>
  <Paragraphs>123</Paragraphs>
  <Slides>24</Slides>
  <Notes>2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ＭＳ Ｐゴシック</vt:lpstr>
      <vt:lpstr>Arial</vt:lpstr>
      <vt:lpstr>Calibri</vt:lpstr>
      <vt:lpstr>Cambria Math</vt:lpstr>
      <vt:lpstr>Symbol</vt:lpstr>
      <vt:lpstr>Times</vt:lpstr>
      <vt:lpstr>Wingdings</vt:lpstr>
      <vt:lpstr>Default Design</vt:lpstr>
      <vt:lpstr>Conservation laws, Gravity</vt:lpstr>
      <vt:lpstr>What’s the point?</vt:lpstr>
      <vt:lpstr>Momentum</vt:lpstr>
      <vt:lpstr>Momentum</vt:lpstr>
      <vt:lpstr>Force and Momentum</vt:lpstr>
      <vt:lpstr>Conservation of Momentum</vt:lpstr>
      <vt:lpstr>Torque and Angular Momentum</vt:lpstr>
      <vt:lpstr>Angular Momentum</vt:lpstr>
      <vt:lpstr>Conservation of  Angular Momentum</vt:lpstr>
      <vt:lpstr>Conservation of  Angular Momentum</vt:lpstr>
      <vt:lpstr>Energy</vt:lpstr>
      <vt:lpstr>Energy Disguises</vt:lpstr>
      <vt:lpstr>Work and Energy</vt:lpstr>
      <vt:lpstr>Orbital Mechanics</vt:lpstr>
      <vt:lpstr>Simplifying convention</vt:lpstr>
      <vt:lpstr>Group Work</vt:lpstr>
      <vt:lpstr>Newton’s laws explain Kepler’s laws</vt:lpstr>
      <vt:lpstr>Question</vt:lpstr>
      <vt:lpstr>Question</vt:lpstr>
      <vt:lpstr>Orbits</vt:lpstr>
      <vt:lpstr>Escape Speed</vt:lpstr>
      <vt:lpstr>Measuring Mass</vt:lpstr>
      <vt:lpstr>Tides</vt:lpstr>
      <vt:lpstr>Tidal locking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 Jr</cp:lastModifiedBy>
  <cp:revision>255</cp:revision>
  <cp:lastPrinted>2025-02-07T14:19:46Z</cp:lastPrinted>
  <dcterms:created xsi:type="dcterms:W3CDTF">2003-08-04T19:23:16Z</dcterms:created>
  <dcterms:modified xsi:type="dcterms:W3CDTF">2026-01-28T20:14:35Z</dcterms:modified>
</cp:coreProperties>
</file>