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6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539" r:id="rId11"/>
    <p:sldId id="540" r:id="rId12"/>
    <p:sldId id="545" r:id="rId13"/>
    <p:sldId id="422" r:id="rId14"/>
    <p:sldId id="461" r:id="rId15"/>
    <p:sldId id="546" r:id="rId16"/>
    <p:sldId id="541" r:id="rId17"/>
    <p:sldId id="542" r:id="rId18"/>
    <p:sldId id="543" r:id="rId19"/>
    <p:sldId id="562" r:id="rId20"/>
    <p:sldId id="556" r:id="rId21"/>
    <p:sldId id="564" r:id="rId22"/>
    <p:sldId id="565" r:id="rId23"/>
    <p:sldId id="547" r:id="rId24"/>
    <p:sldId id="561" r:id="rId25"/>
    <p:sldId id="563" r:id="rId26"/>
    <p:sldId id="550" r:id="rId2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7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73"/>
    <p:restoredTop sz="93913" autoAdjust="0"/>
  </p:normalViewPr>
  <p:slideViewPr>
    <p:cSldViewPr>
      <p:cViewPr varScale="1">
        <p:scale>
          <a:sx n="68" d="100"/>
          <a:sy n="68" d="100"/>
        </p:scale>
        <p:origin x="84" y="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3248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>
        <p:guide orient="horz" pos="2207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BA6A1A80-3C88-F94D-B758-F0F7058AF0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12032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A1000 L07 Force</a:t>
            </a:r>
            <a:endParaRPr lang="en-US" dirty="0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AF7FD79-07EF-904F-82E1-5213733CC51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097" y="0"/>
            <a:ext cx="4002404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t" anchorCtr="0" compatLnSpc="1">
            <a:prstTxWarp prst="textNoShape">
              <a:avLst/>
            </a:prstTxWarp>
          </a:bodyPr>
          <a:lstStyle>
            <a:lvl1pPr algn="r"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92CAED58-3117-FC4C-AD7C-0DB9B8225D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188"/>
            <a:ext cx="4000830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defTabSz="9245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146EB007-85F2-5B46-A71C-6AA8A5E386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098" y="6394258"/>
            <a:ext cx="3844952" cy="35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08" tIns="46254" rIns="92508" bIns="46254" numCol="1" anchor="b" anchorCtr="0" compatLnSpc="1">
            <a:prstTxWarp prst="textNoShape">
              <a:avLst/>
            </a:prstTxWarp>
          </a:bodyPr>
          <a:lstStyle>
            <a:lvl1pPr algn="r" defTabSz="923394" eaLnBrk="1" hangingPunct="1">
              <a:defRPr sz="1200"/>
            </a:lvl1pPr>
          </a:lstStyle>
          <a:p>
            <a:pPr>
              <a:defRPr/>
            </a:pPr>
            <a:fld id="{99E198E8-1274-AE4E-83C7-C0FE8EEEC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495963-331D-D744-B2D3-EA8AE071E6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88486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A1000 L07 Force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3DF97D-D50F-FA41-B4C7-64519922F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32097" y="0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A47F029-E024-AE4D-B9C1-272849DADF5B}" type="datetimeFigureOut">
              <a:rPr lang="en-US" altLang="en-US"/>
              <a:pPr>
                <a:defRPr/>
              </a:pPr>
              <a:t>2/3/2026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F1795D-4FE4-0C40-9273-9D3840C392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9" tIns="45910" rIns="91819" bIns="4591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479BC8C-F26A-2547-B4A5-5B62490A7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4238" y="3329386"/>
            <a:ext cx="7387600" cy="3155155"/>
          </a:xfrm>
          <a:prstGeom prst="rect">
            <a:avLst/>
          </a:prstGeom>
        </p:spPr>
        <p:txBody>
          <a:bodyPr vert="horz" lIns="91819" tIns="45910" rIns="91819" bIns="4591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4E016-16E8-424F-B0BB-B25FB2B24C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657188"/>
            <a:ext cx="4002404" cy="351629"/>
          </a:xfrm>
          <a:prstGeom prst="rect">
            <a:avLst/>
          </a:prstGeom>
        </p:spPr>
        <p:txBody>
          <a:bodyPr vert="horz" lIns="91819" tIns="45910" rIns="91819" bIns="4591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896DB-3EBE-8848-8D76-002CB33C4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32097" y="6657188"/>
            <a:ext cx="4002404" cy="351629"/>
          </a:xfrm>
          <a:prstGeom prst="rect">
            <a:avLst/>
          </a:prstGeom>
        </p:spPr>
        <p:txBody>
          <a:bodyPr vert="horz" wrap="square" lIns="91819" tIns="45910" rIns="91819" bIns="459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CD55FC-F6E9-AD46-90CF-9254EF4A6F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1" y="112458"/>
            <a:ext cx="4002404" cy="351629"/>
          </a:xfrm>
        </p:spPr>
        <p:txBody>
          <a:bodyPr/>
          <a:lstStyle/>
          <a:p>
            <a:pPr>
              <a:defRPr/>
            </a:pPr>
            <a:r>
              <a:rPr lang="en-US"/>
              <a:t>A1000 L07 Force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CD55FC-F6E9-AD46-90CF-9254EF4A6FCC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43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BD7A7ED2-31CC-3A4F-BC39-A7093975FE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9ECB285D-29C2-F34D-A83E-B439E2C20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Demonstrate rope and skateboard</a:t>
            </a:r>
          </a:p>
        </p:txBody>
      </p:sp>
    </p:spTree>
    <p:extLst>
      <p:ext uri="{BB962C8B-B14F-4D97-AF65-F5344CB8AC3E}">
        <p14:creationId xmlns:p14="http://schemas.microsoft.com/office/powerpoint/2010/main" val="91876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9BD79B-892D-F549-B370-3228401955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8DE56-8F57-0F4C-B2B6-8E31AD6F0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1562-5D18-534B-9DE0-3F30B665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64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49F05-F266-584D-AF42-76DEC7083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1E94B0-3CA9-904D-B520-29DD6974E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4CC83-E323-A14E-B144-841E08185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8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74CD5D-0D93-0F44-B6C8-FBF5A1D08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3489A-A6A7-EE4C-AD6E-F8DB95DEBA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D5CAF-801F-F741-98C0-716767C038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74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E7734-EB3F-804B-94FD-15C66877E1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B52C3A-1738-6144-876D-53495290F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B82C4-3119-4142-8EB1-0D4CE7B51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21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41574E-C3F4-564F-97E5-09A5971D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4ED3A8-16F2-F84E-A5F3-767A9D6D6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C67A15-A463-024F-AB35-883CD588A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C8A60-5EC2-4E4A-BBEE-B1906DA46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2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8F782A-C152-4549-A26F-DC820ABC66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06635-5146-DA43-A891-D6BA5BD2A2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8C345-A619-9E4E-B57A-7B2B03A28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995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DA39DC2-7935-D646-9F83-4156AEEB2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A989A0C-CA98-734F-9D66-8AE47018A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3EB1-E203-4841-A1E9-20CF8562B7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7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642338-7D0D-584E-863C-982894F2B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E07901-93A1-614C-AD13-0AE9A0A7C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21FA-0C91-E34C-9770-B6C2CF06EC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26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9106D55-7245-6045-B599-B3CA02E4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AD8ADB-D263-D847-B7FF-D6102BCC4D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2F27-70BA-034A-A44F-4BAF54DB97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0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E018E-0BA2-A04F-8EDD-7A7399709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227D6-7DF1-274C-859B-CE98FE8AE2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General Physics L14_capacitance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B716EB-7CDB-A84B-98A4-A71716C8B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ECF39-C873-1144-B949-57502DF85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7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DAC38A-8216-654F-865F-514AFD202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06AF87-8C5E-E044-A0A1-D51C7FBC7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F320-41B9-4045-834F-112F72C931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12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CC0711-F14E-D549-BEA5-3A2800E9F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D1EFC7-E228-AE44-B989-431DF01C1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8178663-978B-B843-8DB3-80843A8CD6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AF019B-DA59-9942-B87B-CDA02FC322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0594FB9-0124-314D-8216-C86DC3954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EEDB-382B-D445-213A-2FB90C0CC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I drafts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87254-67E0-43FC-3148-06F690CE9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Friday</a:t>
            </a:r>
          </a:p>
          <a:p>
            <a:r>
              <a:rPr lang="en-US" dirty="0"/>
              <a:t>You’ll give feedback on classmates’ drafts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Not</a:t>
            </a:r>
            <a:r>
              <a:rPr lang="en-US" dirty="0"/>
              <a:t> evaluative</a:t>
            </a:r>
          </a:p>
          <a:p>
            <a:pPr lvl="1"/>
            <a:r>
              <a:rPr lang="en-US" dirty="0"/>
              <a:t>Identify what the project does to </a:t>
            </a:r>
            <a:r>
              <a:rPr lang="en-US" dirty="0">
                <a:solidFill>
                  <a:schemeClr val="accent2"/>
                </a:solidFill>
              </a:rPr>
              <a:t>address the objective</a:t>
            </a:r>
          </a:p>
          <a:p>
            <a:r>
              <a:rPr lang="en-US" dirty="0"/>
              <a:t>I’ll assign which drafts you review</a:t>
            </a:r>
          </a:p>
          <a:p>
            <a:pPr lvl="1"/>
            <a:r>
              <a:rPr lang="en-US" dirty="0"/>
              <a:t>somehow</a:t>
            </a:r>
          </a:p>
        </p:txBody>
      </p:sp>
    </p:spTree>
    <p:extLst>
      <p:ext uri="{BB962C8B-B14F-4D97-AF65-F5344CB8AC3E}">
        <p14:creationId xmlns:p14="http://schemas.microsoft.com/office/powerpoint/2010/main" val="115148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D1655E4-89AC-BF4A-9A16-A9FC6105E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First Law</a:t>
            </a:r>
          </a:p>
        </p:txBody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00CE1F92-AC96-1148-9FC5-7E7FF1E5F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1752600"/>
          </a:xfrm>
        </p:spPr>
        <p:txBody>
          <a:bodyPr/>
          <a:lstStyle/>
          <a:p>
            <a:pPr eaLnBrk="1" hangingPunct="1"/>
            <a:r>
              <a:rPr lang="en-US" altLang="en-US"/>
              <a:t>An object’s state of motion </a:t>
            </a:r>
            <a:r>
              <a:rPr lang="en-US" altLang="en-US">
                <a:solidFill>
                  <a:srgbClr val="0000FF"/>
                </a:solidFill>
              </a:rPr>
              <a:t>does not change</a:t>
            </a:r>
            <a:r>
              <a:rPr lang="en-US" altLang="en-US"/>
              <a:t> unless an outside force acts upon it.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53B29E6E-D0D6-8849-B3F0-6DA696E02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19400"/>
            <a:ext cx="3886200" cy="3519488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Text Box 5">
            <a:extLst>
              <a:ext uri="{FF2B5EF4-FFF2-40B4-BE49-F238E27FC236}">
                <a16:creationId xmlns:a16="http://schemas.microsoft.com/office/drawing/2014/main" id="{2E27B77E-E109-BF4E-92EF-9B9852DD9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6324600"/>
            <a:ext cx="525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Representation of Newton by William Blake, 1795</a:t>
            </a:r>
          </a:p>
        </p:txBody>
      </p:sp>
      <p:sp>
        <p:nvSpPr>
          <p:cNvPr id="330758" name="Rectangle 6">
            <a:extLst>
              <a:ext uri="{FF2B5EF4-FFF2-40B4-BE49-F238E27FC236}">
                <a16:creationId xmlns:a16="http://schemas.microsoft.com/office/drawing/2014/main" id="{DA8802D5-E42E-304B-9F70-70B24C1E5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67000"/>
            <a:ext cx="3886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 b="0">
                <a:solidFill>
                  <a:srgbClr val="003366"/>
                </a:solidFill>
              </a:rPr>
              <a:t>If at rest, it remains at rest.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 b="0">
                <a:solidFill>
                  <a:srgbClr val="003366"/>
                </a:solidFill>
              </a:rPr>
              <a:t>If moving, it continues straight at constant speed.</a:t>
            </a:r>
          </a:p>
        </p:txBody>
      </p:sp>
    </p:spTree>
    <p:extLst>
      <p:ext uri="{BB962C8B-B14F-4D97-AF65-F5344CB8AC3E}">
        <p14:creationId xmlns:p14="http://schemas.microsoft.com/office/powerpoint/2010/main" val="8655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build="p" autoUpdateAnimBg="0"/>
      <p:bldP spid="33075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09D3341-BACC-4343-8D0B-9F5CEB823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Does it Make Sense?</a:t>
            </a:r>
          </a:p>
        </p:txBody>
      </p:sp>
      <p:sp>
        <p:nvSpPr>
          <p:cNvPr id="332803" name="Rectangle 3">
            <a:extLst>
              <a:ext uri="{FF2B5EF4-FFF2-40B4-BE49-F238E27FC236}">
                <a16:creationId xmlns:a16="http://schemas.microsoft.com/office/drawing/2014/main" id="{7A59F407-8788-FC4C-95D0-BD5425B4B4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 you </a:t>
            </a:r>
            <a:r>
              <a:rPr lang="en-US" altLang="en-US">
                <a:solidFill>
                  <a:srgbClr val="0000FF"/>
                </a:solidFill>
              </a:rPr>
              <a:t>feel a force</a:t>
            </a:r>
            <a:r>
              <a:rPr lang="en-US" altLang="en-US"/>
              <a:t> while cruising in a plane? A train? An automobile?</a:t>
            </a:r>
          </a:p>
          <a:p>
            <a:pPr eaLnBrk="1" hangingPunct="1"/>
            <a:r>
              <a:rPr lang="en-US" altLang="en-US"/>
              <a:t>If you were moving in a perfectly straight line at a constant velocity inside a closed box, </a:t>
            </a:r>
            <a:r>
              <a:rPr lang="en-US" altLang="en-US">
                <a:solidFill>
                  <a:srgbClr val="0000FF"/>
                </a:solidFill>
              </a:rPr>
              <a:t>could you tell</a:t>
            </a:r>
            <a:r>
              <a:rPr lang="en-US" alt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257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B0F491F-01DE-C445-A359-056B8FE79D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52600" y="381000"/>
            <a:ext cx="5791200" cy="1020763"/>
          </a:xfrm>
        </p:spPr>
        <p:txBody>
          <a:bodyPr/>
          <a:lstStyle/>
          <a:p>
            <a:pPr eaLnBrk="1" hangingPunct="1"/>
            <a:r>
              <a:rPr lang="en-US" altLang="en-US"/>
              <a:t>What does Newton’s first law mean?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5574D48B-6920-B543-8BCF-9B933E0CC0E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en-US"/>
              <a:t>Being at rest is nothing special; it is just another value (zero) of </a:t>
            </a:r>
            <a:r>
              <a:rPr lang="en-US" altLang="en-US">
                <a:solidFill>
                  <a:schemeClr val="accent2"/>
                </a:solidFill>
              </a:rPr>
              <a:t>constant velocity</a:t>
            </a:r>
            <a:r>
              <a:rPr lang="en-US" altLang="en-US"/>
              <a:t>.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A6008A18-525B-254B-B32A-46C5489F2B77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962400"/>
            <a:ext cx="6096000" cy="2514600"/>
            <a:chOff x="1392" y="2496"/>
            <a:chExt cx="3840" cy="1584"/>
          </a:xfrm>
        </p:grpSpPr>
        <p:sp>
          <p:nvSpPr>
            <p:cNvPr id="56325" name="Oval 5">
              <a:extLst>
                <a:ext uri="{FF2B5EF4-FFF2-40B4-BE49-F238E27FC236}">
                  <a16:creationId xmlns:a16="http://schemas.microsoft.com/office/drawing/2014/main" id="{AB5E1F07-68E0-9140-82F5-530F8D081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496"/>
              <a:ext cx="2400" cy="1584"/>
            </a:xfrm>
            <a:prstGeom prst="ellips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26" name="Oval 6">
              <a:extLst>
                <a:ext uri="{FF2B5EF4-FFF2-40B4-BE49-F238E27FC236}">
                  <a16:creationId xmlns:a16="http://schemas.microsoft.com/office/drawing/2014/main" id="{55664564-8D60-C241-8883-45F287A0D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3456"/>
              <a:ext cx="48" cy="48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6327" name="Text Box 7">
              <a:extLst>
                <a:ext uri="{FF2B5EF4-FFF2-40B4-BE49-F238E27FC236}">
                  <a16:creationId xmlns:a16="http://schemas.microsoft.com/office/drawing/2014/main" id="{65642A11-83E8-8249-82AA-03E5AAABA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880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/>
                <a:t>constant velocities</a:t>
              </a:r>
            </a:p>
          </p:txBody>
        </p:sp>
        <p:sp>
          <p:nvSpPr>
            <p:cNvPr id="56328" name="Text Box 8">
              <a:extLst>
                <a:ext uri="{FF2B5EF4-FFF2-40B4-BE49-F238E27FC236}">
                  <a16:creationId xmlns:a16="http://schemas.microsoft.com/office/drawing/2014/main" id="{A69A8136-306C-0948-9455-B7C641D91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2544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0"/>
                <a:t>rest</a:t>
              </a:r>
            </a:p>
          </p:txBody>
        </p:sp>
        <p:sp>
          <p:nvSpPr>
            <p:cNvPr id="56329" name="Freeform 9">
              <a:extLst>
                <a:ext uri="{FF2B5EF4-FFF2-40B4-BE49-F238E27FC236}">
                  <a16:creationId xmlns:a16="http://schemas.microsoft.com/office/drawing/2014/main" id="{14DB22D2-CFF1-8748-9915-2EBA7AA7D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2784"/>
              <a:ext cx="1104" cy="672"/>
            </a:xfrm>
            <a:custGeom>
              <a:avLst/>
              <a:gdLst>
                <a:gd name="T0" fmla="*/ 1104 w 1104"/>
                <a:gd name="T1" fmla="*/ 0 h 672"/>
                <a:gd name="T2" fmla="*/ 480 w 1104"/>
                <a:gd name="T3" fmla="*/ 288 h 672"/>
                <a:gd name="T4" fmla="*/ 816 w 1104"/>
                <a:gd name="T5" fmla="*/ 336 h 672"/>
                <a:gd name="T6" fmla="*/ 0 w 1104"/>
                <a:gd name="T7" fmla="*/ 672 h 6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04"/>
                <a:gd name="T13" fmla="*/ 0 h 672"/>
                <a:gd name="T14" fmla="*/ 1104 w 1104"/>
                <a:gd name="T15" fmla="*/ 672 h 6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04" h="672">
                  <a:moveTo>
                    <a:pt x="1104" y="0"/>
                  </a:moveTo>
                  <a:cubicBezTo>
                    <a:pt x="816" y="116"/>
                    <a:pt x="528" y="232"/>
                    <a:pt x="480" y="288"/>
                  </a:cubicBezTo>
                  <a:cubicBezTo>
                    <a:pt x="432" y="344"/>
                    <a:pt x="896" y="272"/>
                    <a:pt x="816" y="336"/>
                  </a:cubicBezTo>
                  <a:cubicBezTo>
                    <a:pt x="736" y="400"/>
                    <a:pt x="136" y="616"/>
                    <a:pt x="0" y="67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2589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F0E2692-C8EF-954A-A660-121E71D54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Net Force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CE18FA92-DF5F-864D-9698-9AAE495B7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Forces can add together.</a:t>
            </a:r>
          </a:p>
          <a:p>
            <a:pPr eaLnBrk="1" hangingPunct="1"/>
            <a:r>
              <a:rPr lang="en-US" altLang="en-US" dirty="0"/>
              <a:t>Forces can oppose each other.</a:t>
            </a:r>
          </a:p>
          <a:p>
            <a:pPr eaLnBrk="1" hangingPunct="1"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dirty="0">
                <a:solidFill>
                  <a:srgbClr val="800000"/>
                </a:solidFill>
              </a:rPr>
              <a:t>Net force</a:t>
            </a:r>
            <a:r>
              <a:rPr lang="en-US" altLang="en-US" dirty="0"/>
              <a:t> is the sum of all forces acting on a body.</a:t>
            </a:r>
          </a:p>
        </p:txBody>
      </p:sp>
    </p:spTree>
    <p:extLst>
      <p:ext uri="{BB962C8B-B14F-4D97-AF65-F5344CB8AC3E}">
        <p14:creationId xmlns:p14="http://schemas.microsoft.com/office/powerpoint/2010/main" val="274348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52766A5-23E5-E948-9630-6614806D01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Second Law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3276DC31-4C73-0646-A00A-A7DFA411B78C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828800"/>
            <a:ext cx="1524000" cy="1112838"/>
            <a:chOff x="2112" y="1152"/>
            <a:chExt cx="960" cy="701"/>
          </a:xfrm>
        </p:grpSpPr>
        <p:sp>
          <p:nvSpPr>
            <p:cNvPr id="11274" name="Text Box 5">
              <a:extLst>
                <a:ext uri="{FF2B5EF4-FFF2-40B4-BE49-F238E27FC236}">
                  <a16:creationId xmlns:a16="http://schemas.microsoft.com/office/drawing/2014/main" id="{6976DF9D-86EF-9C4D-80D3-442A3E633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152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0" i="1">
                  <a:solidFill>
                    <a:srgbClr val="9A3344"/>
                  </a:solidFill>
                </a:rPr>
                <a:t>F</a:t>
              </a:r>
            </a:p>
          </p:txBody>
        </p:sp>
        <p:sp>
          <p:nvSpPr>
            <p:cNvPr id="11275" name="Text Box 6">
              <a:extLst>
                <a:ext uri="{FF2B5EF4-FFF2-40B4-BE49-F238E27FC236}">
                  <a16:creationId xmlns:a16="http://schemas.microsoft.com/office/drawing/2014/main" id="{E5803882-788F-B84D-9838-8F521DBFA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488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m</a:t>
              </a:r>
              <a:endParaRPr lang="en-US" altLang="en-US" sz="3200" b="0" i="1">
                <a:solidFill>
                  <a:srgbClr val="9A3344"/>
                </a:solidFill>
              </a:endParaRPr>
            </a:p>
          </p:txBody>
        </p:sp>
        <p:sp>
          <p:nvSpPr>
            <p:cNvPr id="11276" name="Line 7">
              <a:extLst>
                <a:ext uri="{FF2B5EF4-FFF2-40B4-BE49-F238E27FC236}">
                  <a16:creationId xmlns:a16="http://schemas.microsoft.com/office/drawing/2014/main" id="{84756142-4098-294D-B75C-6716C70EF9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517"/>
              <a:ext cx="432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10">
              <a:extLst>
                <a:ext uri="{FF2B5EF4-FFF2-40B4-BE49-F238E27FC236}">
                  <a16:creationId xmlns:a16="http://schemas.microsoft.com/office/drawing/2014/main" id="{39990FEE-8526-4B40-83A4-686BA0A49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325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a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=</a:t>
              </a:r>
              <a:endParaRPr lang="en-US" altLang="en-US"/>
            </a:p>
          </p:txBody>
        </p:sp>
      </p:grpSp>
      <p:sp>
        <p:nvSpPr>
          <p:cNvPr id="263181" name="Text Box 13">
            <a:extLst>
              <a:ext uri="{FF2B5EF4-FFF2-40B4-BE49-F238E27FC236}">
                <a16:creationId xmlns:a16="http://schemas.microsoft.com/office/drawing/2014/main" id="{0FE1171B-77B4-E541-AF99-AC8491B1B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19400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0">
                <a:solidFill>
                  <a:srgbClr val="003366"/>
                </a:solidFill>
              </a:rPr>
              <a:t>equivalently,</a:t>
            </a:r>
          </a:p>
        </p:txBody>
      </p:sp>
      <p:sp>
        <p:nvSpPr>
          <p:cNvPr id="263183" name="Text Box 15">
            <a:extLst>
              <a:ext uri="{FF2B5EF4-FFF2-40B4-BE49-F238E27FC236}">
                <a16:creationId xmlns:a16="http://schemas.microsoft.com/office/drawing/2014/main" id="{68C98849-BC16-5446-853D-5D2ABA012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6576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 i="1">
                <a:solidFill>
                  <a:srgbClr val="800000"/>
                </a:solidFill>
              </a:rPr>
              <a:t>F</a:t>
            </a:r>
            <a:r>
              <a:rPr lang="en-US" altLang="en-US" sz="3200" b="0">
                <a:solidFill>
                  <a:srgbClr val="800000"/>
                </a:solidFill>
              </a:rPr>
              <a:t> </a:t>
            </a:r>
            <a:r>
              <a:rPr lang="en-US" altLang="en-US" sz="3200" b="0">
                <a:solidFill>
                  <a:srgbClr val="003366"/>
                </a:solidFill>
              </a:rPr>
              <a:t>=</a:t>
            </a:r>
            <a:r>
              <a:rPr lang="en-US" altLang="en-US" sz="3200" b="0">
                <a:solidFill>
                  <a:srgbClr val="800000"/>
                </a:solidFill>
              </a:rPr>
              <a:t> </a:t>
            </a:r>
            <a:r>
              <a:rPr lang="en-US" altLang="en-US" sz="3200" b="0" i="1">
                <a:solidFill>
                  <a:srgbClr val="800000"/>
                </a:solidFill>
              </a:rPr>
              <a:t>ma</a:t>
            </a:r>
            <a:endParaRPr lang="en-US" altLang="en-US"/>
          </a:p>
        </p:txBody>
      </p:sp>
      <p:grpSp>
        <p:nvGrpSpPr>
          <p:cNvPr id="3" name="Group 29">
            <a:extLst>
              <a:ext uri="{FF2B5EF4-FFF2-40B4-BE49-F238E27FC236}">
                <a16:creationId xmlns:a16="http://schemas.microsoft.com/office/drawing/2014/main" id="{090163EF-D038-B748-811D-2AFD6E9C57F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4906963"/>
            <a:ext cx="7772400" cy="579437"/>
            <a:chOff x="432" y="3091"/>
            <a:chExt cx="4896" cy="365"/>
          </a:xfrm>
        </p:grpSpPr>
        <p:sp>
          <p:nvSpPr>
            <p:cNvPr id="11271" name="Text Box 20">
              <a:extLst>
                <a:ext uri="{FF2B5EF4-FFF2-40B4-BE49-F238E27FC236}">
                  <a16:creationId xmlns:a16="http://schemas.microsoft.com/office/drawing/2014/main" id="{0B04FADD-B6BF-B243-997F-DEEC5F8C67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3091"/>
              <a:ext cx="201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a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=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acceleration </a:t>
              </a:r>
              <a:endParaRPr lang="en-US" altLang="en-US"/>
            </a:p>
          </p:txBody>
        </p:sp>
        <p:sp>
          <p:nvSpPr>
            <p:cNvPr id="11272" name="Text Box 23">
              <a:extLst>
                <a:ext uri="{FF2B5EF4-FFF2-40B4-BE49-F238E27FC236}">
                  <a16:creationId xmlns:a16="http://schemas.microsoft.com/office/drawing/2014/main" id="{8365C005-959D-884E-B81C-8C0E4423C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3091"/>
              <a:ext cx="15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F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=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/>
                <a:t>net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force</a:t>
              </a:r>
              <a:endParaRPr lang="en-US" altLang="en-US">
                <a:solidFill>
                  <a:srgbClr val="003366"/>
                </a:solidFill>
              </a:endParaRPr>
            </a:p>
          </p:txBody>
        </p:sp>
        <p:sp>
          <p:nvSpPr>
            <p:cNvPr id="11273" name="Text Box 25">
              <a:extLst>
                <a:ext uri="{FF2B5EF4-FFF2-40B4-BE49-F238E27FC236}">
                  <a16:creationId xmlns:a16="http://schemas.microsoft.com/office/drawing/2014/main" id="{2B4AF71C-9058-EB44-BAAF-D67056D89E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091"/>
              <a:ext cx="129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m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=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>
                  <a:solidFill>
                    <a:srgbClr val="003366"/>
                  </a:solidFill>
                </a:rPr>
                <a:t>mass </a:t>
              </a:r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54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4268288" presetClass="entr" presetSubtype="3343820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81" grpId="0" autoUpdateAnimBg="0"/>
      <p:bldP spid="26318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7C39B-9721-D344-A113-6F20FE8FC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4377F-077F-BC42-A240-D179DCAD5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Circles around the Earth</a:t>
            </a:r>
          </a:p>
          <a:p>
            <a:r>
              <a:rPr lang="en-US" dirty="0"/>
              <a:t>How does it accelerate?</a:t>
            </a:r>
          </a:p>
          <a:p>
            <a:r>
              <a:rPr lang="en-US" dirty="0"/>
              <a:t>What force accelerates it?</a:t>
            </a:r>
          </a:p>
        </p:txBody>
      </p:sp>
    </p:spTree>
    <p:extLst>
      <p:ext uri="{BB962C8B-B14F-4D97-AF65-F5344CB8AC3E}">
        <p14:creationId xmlns:p14="http://schemas.microsoft.com/office/powerpoint/2010/main" val="37165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C4D2B31-5F72-E64A-8938-59DF43E91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Historical Background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186B294-B118-4343-BF3B-4FD3F24692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Earthly and celestial objects thought fundamentally different</a:t>
            </a:r>
          </a:p>
          <a:p>
            <a:pPr lvl="1" eaLnBrk="1" hangingPunct="1"/>
            <a:r>
              <a:rPr lang="en-US" altLang="en-US" dirty="0"/>
              <a:t>Earthly elements have their places</a:t>
            </a:r>
          </a:p>
          <a:p>
            <a:pPr lvl="1" eaLnBrk="1" hangingPunct="1"/>
            <a:r>
              <a:rPr lang="en-US" altLang="en-US" dirty="0"/>
              <a:t>Celestial objects move in perfect circles</a:t>
            </a:r>
          </a:p>
        </p:txBody>
      </p:sp>
    </p:spTree>
    <p:extLst>
      <p:ext uri="{BB962C8B-B14F-4D97-AF65-F5344CB8AC3E}">
        <p14:creationId xmlns:p14="http://schemas.microsoft.com/office/powerpoint/2010/main" val="4272282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F0E12ED-DAD2-FC41-B716-34381A5192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Insight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ED9547E-78DF-D64F-A17A-DEA04D8A8F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force pulling an apple (or us) to the ground is the same force curving the moon’s path: </a:t>
            </a:r>
            <a:r>
              <a:rPr lang="en-US" altLang="en-US" dirty="0">
                <a:solidFill>
                  <a:schemeClr val="accent2"/>
                </a:solidFill>
              </a:rPr>
              <a:t>gravity</a:t>
            </a:r>
            <a:r>
              <a:rPr lang="en-US" alt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70104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FF10266-CDE7-C545-B552-F93AC8E25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Newton’s Law of Universal Gravitation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B212EC5-B9F8-9B44-9EDC-B714AA47F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Force between two objects: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0706344E-6083-0B44-B0EB-4C145DD2D26B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514600"/>
            <a:ext cx="2514600" cy="1189038"/>
            <a:chOff x="1296" y="1824"/>
            <a:chExt cx="1584" cy="749"/>
          </a:xfrm>
        </p:grpSpPr>
        <p:sp>
          <p:nvSpPr>
            <p:cNvPr id="11270" name="Text Box 4">
              <a:extLst>
                <a:ext uri="{FF2B5EF4-FFF2-40B4-BE49-F238E27FC236}">
                  <a16:creationId xmlns:a16="http://schemas.microsoft.com/office/drawing/2014/main" id="{74A43441-4485-F546-88AC-431A9BD201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016"/>
              <a:ext cx="81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F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/>
                <a:t>=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 i="1">
                  <a:solidFill>
                    <a:srgbClr val="800000"/>
                  </a:solidFill>
                </a:rPr>
                <a:t>G</a:t>
              </a:r>
              <a:endParaRPr lang="en-US" altLang="en-US" sz="3200" b="0">
                <a:solidFill>
                  <a:srgbClr val="800000"/>
                </a:solidFill>
              </a:endParaRPr>
            </a:p>
          </p:txBody>
        </p:sp>
        <p:grpSp>
          <p:nvGrpSpPr>
            <p:cNvPr id="11271" name="Group 8">
              <a:extLst>
                <a:ext uri="{FF2B5EF4-FFF2-40B4-BE49-F238E27FC236}">
                  <a16:creationId xmlns:a16="http://schemas.microsoft.com/office/drawing/2014/main" id="{092BE20D-565D-A74D-926B-A4CEBD8B79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1824"/>
              <a:ext cx="768" cy="749"/>
              <a:chOff x="2112" y="1824"/>
              <a:chExt cx="768" cy="749"/>
            </a:xfrm>
          </p:grpSpPr>
          <p:sp>
            <p:nvSpPr>
              <p:cNvPr id="11272" name="Text Box 5">
                <a:extLst>
                  <a:ext uri="{FF2B5EF4-FFF2-40B4-BE49-F238E27FC236}">
                    <a16:creationId xmlns:a16="http://schemas.microsoft.com/office/drawing/2014/main" id="{A1BD6A37-54B8-B848-9E6E-6EE3ABB92F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2" y="1824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0" i="1">
                    <a:solidFill>
                      <a:srgbClr val="800000"/>
                    </a:solidFill>
                  </a:rPr>
                  <a:t>m</a:t>
                </a:r>
                <a:r>
                  <a:rPr lang="en-US" altLang="en-US" sz="3200" b="0" baseline="-25000">
                    <a:solidFill>
                      <a:srgbClr val="800000"/>
                    </a:solidFill>
                  </a:rPr>
                  <a:t>1</a:t>
                </a:r>
                <a:r>
                  <a:rPr lang="en-US" altLang="en-US" sz="3200" b="0" i="1">
                    <a:solidFill>
                      <a:srgbClr val="800000"/>
                    </a:solidFill>
                  </a:rPr>
                  <a:t>m</a:t>
                </a:r>
                <a:r>
                  <a:rPr lang="en-US" altLang="en-US" sz="3200" b="0" baseline="-25000">
                    <a:solidFill>
                      <a:srgbClr val="800000"/>
                    </a:solidFill>
                  </a:rPr>
                  <a:t>2</a:t>
                </a:r>
                <a:endParaRPr lang="en-US" altLang="en-US" sz="3200" b="0">
                  <a:solidFill>
                    <a:srgbClr val="800000"/>
                  </a:solidFill>
                </a:endParaRPr>
              </a:p>
            </p:txBody>
          </p:sp>
          <p:sp>
            <p:nvSpPr>
              <p:cNvPr id="11273" name="Text Box 6">
                <a:extLst>
                  <a:ext uri="{FF2B5EF4-FFF2-40B4-BE49-F238E27FC236}">
                    <a16:creationId xmlns:a16="http://schemas.microsoft.com/office/drawing/2014/main" id="{B62C9A80-E88D-E341-AF06-762F119E5D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6" y="2208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0" i="1">
                    <a:solidFill>
                      <a:srgbClr val="800000"/>
                    </a:solidFill>
                  </a:rPr>
                  <a:t>d</a:t>
                </a:r>
                <a:r>
                  <a:rPr lang="en-US" altLang="en-US" sz="3200" b="0" i="1" baseline="30000">
                    <a:solidFill>
                      <a:srgbClr val="800000"/>
                    </a:solidFill>
                  </a:rPr>
                  <a:t>2</a:t>
                </a:r>
                <a:endParaRPr lang="en-US" altLang="en-US" sz="3200" b="0">
                  <a:solidFill>
                    <a:srgbClr val="800000"/>
                  </a:solidFill>
                </a:endParaRPr>
              </a:p>
            </p:txBody>
          </p:sp>
          <p:sp>
            <p:nvSpPr>
              <p:cNvPr id="11274" name="Line 7">
                <a:extLst>
                  <a:ext uri="{FF2B5EF4-FFF2-40B4-BE49-F238E27FC236}">
                    <a16:creationId xmlns:a16="http://schemas.microsoft.com/office/drawing/2014/main" id="{693B9ABB-77D6-BA48-AC40-C78FDC3608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2208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38954" name="Text Box 10">
            <a:extLst>
              <a:ext uri="{FF2B5EF4-FFF2-40B4-BE49-F238E27FC236}">
                <a16:creationId xmlns:a16="http://schemas.microsoft.com/office/drawing/2014/main" id="{0A7EB739-60F2-B340-9957-F9D75185B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886200"/>
            <a:ext cx="7620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4025" indent="-45402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800" b="0" i="1">
                <a:solidFill>
                  <a:schemeClr val="accent2"/>
                </a:solidFill>
              </a:rPr>
              <a:t>m</a:t>
            </a:r>
            <a:r>
              <a:rPr lang="en-US" altLang="en-US" sz="2800" b="0" baseline="-25000">
                <a:solidFill>
                  <a:schemeClr val="accent2"/>
                </a:solidFill>
              </a:rPr>
              <a:t>1</a:t>
            </a:r>
            <a:r>
              <a:rPr lang="en-US" altLang="en-US" sz="2800" b="0">
                <a:solidFill>
                  <a:srgbClr val="003366"/>
                </a:solidFill>
              </a:rPr>
              <a:t>, </a:t>
            </a:r>
            <a:r>
              <a:rPr lang="en-US" altLang="en-US" sz="2800" b="0" i="1">
                <a:solidFill>
                  <a:schemeClr val="accent2"/>
                </a:solidFill>
              </a:rPr>
              <a:t>m</a:t>
            </a:r>
            <a:r>
              <a:rPr lang="en-US" altLang="en-US" sz="2800" b="0" baseline="-25000">
                <a:solidFill>
                  <a:schemeClr val="accent2"/>
                </a:solidFill>
              </a:rPr>
              <a:t>2</a:t>
            </a:r>
            <a:r>
              <a:rPr lang="en-US" altLang="en-US" sz="2800" b="0">
                <a:solidFill>
                  <a:srgbClr val="003366"/>
                </a:solidFill>
              </a:rPr>
              <a:t>: masses of the objects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800" b="0" i="1">
                <a:solidFill>
                  <a:schemeClr val="accent2"/>
                </a:solidFill>
              </a:rPr>
              <a:t>d</a:t>
            </a:r>
            <a:r>
              <a:rPr lang="en-US" altLang="en-US" sz="2800" b="0">
                <a:solidFill>
                  <a:srgbClr val="003366"/>
                </a:solidFill>
              </a:rPr>
              <a:t>: distance between objects’ centers of mass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800" b="0" i="1">
                <a:solidFill>
                  <a:schemeClr val="accent2"/>
                </a:solidFill>
              </a:rPr>
              <a:t>G</a:t>
            </a:r>
            <a:r>
              <a:rPr lang="en-US" altLang="en-US" sz="2800" b="0">
                <a:solidFill>
                  <a:srgbClr val="003366"/>
                </a:solidFill>
              </a:rPr>
              <a:t>: universal gravitational constant, </a:t>
            </a:r>
            <a:br>
              <a:rPr lang="en-US" altLang="en-US" sz="2800" b="0">
                <a:solidFill>
                  <a:srgbClr val="003366"/>
                </a:solidFill>
              </a:rPr>
            </a:br>
            <a:r>
              <a:rPr lang="en-US" altLang="en-US" sz="2800" b="0">
                <a:solidFill>
                  <a:srgbClr val="003366"/>
                </a:solidFill>
              </a:rPr>
              <a:t>6.672 </a:t>
            </a:r>
            <a:r>
              <a:rPr lang="en-US" altLang="en-US" sz="2800" b="0">
                <a:solidFill>
                  <a:srgbClr val="003366"/>
                </a:solidFill>
                <a:sym typeface="Symbol" pitchFamily="2" charset="2"/>
              </a:rPr>
              <a:t></a:t>
            </a:r>
            <a:r>
              <a:rPr lang="en-US" altLang="en-US" sz="2800" b="0">
                <a:solidFill>
                  <a:srgbClr val="003366"/>
                </a:solidFill>
              </a:rPr>
              <a:t> 10</a:t>
            </a:r>
            <a:r>
              <a:rPr lang="en-US" altLang="en-US" sz="2800" b="0" baseline="30000">
                <a:solidFill>
                  <a:srgbClr val="003366"/>
                </a:solidFill>
              </a:rPr>
              <a:t>–11</a:t>
            </a:r>
            <a:r>
              <a:rPr lang="en-US" altLang="en-US" sz="2800" b="0">
                <a:solidFill>
                  <a:srgbClr val="003366"/>
                </a:solidFill>
              </a:rPr>
              <a:t> Nm</a:t>
            </a:r>
            <a:r>
              <a:rPr lang="en-US" altLang="en-US" sz="2800" b="0" baseline="30000">
                <a:solidFill>
                  <a:srgbClr val="003366"/>
                </a:solidFill>
              </a:rPr>
              <a:t>2</a:t>
            </a:r>
            <a:r>
              <a:rPr lang="en-US" altLang="en-US" sz="2800" b="0">
                <a:solidFill>
                  <a:srgbClr val="003366"/>
                </a:solidFill>
              </a:rPr>
              <a:t>/kg</a:t>
            </a:r>
            <a:r>
              <a:rPr lang="en-US" altLang="en-US" sz="2800" b="0" baseline="30000">
                <a:solidFill>
                  <a:srgbClr val="003366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4260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54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FF58-8CDB-EB40-9C1B-629BD874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Gravitation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FB47B-0FBB-4A41-8A9A-EA86A27E7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/>
              <a:t>Proportional to the </a:t>
            </a:r>
            <a:r>
              <a:rPr lang="en-US" dirty="0">
                <a:solidFill>
                  <a:schemeClr val="accent2"/>
                </a:solidFill>
              </a:rPr>
              <a:t>mass</a:t>
            </a:r>
            <a:r>
              <a:rPr lang="en-US" dirty="0"/>
              <a:t> acted upon</a:t>
            </a:r>
          </a:p>
          <a:p>
            <a:pPr>
              <a:buClr>
                <a:schemeClr val="tx2"/>
              </a:buClr>
            </a:pPr>
            <a:r>
              <a:rPr lang="en-US" dirty="0"/>
              <a:t>Proportional to the </a:t>
            </a:r>
            <a:r>
              <a:rPr lang="en-US" dirty="0">
                <a:solidFill>
                  <a:schemeClr val="accent2"/>
                </a:solidFill>
              </a:rPr>
              <a:t>attractor mass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Inversely</a:t>
            </a:r>
            <a:r>
              <a:rPr lang="en-US" dirty="0"/>
              <a:t> proportional to the </a:t>
            </a:r>
            <a:r>
              <a:rPr lang="en-US" dirty="0">
                <a:solidFill>
                  <a:schemeClr val="accent2"/>
                </a:solidFill>
              </a:rPr>
              <a:t>square</a:t>
            </a:r>
            <a:r>
              <a:rPr lang="en-US" dirty="0"/>
              <a:t> of the </a:t>
            </a:r>
            <a:r>
              <a:rPr lang="en-US" dirty="0">
                <a:solidFill>
                  <a:schemeClr val="accent2"/>
                </a:solidFill>
              </a:rPr>
              <a:t>separation</a:t>
            </a:r>
          </a:p>
        </p:txBody>
      </p:sp>
    </p:spTree>
    <p:extLst>
      <p:ext uri="{BB962C8B-B14F-4D97-AF65-F5344CB8AC3E}">
        <p14:creationId xmlns:p14="http://schemas.microsoft.com/office/powerpoint/2010/main" val="380872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2483371-E724-B849-92D7-46B364CDD9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Force and Motion</a:t>
            </a:r>
          </a:p>
        </p:txBody>
      </p:sp>
      <p:sp>
        <p:nvSpPr>
          <p:cNvPr id="15362" name="Subtitle 2">
            <a:extLst>
              <a:ext uri="{FF2B5EF4-FFF2-40B4-BE49-F238E27FC236}">
                <a16:creationId xmlns:a16="http://schemas.microsoft.com/office/drawing/2014/main" id="{ED7BC2D4-7A49-7E4A-AC7F-6409855C30C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112993-4E43-634C-8B0A-7D3714308711}"/>
              </a:ext>
            </a:extLst>
          </p:cNvPr>
          <p:cNvSpPr txBox="1"/>
          <p:nvPr/>
        </p:nvSpPr>
        <p:spPr>
          <a:xfrm>
            <a:off x="838200" y="56388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§3.1–3.2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CFA76F2-FCE8-0941-8553-942B346D8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Properties of Gravity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0F9F03E0-DEBB-3746-B1DD-F3F0B0C0ABED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1905000"/>
            <a:ext cx="2514600" cy="1189038"/>
            <a:chOff x="1296" y="1824"/>
            <a:chExt cx="1584" cy="749"/>
          </a:xfrm>
        </p:grpSpPr>
        <p:sp>
          <p:nvSpPr>
            <p:cNvPr id="12293" name="Text Box 5">
              <a:extLst>
                <a:ext uri="{FF2B5EF4-FFF2-40B4-BE49-F238E27FC236}">
                  <a16:creationId xmlns:a16="http://schemas.microsoft.com/office/drawing/2014/main" id="{AE6D5C4F-01A5-BD4F-8058-7395F9B770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016"/>
              <a:ext cx="81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3200" b="0" i="1">
                  <a:solidFill>
                    <a:srgbClr val="800000"/>
                  </a:solidFill>
                </a:rPr>
                <a:t>F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/>
                <a:t>=</a:t>
              </a:r>
              <a:r>
                <a:rPr lang="en-US" altLang="en-US" sz="3200" b="0">
                  <a:solidFill>
                    <a:srgbClr val="800000"/>
                  </a:solidFill>
                </a:rPr>
                <a:t> </a:t>
              </a:r>
              <a:r>
                <a:rPr lang="en-US" altLang="en-US" sz="3200" b="0" i="1">
                  <a:solidFill>
                    <a:srgbClr val="800000"/>
                  </a:solidFill>
                </a:rPr>
                <a:t>G</a:t>
              </a:r>
              <a:endParaRPr lang="en-US" altLang="en-US" sz="3200" b="0">
                <a:solidFill>
                  <a:srgbClr val="800000"/>
                </a:solidFill>
              </a:endParaRPr>
            </a:p>
          </p:txBody>
        </p:sp>
        <p:grpSp>
          <p:nvGrpSpPr>
            <p:cNvPr id="12294" name="Group 6">
              <a:extLst>
                <a:ext uri="{FF2B5EF4-FFF2-40B4-BE49-F238E27FC236}">
                  <a16:creationId xmlns:a16="http://schemas.microsoft.com/office/drawing/2014/main" id="{26546818-FC0B-C949-8832-31FD316D09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1824"/>
              <a:ext cx="768" cy="749"/>
              <a:chOff x="2112" y="1824"/>
              <a:chExt cx="768" cy="749"/>
            </a:xfrm>
          </p:grpSpPr>
          <p:sp>
            <p:nvSpPr>
              <p:cNvPr id="12295" name="Text Box 7">
                <a:extLst>
                  <a:ext uri="{FF2B5EF4-FFF2-40B4-BE49-F238E27FC236}">
                    <a16:creationId xmlns:a16="http://schemas.microsoft.com/office/drawing/2014/main" id="{A374E807-F4C9-8A40-9F14-1F0E603F6F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12" y="1824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0" i="1">
                    <a:solidFill>
                      <a:srgbClr val="800000"/>
                    </a:solidFill>
                  </a:rPr>
                  <a:t>m</a:t>
                </a:r>
                <a:r>
                  <a:rPr lang="en-US" altLang="en-US" sz="3200" b="0" baseline="-25000">
                    <a:solidFill>
                      <a:srgbClr val="800000"/>
                    </a:solidFill>
                  </a:rPr>
                  <a:t>1</a:t>
                </a:r>
                <a:r>
                  <a:rPr lang="en-US" altLang="en-US" sz="3200" b="0" i="1">
                    <a:solidFill>
                      <a:srgbClr val="800000"/>
                    </a:solidFill>
                  </a:rPr>
                  <a:t>m</a:t>
                </a:r>
                <a:r>
                  <a:rPr lang="en-US" altLang="en-US" sz="3200" b="0" baseline="-25000">
                    <a:solidFill>
                      <a:srgbClr val="800000"/>
                    </a:solidFill>
                  </a:rPr>
                  <a:t>2</a:t>
                </a:r>
                <a:endParaRPr lang="en-US" altLang="en-US" sz="3200" b="0">
                  <a:solidFill>
                    <a:srgbClr val="800000"/>
                  </a:solidFill>
                </a:endParaRPr>
              </a:p>
            </p:txBody>
          </p:sp>
          <p:sp>
            <p:nvSpPr>
              <p:cNvPr id="12296" name="Text Box 8">
                <a:extLst>
                  <a:ext uri="{FF2B5EF4-FFF2-40B4-BE49-F238E27FC236}">
                    <a16:creationId xmlns:a16="http://schemas.microsoft.com/office/drawing/2014/main" id="{A8D3C131-AC58-8743-AABF-CE339257FD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6" y="2208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sz="3200" b="0" i="1">
                    <a:solidFill>
                      <a:srgbClr val="800000"/>
                    </a:solidFill>
                  </a:rPr>
                  <a:t>d</a:t>
                </a:r>
                <a:r>
                  <a:rPr lang="en-US" altLang="en-US" sz="3200" b="0" i="1" baseline="30000">
                    <a:solidFill>
                      <a:srgbClr val="800000"/>
                    </a:solidFill>
                  </a:rPr>
                  <a:t>2</a:t>
                </a:r>
                <a:endParaRPr lang="en-US" altLang="en-US" sz="3200" b="0">
                  <a:solidFill>
                    <a:srgbClr val="800000"/>
                  </a:solidFill>
                </a:endParaRPr>
              </a:p>
            </p:txBody>
          </p:sp>
          <p:sp>
            <p:nvSpPr>
              <p:cNvPr id="12297" name="Line 9">
                <a:extLst>
                  <a:ext uri="{FF2B5EF4-FFF2-40B4-BE49-F238E27FC236}">
                    <a16:creationId xmlns:a16="http://schemas.microsoft.com/office/drawing/2014/main" id="{D56E2C0D-DE4F-A743-8EB6-351321F784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2208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3291" name="Rectangle 11">
            <a:extLst>
              <a:ext uri="{FF2B5EF4-FFF2-40B4-BE49-F238E27FC236}">
                <a16:creationId xmlns:a16="http://schemas.microsoft.com/office/drawing/2014/main" id="{03F44BC1-C7CF-FE4F-A5D8-6D2F58157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505200"/>
            <a:ext cx="82296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direction is </a:t>
            </a:r>
            <a:r>
              <a:rPr lang="en-US" altLang="en-US">
                <a:solidFill>
                  <a:schemeClr val="accent2"/>
                </a:solidFill>
              </a:rPr>
              <a:t>toward</a:t>
            </a:r>
            <a:r>
              <a:rPr lang="en-US" altLang="en-US"/>
              <a:t> the other object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magnitude </a:t>
            </a:r>
            <a:r>
              <a:rPr lang="en-US" altLang="en-US">
                <a:solidFill>
                  <a:schemeClr val="accent2"/>
                </a:solidFill>
              </a:rPr>
              <a:t>decreases</a:t>
            </a:r>
            <a:r>
              <a:rPr lang="en-US" altLang="en-US"/>
              <a:t> as (distance)</a:t>
            </a:r>
            <a:r>
              <a:rPr lang="en-US" altLang="en-US" baseline="30000"/>
              <a:t>2</a:t>
            </a:r>
            <a:r>
              <a:rPr lang="en-US" altLang="en-US"/>
              <a:t> increases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never</a:t>
            </a:r>
            <a:r>
              <a:rPr lang="en-US" altLang="en-US"/>
              <a:t> becomes zero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altLang="en-US">
                <a:solidFill>
                  <a:schemeClr val="accent2"/>
                </a:solidFill>
              </a:rPr>
              <a:t>infinite</a:t>
            </a:r>
            <a:r>
              <a:rPr lang="en-US" altLang="en-US"/>
              <a:t> at zero separation (?!)</a:t>
            </a:r>
          </a:p>
        </p:txBody>
      </p:sp>
    </p:spTree>
    <p:extLst>
      <p:ext uri="{BB962C8B-B14F-4D97-AF65-F5344CB8AC3E}">
        <p14:creationId xmlns:p14="http://schemas.microsoft.com/office/powerpoint/2010/main" val="342226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3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9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BB60-9E52-374F-8B8A-DA3AFB0FA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CAB38-A784-0447-96AA-5C3948222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four known fundamental forces of Nature</a:t>
            </a:r>
          </a:p>
          <a:p>
            <a:r>
              <a:rPr lang="en-US" dirty="0"/>
              <a:t>The most poorly understood</a:t>
            </a:r>
          </a:p>
          <a:p>
            <a:r>
              <a:rPr lang="en-US" dirty="0"/>
              <a:t>The most important to the dynamics of the universe</a:t>
            </a:r>
          </a:p>
        </p:txBody>
      </p:sp>
    </p:spTree>
    <p:extLst>
      <p:ext uri="{BB962C8B-B14F-4D97-AF65-F5344CB8AC3E}">
        <p14:creationId xmlns:p14="http://schemas.microsoft.com/office/powerpoint/2010/main" val="137940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6DEFC-AB1D-8D41-B920-D090EBBDFA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Newton’s third law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FFFBB-E17A-9849-A0C3-18DAF330B7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Nothing acts alone</a:t>
            </a:r>
          </a:p>
        </p:txBody>
      </p:sp>
    </p:spTree>
    <p:extLst>
      <p:ext uri="{BB962C8B-B14F-4D97-AF65-F5344CB8AC3E}">
        <p14:creationId xmlns:p14="http://schemas.microsoft.com/office/powerpoint/2010/main" val="3319954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538BCB3A-7B12-0846-BAC1-47A09A0A7F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Newton’s Third Law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B0465BB6-C5BC-F045-9EA3-D0FDA4AFF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 every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action</a:t>
            </a:r>
            <a:r>
              <a:rPr lang="en-US" altLang="en-US">
                <a:ea typeface="ＭＳ Ｐゴシック" panose="020B0600070205080204" pitchFamily="34" charset="-128"/>
              </a:rPr>
              <a:t> there is an equal and opposite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re</a:t>
            </a:r>
            <a:r>
              <a:rPr lang="en-US" altLang="en-US">
                <a:ea typeface="ＭＳ Ｐゴシック" panose="020B0600070205080204" pitchFamily="34" charset="-128"/>
              </a:rPr>
              <a:t>action.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object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</a:rPr>
              <a:t> exerts force </a:t>
            </a:r>
            <a:r>
              <a:rPr lang="en-US" altLang="en-US" i="1">
                <a:solidFill>
                  <a:srgbClr val="8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on object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, object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exerts force </a:t>
            </a: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–</a:t>
            </a:r>
            <a:r>
              <a:rPr lang="en-US" altLang="en-US" i="1">
                <a:solidFill>
                  <a:srgbClr val="8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on object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A, </a:t>
            </a:r>
            <a:r>
              <a:rPr lang="en-US" altLang="en-US">
                <a:ea typeface="ＭＳ Ｐゴシック" panose="020B0600070205080204" pitchFamily="34" charset="-128"/>
              </a:rPr>
              <a:t>along the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same line of interaction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buClr>
                <a:schemeClr val="tx1"/>
              </a:buClr>
              <a:buFont typeface="Times" pitchFamily="2" charset="0"/>
              <a:buChar char="•"/>
            </a:pPr>
            <a:r>
              <a:rPr lang="en-US" altLang="en-US" i="1">
                <a:solidFill>
                  <a:srgbClr val="8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baseline="-25000"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–</a:t>
            </a:r>
            <a:r>
              <a:rPr lang="en-US" altLang="en-US" i="1">
                <a:solidFill>
                  <a:srgbClr val="8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B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baseline="-25000">
                <a:ea typeface="ＭＳ Ｐゴシック" panose="020B0600070205080204" pitchFamily="34" charset="-128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4648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52360B9-C00A-E14C-AE43-888D6BEE9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Question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8BAB2E-7722-AA41-9F96-CC576B1CE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Which is greater?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B3168C3-F432-EF4F-B2D3-8F9F6F22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286000"/>
            <a:ext cx="8229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 b="0">
                <a:solidFill>
                  <a:srgbClr val="003366"/>
                </a:solidFill>
              </a:rPr>
              <a:t>The pull of gravity from the </a:t>
            </a:r>
            <a:r>
              <a:rPr lang="en-US" altLang="en-US" sz="2800" b="0">
                <a:solidFill>
                  <a:schemeClr val="accent2"/>
                </a:solidFill>
              </a:rPr>
              <a:t>earth</a:t>
            </a:r>
            <a:r>
              <a:rPr lang="en-US" altLang="en-US" sz="2800" b="0">
                <a:solidFill>
                  <a:srgbClr val="003366"/>
                </a:solidFill>
              </a:rPr>
              <a:t> on the moon.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 b="0">
                <a:solidFill>
                  <a:srgbClr val="003366"/>
                </a:solidFill>
              </a:rPr>
              <a:t>The pull of gravity from the </a:t>
            </a:r>
            <a:r>
              <a:rPr lang="en-US" altLang="en-US" sz="2800" b="0">
                <a:solidFill>
                  <a:schemeClr val="accent2"/>
                </a:solidFill>
              </a:rPr>
              <a:t>moon</a:t>
            </a:r>
            <a:r>
              <a:rPr lang="en-US" altLang="en-US" sz="2800" b="0">
                <a:solidFill>
                  <a:srgbClr val="003366"/>
                </a:solidFill>
              </a:rPr>
              <a:t> on the earth.</a:t>
            </a:r>
            <a:endParaRPr lang="en-US" altLang="en-US" sz="2800" b="0" i="1">
              <a:solidFill>
                <a:srgbClr val="003366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 b="0">
                <a:solidFill>
                  <a:srgbClr val="003366"/>
                </a:solidFill>
              </a:rPr>
              <a:t>Both forces are </a:t>
            </a:r>
            <a:r>
              <a:rPr lang="en-US" altLang="en-US" sz="2800" b="0">
                <a:solidFill>
                  <a:schemeClr val="accent2"/>
                </a:solidFill>
              </a:rPr>
              <a:t>equally strong</a:t>
            </a:r>
            <a:r>
              <a:rPr lang="en-US" altLang="en-US" sz="2800" b="0">
                <a:solidFill>
                  <a:srgbClr val="003366"/>
                </a:solidFill>
              </a:rPr>
              <a:t>.</a:t>
            </a:r>
            <a:endParaRPr lang="en-US" altLang="en-US" sz="2800" b="0" i="1">
              <a:solidFill>
                <a:srgbClr val="003366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 b="0">
                <a:solidFill>
                  <a:schemeClr val="accent2"/>
                </a:solidFill>
              </a:rPr>
              <a:t>Cannot tell</a:t>
            </a:r>
            <a:r>
              <a:rPr lang="en-US" altLang="en-US" sz="2800" b="0">
                <a:solidFill>
                  <a:srgbClr val="003366"/>
                </a:solidFill>
              </a:rPr>
              <a:t> without more information.</a:t>
            </a:r>
          </a:p>
        </p:txBody>
      </p:sp>
    </p:spTree>
    <p:extLst>
      <p:ext uri="{BB962C8B-B14F-4D97-AF65-F5344CB8AC3E}">
        <p14:creationId xmlns:p14="http://schemas.microsoft.com/office/powerpoint/2010/main" val="9007886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48B13-52AE-A445-A369-6BAE24DED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Earth and Apple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CE8C1-7876-A040-A974-1407C14EF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Earth pulls on the apple, accelerating it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accent2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= 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>
                <a:solidFill>
                  <a:schemeClr val="accent2"/>
                </a:solidFill>
              </a:rPr>
              <a:t>/</a:t>
            </a:r>
            <a:r>
              <a:rPr lang="en-US" i="1" dirty="0">
                <a:solidFill>
                  <a:schemeClr val="accent2"/>
                </a:solidFill>
              </a:rPr>
              <a:t>m</a:t>
            </a:r>
          </a:p>
          <a:p>
            <a:pPr marL="457200" lvl="1" indent="0">
              <a:buNone/>
            </a:pPr>
            <a:r>
              <a:rPr lang="en-US" i="1" dirty="0"/>
              <a:t>F</a:t>
            </a:r>
            <a:r>
              <a:rPr lang="en-US" dirty="0"/>
              <a:t> is the apple’s </a:t>
            </a:r>
            <a:r>
              <a:rPr lang="en-US" dirty="0">
                <a:solidFill>
                  <a:schemeClr val="accent2"/>
                </a:solidFill>
              </a:rPr>
              <a:t>weight</a:t>
            </a:r>
            <a:r>
              <a:rPr lang="en-US" dirty="0"/>
              <a:t> on Earth</a:t>
            </a:r>
            <a:endParaRPr lang="en-US" i="1" dirty="0"/>
          </a:p>
          <a:p>
            <a:r>
              <a:rPr lang="en-US" dirty="0"/>
              <a:t>Apple pulls on Earth, with no evident effect</a:t>
            </a:r>
          </a:p>
          <a:p>
            <a:pPr marL="457200" lvl="1" indent="0">
              <a:buNone/>
            </a:pP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F</a:t>
            </a:r>
            <a:r>
              <a:rPr lang="en-US" dirty="0"/>
              <a:t>/</a:t>
            </a:r>
            <a:r>
              <a:rPr lang="en-US" i="1" dirty="0"/>
              <a:t>m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Same force</a:t>
            </a:r>
            <a:r>
              <a:rPr lang="en-US" dirty="0"/>
              <a:t>, different masses, </a:t>
            </a:r>
            <a:r>
              <a:rPr lang="en-US" dirty="0">
                <a:solidFill>
                  <a:schemeClr val="accent2"/>
                </a:solidFill>
              </a:rPr>
              <a:t>different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accelerations</a:t>
            </a:r>
          </a:p>
        </p:txBody>
      </p:sp>
    </p:spTree>
    <p:extLst>
      <p:ext uri="{BB962C8B-B14F-4D97-AF65-F5344CB8AC3E}">
        <p14:creationId xmlns:p14="http://schemas.microsoft.com/office/powerpoint/2010/main" val="148296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195FE111-9FF5-0F4B-ACC9-1CB31914C0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Interaction Forces</a:t>
            </a:r>
          </a:p>
        </p:txBody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A6FE589D-34C2-D747-A822-3A22C55EC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rgbClr val="800000"/>
                </a:solidFill>
                <a:ea typeface="ＭＳ Ｐゴシック" panose="020B0600070205080204" pitchFamily="34" charset="-128"/>
              </a:rPr>
              <a:t>All</a:t>
            </a:r>
            <a:r>
              <a:rPr lang="en-US" altLang="en-US">
                <a:ea typeface="ＭＳ Ｐゴシック" panose="020B0600070205080204" pitchFamily="34" charset="-128"/>
              </a:rPr>
              <a:t> forces are interaction forces!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gravity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wind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jumping</a:t>
            </a:r>
          </a:p>
          <a:p>
            <a:pPr lvl="1" eaLnBrk="1" hangingPunct="1">
              <a:buClr>
                <a:srgbClr val="333366"/>
              </a:buClr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everything</a:t>
            </a:r>
            <a:r>
              <a:rPr lang="en-US" altLang="en-US">
                <a:ea typeface="ＭＳ Ｐゴシック" panose="020B0600070205080204" pitchFamily="34" charset="-128"/>
              </a:rPr>
              <a:t>!</a:t>
            </a:r>
          </a:p>
          <a:p>
            <a:pPr eaLnBrk="1" hangingPunct="1">
              <a:buClr>
                <a:srgbClr val="333366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This means: 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whenever 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something accelerates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, something else 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accelerates in the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opposite direction!</a:t>
            </a:r>
          </a:p>
        </p:txBody>
      </p:sp>
      <p:sp>
        <p:nvSpPr>
          <p:cNvPr id="365572" name="Rectangle 4">
            <a:extLst>
              <a:ext uri="{FF2B5EF4-FFF2-40B4-BE49-F238E27FC236}">
                <a16:creationId xmlns:a16="http://schemas.microsoft.com/office/drawing/2014/main" id="{5A6525C1-4C23-D643-BFB4-CAC050716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18160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rgbClr val="9A3344"/>
                </a:solidFill>
              </a:rPr>
              <a:t>Whoa!</a:t>
            </a:r>
          </a:p>
        </p:txBody>
      </p:sp>
    </p:spTree>
    <p:extLst>
      <p:ext uri="{BB962C8B-B14F-4D97-AF65-F5344CB8AC3E}">
        <p14:creationId xmlns:p14="http://schemas.microsoft.com/office/powerpoint/2010/main" val="3448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bldLvl="2" autoUpdateAnimBg="0"/>
      <p:bldP spid="365572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23C47-3563-6042-BAF1-CFB80912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3A929-526B-094A-AAD4-358866790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6324600" cy="710064"/>
          </a:xfrm>
        </p:spPr>
        <p:txBody>
          <a:bodyPr/>
          <a:lstStyle/>
          <a:p>
            <a:r>
              <a:rPr lang="en-US" dirty="0"/>
              <a:t>Rate of travel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3806182-01C0-0349-8E9B-E0FE9CBABD69}"/>
              </a:ext>
            </a:extLst>
          </p:cNvPr>
          <p:cNvGrpSpPr/>
          <p:nvPr/>
        </p:nvGrpSpPr>
        <p:grpSpPr>
          <a:xfrm>
            <a:off x="2746584" y="2514600"/>
            <a:ext cx="2964273" cy="1103791"/>
            <a:chOff x="2209800" y="3272972"/>
            <a:chExt cx="2964273" cy="110379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7E5A221-779A-964E-9F9F-CDFC601B69C3}"/>
                </a:ext>
              </a:extLst>
            </p:cNvPr>
            <p:cNvSpPr txBox="1"/>
            <p:nvPr/>
          </p:nvSpPr>
          <p:spPr>
            <a:xfrm>
              <a:off x="3259766" y="3853543"/>
              <a:ext cx="8643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time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CEA0C0A-FD51-FE49-AB23-26DEA7F9BC51}"/>
                </a:ext>
              </a:extLst>
            </p:cNvPr>
            <p:cNvSpPr txBox="1"/>
            <p:nvPr/>
          </p:nvSpPr>
          <p:spPr>
            <a:xfrm>
              <a:off x="2209800" y="3272972"/>
              <a:ext cx="29642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Distance traveled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6D672B8-5CEA-0E4F-B06F-00691F13E229}"/>
                </a:ext>
              </a:extLst>
            </p:cNvPr>
            <p:cNvCxnSpPr/>
            <p:nvPr/>
          </p:nvCxnSpPr>
          <p:spPr>
            <a:xfrm>
              <a:off x="2209800" y="3796192"/>
              <a:ext cx="296427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A5C903D-A0A4-394A-8A12-4F9D80614B41}"/>
              </a:ext>
            </a:extLst>
          </p:cNvPr>
          <p:cNvSpPr txBox="1"/>
          <p:nvPr/>
        </p:nvSpPr>
        <p:spPr>
          <a:xfrm>
            <a:off x="990600" y="3930448"/>
            <a:ext cx="44444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meters/second, miles/hour, etc.</a:t>
            </a:r>
          </a:p>
        </p:txBody>
      </p:sp>
    </p:spTree>
    <p:extLst>
      <p:ext uri="{BB962C8B-B14F-4D97-AF65-F5344CB8AC3E}">
        <p14:creationId xmlns:p14="http://schemas.microsoft.com/office/powerpoint/2010/main" val="190707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23C47-3563-6042-BAF1-CFB80912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Velocity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3A929-526B-094A-AAD4-358866790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6324600" cy="710064"/>
          </a:xfrm>
        </p:spPr>
        <p:txBody>
          <a:bodyPr/>
          <a:lstStyle/>
          <a:p>
            <a:r>
              <a:rPr lang="en-US" dirty="0"/>
              <a:t>Rate of changing position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3806182-01C0-0349-8E9B-E0FE9CBABD69}"/>
              </a:ext>
            </a:extLst>
          </p:cNvPr>
          <p:cNvGrpSpPr/>
          <p:nvPr/>
        </p:nvGrpSpPr>
        <p:grpSpPr>
          <a:xfrm>
            <a:off x="2746584" y="2514600"/>
            <a:ext cx="2964273" cy="1103791"/>
            <a:chOff x="2209800" y="3272972"/>
            <a:chExt cx="2964273" cy="110379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7E5A221-779A-964E-9F9F-CDFC601B69C3}"/>
                </a:ext>
              </a:extLst>
            </p:cNvPr>
            <p:cNvSpPr txBox="1"/>
            <p:nvPr/>
          </p:nvSpPr>
          <p:spPr>
            <a:xfrm>
              <a:off x="3259766" y="3853543"/>
              <a:ext cx="8643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time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CEA0C0A-FD51-FE49-AB23-26DEA7F9BC51}"/>
                </a:ext>
              </a:extLst>
            </p:cNvPr>
            <p:cNvSpPr txBox="1"/>
            <p:nvPr/>
          </p:nvSpPr>
          <p:spPr>
            <a:xfrm>
              <a:off x="2319612" y="3272972"/>
              <a:ext cx="274466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Position change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6D672B8-5CEA-0E4F-B06F-00691F13E229}"/>
                </a:ext>
              </a:extLst>
            </p:cNvPr>
            <p:cNvCxnSpPr/>
            <p:nvPr/>
          </p:nvCxnSpPr>
          <p:spPr>
            <a:xfrm>
              <a:off x="2209800" y="3796192"/>
              <a:ext cx="296427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A5C903D-A0A4-394A-8A12-4F9D80614B41}"/>
              </a:ext>
            </a:extLst>
          </p:cNvPr>
          <p:cNvSpPr txBox="1"/>
          <p:nvPr/>
        </p:nvSpPr>
        <p:spPr>
          <a:xfrm>
            <a:off x="990600" y="3930448"/>
            <a:ext cx="4176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includes </a:t>
            </a:r>
            <a:r>
              <a:rPr lang="en-US" sz="2400" dirty="0">
                <a:solidFill>
                  <a:srgbClr val="C00000"/>
                </a:solidFill>
              </a:rPr>
              <a:t>speed</a:t>
            </a:r>
            <a:r>
              <a:rPr lang="en-US" sz="2400" dirty="0"/>
              <a:t> and  </a:t>
            </a:r>
            <a:r>
              <a:rPr lang="en-US" sz="2400" dirty="0">
                <a:solidFill>
                  <a:srgbClr val="C00000"/>
                </a:solidFill>
              </a:rPr>
              <a:t>direction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93FFB4-5A0C-41B3-C028-5C41324585D8}"/>
              </a:ext>
            </a:extLst>
          </p:cNvPr>
          <p:cNvSpPr txBox="1"/>
          <p:nvPr/>
        </p:nvSpPr>
        <p:spPr>
          <a:xfrm>
            <a:off x="2028521" y="2773851"/>
            <a:ext cx="772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chemeClr val="accent2"/>
                </a:solidFill>
              </a:rPr>
              <a:t>v</a:t>
            </a:r>
            <a:r>
              <a:rPr lang="en-US" sz="2800" dirty="0">
                <a:solidFill>
                  <a:schemeClr val="tx2"/>
                </a:solidFill>
              </a:rPr>
              <a:t> = </a:t>
            </a:r>
          </a:p>
        </p:txBody>
      </p:sp>
    </p:spTree>
    <p:extLst>
      <p:ext uri="{BB962C8B-B14F-4D97-AF65-F5344CB8AC3E}">
        <p14:creationId xmlns:p14="http://schemas.microsoft.com/office/powerpoint/2010/main" val="13720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23C47-3563-6042-BAF1-CFB80912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Acceleration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3A929-526B-094A-AAD4-358866790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6324600" cy="710064"/>
          </a:xfrm>
        </p:spPr>
        <p:txBody>
          <a:bodyPr/>
          <a:lstStyle/>
          <a:p>
            <a:r>
              <a:rPr lang="en-US" dirty="0"/>
              <a:t>Rate of changing velocity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3806182-01C0-0349-8E9B-E0FE9CBABD69}"/>
              </a:ext>
            </a:extLst>
          </p:cNvPr>
          <p:cNvGrpSpPr/>
          <p:nvPr/>
        </p:nvGrpSpPr>
        <p:grpSpPr>
          <a:xfrm>
            <a:off x="2746584" y="2514600"/>
            <a:ext cx="2964273" cy="1103791"/>
            <a:chOff x="2209800" y="3272972"/>
            <a:chExt cx="2964273" cy="110379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7E5A221-779A-964E-9F9F-CDFC601B69C3}"/>
                </a:ext>
              </a:extLst>
            </p:cNvPr>
            <p:cNvSpPr txBox="1"/>
            <p:nvPr/>
          </p:nvSpPr>
          <p:spPr>
            <a:xfrm>
              <a:off x="3259766" y="3853543"/>
              <a:ext cx="8643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time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CEA0C0A-FD51-FE49-AB23-26DEA7F9BC51}"/>
                </a:ext>
              </a:extLst>
            </p:cNvPr>
            <p:cNvSpPr txBox="1"/>
            <p:nvPr/>
          </p:nvSpPr>
          <p:spPr>
            <a:xfrm>
              <a:off x="2339935" y="3272972"/>
              <a:ext cx="27040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accent2"/>
                  </a:solidFill>
                </a:rPr>
                <a:t>Velocity change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6D672B8-5CEA-0E4F-B06F-00691F13E229}"/>
                </a:ext>
              </a:extLst>
            </p:cNvPr>
            <p:cNvCxnSpPr/>
            <p:nvPr/>
          </p:nvCxnSpPr>
          <p:spPr>
            <a:xfrm>
              <a:off x="2209800" y="3796192"/>
              <a:ext cx="296427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A5C903D-A0A4-394A-8A12-4F9D80614B41}"/>
              </a:ext>
            </a:extLst>
          </p:cNvPr>
          <p:cNvSpPr txBox="1"/>
          <p:nvPr/>
        </p:nvSpPr>
        <p:spPr>
          <a:xfrm>
            <a:off x="990600" y="3930448"/>
            <a:ext cx="3217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also includes </a:t>
            </a:r>
            <a:r>
              <a:rPr lang="en-US" sz="2400" dirty="0"/>
              <a:t>direction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8EE77C-AD6F-0A46-A3C0-DB40AF80ADEC}"/>
              </a:ext>
            </a:extLst>
          </p:cNvPr>
          <p:cNvSpPr txBox="1"/>
          <p:nvPr/>
        </p:nvSpPr>
        <p:spPr>
          <a:xfrm>
            <a:off x="457200" y="4699965"/>
            <a:ext cx="54216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Changing </a:t>
            </a:r>
            <a:r>
              <a:rPr lang="en-US" sz="3200" dirty="0">
                <a:solidFill>
                  <a:schemeClr val="accent2"/>
                </a:solidFill>
              </a:rPr>
              <a:t>speed </a:t>
            </a:r>
            <a:r>
              <a:rPr lang="en-US" sz="3200" dirty="0">
                <a:solidFill>
                  <a:srgbClr val="C00000"/>
                </a:solidFill>
              </a:rPr>
              <a:t>or</a:t>
            </a:r>
            <a:r>
              <a:rPr lang="en-US" sz="3200" dirty="0">
                <a:solidFill>
                  <a:schemeClr val="accent2"/>
                </a:solidFill>
              </a:rPr>
              <a:t> direction </a:t>
            </a:r>
            <a:br>
              <a:rPr lang="en-US" sz="3200" dirty="0">
                <a:solidFill>
                  <a:schemeClr val="accent2"/>
                </a:solidFill>
              </a:rPr>
            </a:br>
            <a:r>
              <a:rPr lang="en-US" sz="3200" dirty="0"/>
              <a:t>means </a:t>
            </a:r>
            <a:r>
              <a:rPr lang="en-US" sz="3200" dirty="0">
                <a:solidFill>
                  <a:srgbClr val="C00000"/>
                </a:solidFill>
              </a:rPr>
              <a:t>acceleration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BCB916-4540-6988-A5A7-D85700BE1F75}"/>
              </a:ext>
            </a:extLst>
          </p:cNvPr>
          <p:cNvSpPr txBox="1"/>
          <p:nvPr/>
        </p:nvSpPr>
        <p:spPr>
          <a:xfrm>
            <a:off x="2028521" y="2773851"/>
            <a:ext cx="7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chemeClr val="accent2"/>
                </a:solidFill>
              </a:rPr>
              <a:t>a</a:t>
            </a:r>
            <a:r>
              <a:rPr lang="en-US" sz="2800" dirty="0">
                <a:solidFill>
                  <a:schemeClr val="tx2"/>
                </a:solidFill>
              </a:rPr>
              <a:t> = </a:t>
            </a:r>
          </a:p>
        </p:txBody>
      </p:sp>
    </p:spTree>
    <p:extLst>
      <p:ext uri="{BB962C8B-B14F-4D97-AF65-F5344CB8AC3E}">
        <p14:creationId xmlns:p14="http://schemas.microsoft.com/office/powerpoint/2010/main" val="22783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5BDF9-F48B-6E4C-A711-2365AF70C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64077-BB2B-A843-A9A1-EA40F3B9A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object’s inherent reluctance to accelerate</a:t>
            </a:r>
          </a:p>
          <a:p>
            <a:r>
              <a:rPr lang="en-US" dirty="0"/>
              <a:t>The greater the mass, the more difficult it is to accelerate the object.</a:t>
            </a:r>
          </a:p>
        </p:txBody>
      </p:sp>
    </p:spTree>
    <p:extLst>
      <p:ext uri="{BB962C8B-B14F-4D97-AF65-F5344CB8AC3E}">
        <p14:creationId xmlns:p14="http://schemas.microsoft.com/office/powerpoint/2010/main" val="424364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3A88E-904F-3148-B7DD-84BB82A5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C7C73-FABC-D749-970F-F43D97647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chemeClr val="accent2"/>
                </a:solidFill>
              </a:rPr>
              <a:t>push or pull</a:t>
            </a:r>
          </a:p>
          <a:p>
            <a:r>
              <a:rPr lang="en-US" dirty="0"/>
              <a:t>An </a:t>
            </a:r>
            <a:r>
              <a:rPr lang="en-US" dirty="0">
                <a:solidFill>
                  <a:schemeClr val="accent2"/>
                </a:solidFill>
              </a:rPr>
              <a:t>influence</a:t>
            </a:r>
            <a:r>
              <a:rPr lang="en-US" dirty="0"/>
              <a:t> causing an object to </a:t>
            </a:r>
            <a:r>
              <a:rPr lang="en-US" dirty="0">
                <a:solidFill>
                  <a:schemeClr val="accent2"/>
                </a:solidFill>
              </a:rPr>
              <a:t>accelerate</a:t>
            </a:r>
          </a:p>
        </p:txBody>
      </p:sp>
    </p:spTree>
    <p:extLst>
      <p:ext uri="{BB962C8B-B14F-4D97-AF65-F5344CB8AC3E}">
        <p14:creationId xmlns:p14="http://schemas.microsoft.com/office/powerpoint/2010/main" val="370801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28FA0-B4CB-F54F-8029-F34522F1C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362CD-A8D2-5B4D-AEC6-D94AC894A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force of </a:t>
            </a:r>
            <a:r>
              <a:rPr lang="en-US" dirty="0">
                <a:solidFill>
                  <a:schemeClr val="accent2"/>
                </a:solidFill>
              </a:rPr>
              <a:t>gravity</a:t>
            </a:r>
            <a:r>
              <a:rPr lang="en-US" dirty="0"/>
              <a:t> on an object</a:t>
            </a:r>
          </a:p>
          <a:p>
            <a:r>
              <a:rPr lang="en-US" dirty="0"/>
              <a:t>Gravity = </a:t>
            </a:r>
            <a:r>
              <a:rPr lang="en-US" dirty="0">
                <a:solidFill>
                  <a:schemeClr val="accent2"/>
                </a:solidFill>
              </a:rPr>
              <a:t>attraction</a:t>
            </a:r>
            <a:r>
              <a:rPr lang="en-US" dirty="0"/>
              <a:t> between objects with </a:t>
            </a:r>
            <a:r>
              <a:rPr lang="en-US" dirty="0">
                <a:solidFill>
                  <a:schemeClr val="accent2"/>
                </a:solidFill>
              </a:rPr>
              <a:t>mass</a:t>
            </a:r>
          </a:p>
          <a:p>
            <a:r>
              <a:rPr lang="en-US" dirty="0"/>
              <a:t>Depends on the object’s mass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57719-7796-024F-AE76-D7DFC564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Newton’s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C81E7-306F-794E-A271-5208910BE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how motion changes</a:t>
            </a:r>
          </a:p>
          <a:p>
            <a:r>
              <a:rPr lang="en-US" dirty="0"/>
              <a:t>Descriptive, not explanatory</a:t>
            </a:r>
          </a:p>
        </p:txBody>
      </p:sp>
    </p:spTree>
    <p:extLst>
      <p:ext uri="{BB962C8B-B14F-4D97-AF65-F5344CB8AC3E}">
        <p14:creationId xmlns:p14="http://schemas.microsoft.com/office/powerpoint/2010/main" val="411265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Custom 25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3660</TotalTime>
  <Words>674</Words>
  <Application>Microsoft Office PowerPoint</Application>
  <PresentationFormat>On-screen Show (4:3)</PresentationFormat>
  <Paragraphs>129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ＭＳ Ｐゴシック</vt:lpstr>
      <vt:lpstr>Arial</vt:lpstr>
      <vt:lpstr>Calibri</vt:lpstr>
      <vt:lpstr>Symbol</vt:lpstr>
      <vt:lpstr>Times</vt:lpstr>
      <vt:lpstr>Default Design</vt:lpstr>
      <vt:lpstr>Part I drafts </vt:lpstr>
      <vt:lpstr>Force and Motion</vt:lpstr>
      <vt:lpstr>Speed</vt:lpstr>
      <vt:lpstr>Velocity</vt:lpstr>
      <vt:lpstr>Acceleration</vt:lpstr>
      <vt:lpstr>Mass</vt:lpstr>
      <vt:lpstr>Force</vt:lpstr>
      <vt:lpstr>Weight</vt:lpstr>
      <vt:lpstr>Newton’s laws</vt:lpstr>
      <vt:lpstr>Newton’s First Law</vt:lpstr>
      <vt:lpstr>Does it Make Sense?</vt:lpstr>
      <vt:lpstr>What does Newton’s first law mean?</vt:lpstr>
      <vt:lpstr>Net Force</vt:lpstr>
      <vt:lpstr>Newton’s Second Law</vt:lpstr>
      <vt:lpstr>The Moon</vt:lpstr>
      <vt:lpstr>Historical Background</vt:lpstr>
      <vt:lpstr>Newton’s Insight</vt:lpstr>
      <vt:lpstr>Newton’s Law of Universal Gravitation</vt:lpstr>
      <vt:lpstr>Universal Gravitation</vt:lpstr>
      <vt:lpstr>Properties of Gravity</vt:lpstr>
      <vt:lpstr>Gravity</vt:lpstr>
      <vt:lpstr>Newton’s third law</vt:lpstr>
      <vt:lpstr>Newton’s Third Law</vt:lpstr>
      <vt:lpstr>Question</vt:lpstr>
      <vt:lpstr>Earth and Apple</vt:lpstr>
      <vt:lpstr>Interaction Forces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 Jr</cp:lastModifiedBy>
  <cp:revision>244</cp:revision>
  <cp:lastPrinted>2026-02-04T03:49:29Z</cp:lastPrinted>
  <dcterms:created xsi:type="dcterms:W3CDTF">2003-08-04T19:23:16Z</dcterms:created>
  <dcterms:modified xsi:type="dcterms:W3CDTF">2026-02-04T03:49:31Z</dcterms:modified>
</cp:coreProperties>
</file>