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7" r:id="rId2"/>
    <p:sldId id="597" r:id="rId3"/>
    <p:sldId id="598" r:id="rId4"/>
    <p:sldId id="599" r:id="rId5"/>
    <p:sldId id="600" r:id="rId6"/>
    <p:sldId id="601" r:id="rId7"/>
    <p:sldId id="259" r:id="rId8"/>
    <p:sldId id="260" r:id="rId9"/>
    <p:sldId id="262" r:id="rId10"/>
    <p:sldId id="261" r:id="rId11"/>
    <p:sldId id="263" r:id="rId12"/>
    <p:sldId id="264" r:id="rId13"/>
    <p:sldId id="603" r:id="rId14"/>
    <p:sldId id="604" r:id="rId15"/>
    <p:sldId id="594" r:id="rId16"/>
    <p:sldId id="596" r:id="rId17"/>
    <p:sldId id="605" r:id="rId18"/>
    <p:sldId id="606" r:id="rId19"/>
    <p:sldId id="607" r:id="rId20"/>
    <p:sldId id="266" r:id="rId21"/>
    <p:sldId id="267" r:id="rId22"/>
    <p:sldId id="269" r:id="rId23"/>
    <p:sldId id="608" r:id="rId24"/>
    <p:sldId id="609" r:id="rId25"/>
    <p:sldId id="610" r:id="rId26"/>
  </p:sldIdLst>
  <p:sldSz cx="9144000" cy="6858000" type="screen4x3"/>
  <p:notesSz cx="9236075" cy="7010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7" userDrawn="1">
          <p15:clr>
            <a:srgbClr val="A4A3A4"/>
          </p15:clr>
        </p15:guide>
        <p15:guide id="2" pos="29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9059"/>
    <p:restoredTop sz="93913" autoAdjust="0"/>
  </p:normalViewPr>
  <p:slideViewPr>
    <p:cSldViewPr>
      <p:cViewPr varScale="1">
        <p:scale>
          <a:sx n="84" d="100"/>
          <a:sy n="84" d="100"/>
        </p:scale>
        <p:origin x="96" y="1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5532"/>
    </p:cViewPr>
  </p:sorterViewPr>
  <p:notesViewPr>
    <p:cSldViewPr>
      <p:cViewPr varScale="1">
        <p:scale>
          <a:sx n="97" d="100"/>
          <a:sy n="97" d="100"/>
        </p:scale>
        <p:origin x="2312" y="200"/>
      </p:cViewPr>
      <p:guideLst>
        <p:guide orient="horz" pos="2207"/>
        <p:guide pos="29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BA6A1A80-3C88-F94D-B758-F0F7058AF00E}"/>
              </a:ext>
            </a:extLst>
          </p:cNvPr>
          <p:cNvSpPr>
            <a:spLocks noGrp="1" noChangeArrowheads="1"/>
          </p:cNvSpPr>
          <p:nvPr>
            <p:ph type="hdr" sz="quarter"/>
          </p:nvPr>
        </p:nvSpPr>
        <p:spPr bwMode="auto">
          <a:xfrm>
            <a:off x="0" y="312032"/>
            <a:ext cx="4000830" cy="351629"/>
          </a:xfrm>
          <a:prstGeom prst="rect">
            <a:avLst/>
          </a:prstGeom>
          <a:noFill/>
          <a:ln w="9525">
            <a:noFill/>
            <a:miter lim="800000"/>
            <a:headEnd/>
            <a:tailEnd/>
          </a:ln>
          <a:effectLst/>
        </p:spPr>
        <p:txBody>
          <a:bodyPr vert="horz" wrap="square" lIns="92508" tIns="46254" rIns="92508" bIns="46254" numCol="1" anchor="t" anchorCtr="0" compatLnSpc="1">
            <a:prstTxWarp prst="textNoShape">
              <a:avLst/>
            </a:prstTxWarp>
          </a:bodyPr>
          <a:lstStyle>
            <a:lvl1pPr defTabSz="924565" eaLnBrk="1" hangingPunct="1">
              <a:defRPr sz="1200">
                <a:latin typeface="Arial" charset="0"/>
                <a:ea typeface="+mn-ea"/>
              </a:defRPr>
            </a:lvl1pPr>
          </a:lstStyle>
          <a:p>
            <a:pPr>
              <a:defRPr/>
            </a:pPr>
            <a:r>
              <a:rPr lang="en-US"/>
              <a:t>A1000 L06 History</a:t>
            </a:r>
            <a:endParaRPr lang="en-US" dirty="0"/>
          </a:p>
        </p:txBody>
      </p:sp>
      <p:sp>
        <p:nvSpPr>
          <p:cNvPr id="109571" name="Rectangle 3">
            <a:extLst>
              <a:ext uri="{FF2B5EF4-FFF2-40B4-BE49-F238E27FC236}">
                <a16:creationId xmlns:a16="http://schemas.microsoft.com/office/drawing/2014/main" id="{DAF7FD79-07EF-904F-82E1-5213733CC51C}"/>
              </a:ext>
            </a:extLst>
          </p:cNvPr>
          <p:cNvSpPr>
            <a:spLocks noGrp="1" noChangeArrowheads="1"/>
          </p:cNvSpPr>
          <p:nvPr>
            <p:ph type="dt" sz="quarter" idx="1"/>
          </p:nvPr>
        </p:nvSpPr>
        <p:spPr bwMode="auto">
          <a:xfrm>
            <a:off x="5232097" y="0"/>
            <a:ext cx="4002404" cy="351629"/>
          </a:xfrm>
          <a:prstGeom prst="rect">
            <a:avLst/>
          </a:prstGeom>
          <a:noFill/>
          <a:ln w="9525">
            <a:noFill/>
            <a:miter lim="800000"/>
            <a:headEnd/>
            <a:tailEnd/>
          </a:ln>
          <a:effectLst/>
        </p:spPr>
        <p:txBody>
          <a:bodyPr vert="horz" wrap="square" lIns="92508" tIns="46254" rIns="92508" bIns="46254" numCol="1" anchor="t" anchorCtr="0" compatLnSpc="1">
            <a:prstTxWarp prst="textNoShape">
              <a:avLst/>
            </a:prstTxWarp>
          </a:bodyPr>
          <a:lstStyle>
            <a:lvl1pPr algn="r" defTabSz="924565" eaLnBrk="1" hangingPunct="1">
              <a:defRPr sz="1200">
                <a:latin typeface="Arial" charset="0"/>
                <a:ea typeface="+mn-ea"/>
              </a:defRPr>
            </a:lvl1pPr>
          </a:lstStyle>
          <a:p>
            <a:pPr>
              <a:defRPr/>
            </a:pPr>
            <a:endParaRPr lang="en-US"/>
          </a:p>
        </p:txBody>
      </p:sp>
      <p:sp>
        <p:nvSpPr>
          <p:cNvPr id="109572" name="Rectangle 4">
            <a:extLst>
              <a:ext uri="{FF2B5EF4-FFF2-40B4-BE49-F238E27FC236}">
                <a16:creationId xmlns:a16="http://schemas.microsoft.com/office/drawing/2014/main" id="{92CAED58-3117-FC4C-AD7C-0DB9B8225DFB}"/>
              </a:ext>
            </a:extLst>
          </p:cNvPr>
          <p:cNvSpPr>
            <a:spLocks noGrp="1" noChangeArrowheads="1"/>
          </p:cNvSpPr>
          <p:nvPr>
            <p:ph type="ftr" sz="quarter" idx="2"/>
          </p:nvPr>
        </p:nvSpPr>
        <p:spPr bwMode="auto">
          <a:xfrm>
            <a:off x="0" y="6657188"/>
            <a:ext cx="4000830" cy="351629"/>
          </a:xfrm>
          <a:prstGeom prst="rect">
            <a:avLst/>
          </a:prstGeom>
          <a:noFill/>
          <a:ln w="9525">
            <a:noFill/>
            <a:miter lim="800000"/>
            <a:headEnd/>
            <a:tailEnd/>
          </a:ln>
          <a:effectLst/>
        </p:spPr>
        <p:txBody>
          <a:bodyPr vert="horz" wrap="square" lIns="92508" tIns="46254" rIns="92508" bIns="46254" numCol="1" anchor="b" anchorCtr="0" compatLnSpc="1">
            <a:prstTxWarp prst="textNoShape">
              <a:avLst/>
            </a:prstTxWarp>
          </a:bodyPr>
          <a:lstStyle>
            <a:lvl1pPr defTabSz="924565" eaLnBrk="1" hangingPunct="1">
              <a:defRPr sz="1200">
                <a:latin typeface="Arial" charset="0"/>
                <a:ea typeface="+mn-ea"/>
              </a:defRPr>
            </a:lvl1pPr>
          </a:lstStyle>
          <a:p>
            <a:pPr>
              <a:defRPr/>
            </a:pPr>
            <a:endParaRPr lang="en-US"/>
          </a:p>
        </p:txBody>
      </p:sp>
      <p:sp>
        <p:nvSpPr>
          <p:cNvPr id="109573" name="Rectangle 5">
            <a:extLst>
              <a:ext uri="{FF2B5EF4-FFF2-40B4-BE49-F238E27FC236}">
                <a16:creationId xmlns:a16="http://schemas.microsoft.com/office/drawing/2014/main" id="{146EB007-85F2-5B46-A71C-6AA8A5E38614}"/>
              </a:ext>
            </a:extLst>
          </p:cNvPr>
          <p:cNvSpPr>
            <a:spLocks noGrp="1" noChangeArrowheads="1"/>
          </p:cNvSpPr>
          <p:nvPr>
            <p:ph type="sldNum" sz="quarter" idx="3"/>
          </p:nvPr>
        </p:nvSpPr>
        <p:spPr bwMode="auto">
          <a:xfrm>
            <a:off x="5232098" y="6394258"/>
            <a:ext cx="3844952" cy="351629"/>
          </a:xfrm>
          <a:prstGeom prst="rect">
            <a:avLst/>
          </a:prstGeom>
          <a:noFill/>
          <a:ln w="9525">
            <a:noFill/>
            <a:miter lim="800000"/>
            <a:headEnd/>
            <a:tailEnd/>
          </a:ln>
          <a:effectLst/>
        </p:spPr>
        <p:txBody>
          <a:bodyPr vert="horz" wrap="square" lIns="92508" tIns="46254" rIns="92508" bIns="46254" numCol="1" anchor="b" anchorCtr="0" compatLnSpc="1">
            <a:prstTxWarp prst="textNoShape">
              <a:avLst/>
            </a:prstTxWarp>
          </a:bodyPr>
          <a:lstStyle>
            <a:lvl1pPr algn="r" defTabSz="923394" eaLnBrk="1" hangingPunct="1">
              <a:defRPr sz="1200"/>
            </a:lvl1pPr>
          </a:lstStyle>
          <a:p>
            <a:pPr>
              <a:defRPr/>
            </a:pPr>
            <a:fld id="{99E198E8-1274-AE4E-83C7-C0FE8EEEC5C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8495963-331D-D744-B2D3-EA8AE071E65D}"/>
              </a:ext>
            </a:extLst>
          </p:cNvPr>
          <p:cNvSpPr>
            <a:spLocks noGrp="1"/>
          </p:cNvSpPr>
          <p:nvPr>
            <p:ph type="hdr" sz="quarter"/>
          </p:nvPr>
        </p:nvSpPr>
        <p:spPr>
          <a:xfrm>
            <a:off x="1" y="188486"/>
            <a:ext cx="4002404" cy="351629"/>
          </a:xfrm>
          <a:prstGeom prst="rect">
            <a:avLst/>
          </a:prstGeom>
        </p:spPr>
        <p:txBody>
          <a:bodyPr vert="horz" lIns="91819" tIns="45910" rIns="91819" bIns="45910" rtlCol="0"/>
          <a:lstStyle>
            <a:lvl1pPr algn="l" eaLnBrk="1" hangingPunct="1">
              <a:defRPr sz="1200">
                <a:latin typeface="Arial" charset="0"/>
                <a:ea typeface="+mn-ea"/>
              </a:defRPr>
            </a:lvl1pPr>
          </a:lstStyle>
          <a:p>
            <a:pPr>
              <a:defRPr/>
            </a:pPr>
            <a:r>
              <a:rPr lang="en-US"/>
              <a:t>A1000 L06 History</a:t>
            </a:r>
            <a:endParaRPr lang="en-US" dirty="0"/>
          </a:p>
        </p:txBody>
      </p:sp>
      <p:sp>
        <p:nvSpPr>
          <p:cNvPr id="3" name="Date Placeholder 2">
            <a:extLst>
              <a:ext uri="{FF2B5EF4-FFF2-40B4-BE49-F238E27FC236}">
                <a16:creationId xmlns:a16="http://schemas.microsoft.com/office/drawing/2014/main" id="{173DF97D-D50F-FA41-B4C7-64519922F4B3}"/>
              </a:ext>
            </a:extLst>
          </p:cNvPr>
          <p:cNvSpPr>
            <a:spLocks noGrp="1"/>
          </p:cNvSpPr>
          <p:nvPr>
            <p:ph type="dt" idx="1"/>
          </p:nvPr>
        </p:nvSpPr>
        <p:spPr>
          <a:xfrm>
            <a:off x="5232097" y="0"/>
            <a:ext cx="4002404" cy="351629"/>
          </a:xfrm>
          <a:prstGeom prst="rect">
            <a:avLst/>
          </a:prstGeom>
        </p:spPr>
        <p:txBody>
          <a:bodyPr vert="horz" wrap="square" lIns="91819" tIns="45910" rIns="91819" bIns="45910" numCol="1" anchor="t" anchorCtr="0" compatLnSpc="1">
            <a:prstTxWarp prst="textNoShape">
              <a:avLst/>
            </a:prstTxWarp>
          </a:bodyPr>
          <a:lstStyle>
            <a:lvl1pPr algn="r" eaLnBrk="1" hangingPunct="1">
              <a:defRPr sz="1200">
                <a:latin typeface="Arial" pitchFamily="34" charset="0"/>
              </a:defRPr>
            </a:lvl1pPr>
          </a:lstStyle>
          <a:p>
            <a:pPr>
              <a:defRPr/>
            </a:pPr>
            <a:fld id="{EA47F029-E024-AE4D-B9C1-272849DADF5B}" type="datetimeFigureOut">
              <a:rPr lang="en-US" altLang="en-US"/>
              <a:pPr>
                <a:defRPr/>
              </a:pPr>
              <a:t>2/3/2026</a:t>
            </a:fld>
            <a:endParaRPr lang="en-US" altLang="en-US"/>
          </a:p>
        </p:txBody>
      </p:sp>
      <p:sp>
        <p:nvSpPr>
          <p:cNvPr id="4" name="Slide Image Placeholder 3">
            <a:extLst>
              <a:ext uri="{FF2B5EF4-FFF2-40B4-BE49-F238E27FC236}">
                <a16:creationId xmlns:a16="http://schemas.microsoft.com/office/drawing/2014/main" id="{98F1795D-4FE4-0C40-9273-9D3840C3921D}"/>
              </a:ext>
            </a:extLst>
          </p:cNvPr>
          <p:cNvSpPr>
            <a:spLocks noGrp="1" noRot="1" noChangeAspect="1"/>
          </p:cNvSpPr>
          <p:nvPr>
            <p:ph type="sldImg" idx="2"/>
          </p:nvPr>
        </p:nvSpPr>
        <p:spPr>
          <a:xfrm>
            <a:off x="2865438" y="525463"/>
            <a:ext cx="3505200" cy="2628900"/>
          </a:xfrm>
          <a:prstGeom prst="rect">
            <a:avLst/>
          </a:prstGeom>
          <a:noFill/>
          <a:ln w="12700">
            <a:solidFill>
              <a:prstClr val="black"/>
            </a:solidFill>
          </a:ln>
        </p:spPr>
        <p:txBody>
          <a:bodyPr vert="horz" lIns="91819" tIns="45910" rIns="91819" bIns="45910" rtlCol="0" anchor="ctr"/>
          <a:lstStyle/>
          <a:p>
            <a:pPr lvl="0"/>
            <a:endParaRPr lang="en-US" noProof="0"/>
          </a:p>
        </p:txBody>
      </p:sp>
      <p:sp>
        <p:nvSpPr>
          <p:cNvPr id="5" name="Notes Placeholder 4">
            <a:extLst>
              <a:ext uri="{FF2B5EF4-FFF2-40B4-BE49-F238E27FC236}">
                <a16:creationId xmlns:a16="http://schemas.microsoft.com/office/drawing/2014/main" id="{2479BC8C-F26A-2547-B4A5-5B62490A7803}"/>
              </a:ext>
            </a:extLst>
          </p:cNvPr>
          <p:cNvSpPr>
            <a:spLocks noGrp="1"/>
          </p:cNvSpPr>
          <p:nvPr>
            <p:ph type="body" sz="quarter" idx="3"/>
          </p:nvPr>
        </p:nvSpPr>
        <p:spPr>
          <a:xfrm>
            <a:off x="924238" y="3329386"/>
            <a:ext cx="7387600" cy="3155155"/>
          </a:xfrm>
          <a:prstGeom prst="rect">
            <a:avLst/>
          </a:prstGeom>
        </p:spPr>
        <p:txBody>
          <a:bodyPr vert="horz" lIns="91819" tIns="45910" rIns="91819" bIns="4591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0C4E016-16E8-424F-B0BB-B25FB2B24CED}"/>
              </a:ext>
            </a:extLst>
          </p:cNvPr>
          <p:cNvSpPr>
            <a:spLocks noGrp="1"/>
          </p:cNvSpPr>
          <p:nvPr>
            <p:ph type="ftr" sz="quarter" idx="4"/>
          </p:nvPr>
        </p:nvSpPr>
        <p:spPr>
          <a:xfrm>
            <a:off x="1" y="6657188"/>
            <a:ext cx="4002404" cy="351629"/>
          </a:xfrm>
          <a:prstGeom prst="rect">
            <a:avLst/>
          </a:prstGeom>
        </p:spPr>
        <p:txBody>
          <a:bodyPr vert="horz" lIns="91819" tIns="45910" rIns="91819" bIns="45910" rtlCol="0" anchor="b"/>
          <a:lstStyle>
            <a:lvl1pPr algn="l" eaLnBrk="1" hangingPunct="1">
              <a:defRPr sz="1200">
                <a:latin typeface="Arial"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B93896DB-3EBE-8848-8D76-002CB33C43A4}"/>
              </a:ext>
            </a:extLst>
          </p:cNvPr>
          <p:cNvSpPr>
            <a:spLocks noGrp="1"/>
          </p:cNvSpPr>
          <p:nvPr>
            <p:ph type="sldNum" sz="quarter" idx="5"/>
          </p:nvPr>
        </p:nvSpPr>
        <p:spPr>
          <a:xfrm>
            <a:off x="5232097" y="6657188"/>
            <a:ext cx="4002404" cy="351629"/>
          </a:xfrm>
          <a:prstGeom prst="rect">
            <a:avLst/>
          </a:prstGeom>
        </p:spPr>
        <p:txBody>
          <a:bodyPr vert="horz" wrap="square" lIns="91819" tIns="45910" rIns="91819" bIns="45910" numCol="1" anchor="b" anchorCtr="0" compatLnSpc="1">
            <a:prstTxWarp prst="textNoShape">
              <a:avLst/>
            </a:prstTxWarp>
          </a:bodyPr>
          <a:lstStyle>
            <a:lvl1pPr algn="r" eaLnBrk="1" hangingPunct="1">
              <a:defRPr sz="1200"/>
            </a:lvl1pPr>
          </a:lstStyle>
          <a:p>
            <a:pPr>
              <a:defRPr/>
            </a:pPr>
            <a:fld id="{41CD55FC-F6E9-AD46-90CF-9254EF4A6FC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a:xfrm>
            <a:off x="1" y="112458"/>
            <a:ext cx="4002404" cy="351629"/>
          </a:xfrm>
        </p:spPr>
        <p:txBody>
          <a:bodyPr/>
          <a:lstStyle/>
          <a:p>
            <a:pPr>
              <a:defRPr/>
            </a:pPr>
            <a:r>
              <a:rPr lang="en-US"/>
              <a:t>A1000 L06 History</a:t>
            </a:r>
            <a:endParaRPr lang="en-US" dirty="0"/>
          </a:p>
        </p:txBody>
      </p:sp>
      <p:sp>
        <p:nvSpPr>
          <p:cNvPr id="5" name="Slide Number Placeholder 4"/>
          <p:cNvSpPr>
            <a:spLocks noGrp="1"/>
          </p:cNvSpPr>
          <p:nvPr>
            <p:ph type="sldNum" sz="quarter" idx="5"/>
          </p:nvPr>
        </p:nvSpPr>
        <p:spPr/>
        <p:txBody>
          <a:bodyPr/>
          <a:lstStyle/>
          <a:p>
            <a:pPr>
              <a:defRPr/>
            </a:pPr>
            <a:fld id="{41CD55FC-F6E9-AD46-90CF-9254EF4A6FCC}" type="slidenum">
              <a:rPr lang="en-US" altLang="en-US" smtClean="0"/>
              <a:pPr>
                <a:defRPr/>
              </a:pPr>
              <a:t>1</a:t>
            </a:fld>
            <a:endParaRPr lang="en-US" altLang="en-US"/>
          </a:p>
        </p:txBody>
      </p:sp>
    </p:spTree>
    <p:extLst>
      <p:ext uri="{BB962C8B-B14F-4D97-AF65-F5344CB8AC3E}">
        <p14:creationId xmlns:p14="http://schemas.microsoft.com/office/powerpoint/2010/main" val="3566436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A1000 L06 History</a:t>
            </a:r>
            <a:endParaRPr lang="en-US" dirty="0"/>
          </a:p>
        </p:txBody>
      </p:sp>
      <p:sp>
        <p:nvSpPr>
          <p:cNvPr id="5" name="Slide Number Placeholder 4"/>
          <p:cNvSpPr>
            <a:spLocks noGrp="1"/>
          </p:cNvSpPr>
          <p:nvPr>
            <p:ph type="sldNum" sz="quarter" idx="5"/>
          </p:nvPr>
        </p:nvSpPr>
        <p:spPr/>
        <p:txBody>
          <a:bodyPr/>
          <a:lstStyle/>
          <a:p>
            <a:pPr>
              <a:defRPr/>
            </a:pPr>
            <a:fld id="{41CD55FC-F6E9-AD46-90CF-9254EF4A6FCC}" type="slidenum">
              <a:rPr lang="en-US" altLang="en-US" smtClean="0"/>
              <a:pPr>
                <a:defRPr/>
              </a:pPr>
              <a:t>3</a:t>
            </a:fld>
            <a:endParaRPr lang="en-US" altLang="en-US"/>
          </a:p>
        </p:txBody>
      </p:sp>
    </p:spTree>
    <p:extLst>
      <p:ext uri="{BB962C8B-B14F-4D97-AF65-F5344CB8AC3E}">
        <p14:creationId xmlns:p14="http://schemas.microsoft.com/office/powerpoint/2010/main" val="321472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990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29BD79B-892D-F549-B370-3228401955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748DE56-8F57-0F4C-B2B6-8E31AD6F0D11}"/>
              </a:ext>
            </a:extLst>
          </p:cNvPr>
          <p:cNvSpPr>
            <a:spLocks noGrp="1" noChangeArrowheads="1"/>
          </p:cNvSpPr>
          <p:nvPr>
            <p:ph type="sldNum" sz="quarter" idx="12"/>
          </p:nvPr>
        </p:nvSpPr>
        <p:spPr>
          <a:ln/>
        </p:spPr>
        <p:txBody>
          <a:bodyPr/>
          <a:lstStyle>
            <a:lvl1pPr>
              <a:defRPr/>
            </a:lvl1pPr>
          </a:lstStyle>
          <a:p>
            <a:pPr>
              <a:defRPr/>
            </a:pPr>
            <a:fld id="{D76D1562-5D18-534B-9DE0-3F30B6659233}" type="slidenum">
              <a:rPr lang="en-US" altLang="en-US"/>
              <a:pPr>
                <a:defRPr/>
              </a:pPr>
              <a:t>‹#›</a:t>
            </a:fld>
            <a:endParaRPr lang="en-US" altLang="en-US"/>
          </a:p>
        </p:txBody>
      </p:sp>
    </p:spTree>
    <p:extLst>
      <p:ext uri="{BB962C8B-B14F-4D97-AF65-F5344CB8AC3E}">
        <p14:creationId xmlns:p14="http://schemas.microsoft.com/office/powerpoint/2010/main" val="3827645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3A49F05-F266-584D-AF42-76DEC7083F8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1E94B0-3CA9-904D-B520-29DD6974E974}"/>
              </a:ext>
            </a:extLst>
          </p:cNvPr>
          <p:cNvSpPr>
            <a:spLocks noGrp="1" noChangeArrowheads="1"/>
          </p:cNvSpPr>
          <p:nvPr>
            <p:ph type="sldNum" sz="quarter" idx="12"/>
          </p:nvPr>
        </p:nvSpPr>
        <p:spPr>
          <a:ln/>
        </p:spPr>
        <p:txBody>
          <a:bodyPr/>
          <a:lstStyle>
            <a:lvl1pPr>
              <a:defRPr/>
            </a:lvl1pPr>
          </a:lstStyle>
          <a:p>
            <a:pPr>
              <a:defRPr/>
            </a:pPr>
            <a:fld id="{D1A4CC83-E323-A14E-B144-841E08185A3E}" type="slidenum">
              <a:rPr lang="en-US" altLang="en-US"/>
              <a:pPr>
                <a:defRPr/>
              </a:pPr>
              <a:t>‹#›</a:t>
            </a:fld>
            <a:endParaRPr lang="en-US" altLang="en-US"/>
          </a:p>
        </p:txBody>
      </p:sp>
    </p:spTree>
    <p:extLst>
      <p:ext uri="{BB962C8B-B14F-4D97-AF65-F5344CB8AC3E}">
        <p14:creationId xmlns:p14="http://schemas.microsoft.com/office/powerpoint/2010/main" val="3290586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74CD5D-0D93-0F44-B6C8-FBF5A1D081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C3489A-A6A7-EE4C-AD6E-F8DB95DEBA85}"/>
              </a:ext>
            </a:extLst>
          </p:cNvPr>
          <p:cNvSpPr>
            <a:spLocks noGrp="1" noChangeArrowheads="1"/>
          </p:cNvSpPr>
          <p:nvPr>
            <p:ph type="sldNum" sz="quarter" idx="12"/>
          </p:nvPr>
        </p:nvSpPr>
        <p:spPr>
          <a:ln/>
        </p:spPr>
        <p:txBody>
          <a:bodyPr/>
          <a:lstStyle>
            <a:lvl1pPr>
              <a:defRPr/>
            </a:lvl1pPr>
          </a:lstStyle>
          <a:p>
            <a:pPr>
              <a:defRPr/>
            </a:pPr>
            <a:fld id="{22ED5CAF-801F-F741-98C0-716767C03827}" type="slidenum">
              <a:rPr lang="en-US" altLang="en-US"/>
              <a:pPr>
                <a:defRPr/>
              </a:pPr>
              <a:t>‹#›</a:t>
            </a:fld>
            <a:endParaRPr lang="en-US" altLang="en-US"/>
          </a:p>
        </p:txBody>
      </p:sp>
    </p:spTree>
    <p:extLst>
      <p:ext uri="{BB962C8B-B14F-4D97-AF65-F5344CB8AC3E}">
        <p14:creationId xmlns:p14="http://schemas.microsoft.com/office/powerpoint/2010/main" val="3104748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1E7734-EB3F-804B-94FD-15C66877E1B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AB52C3A-1738-6144-876D-53495290F7DD}"/>
              </a:ext>
            </a:extLst>
          </p:cNvPr>
          <p:cNvSpPr>
            <a:spLocks noGrp="1" noChangeArrowheads="1"/>
          </p:cNvSpPr>
          <p:nvPr>
            <p:ph type="sldNum" sz="quarter" idx="12"/>
          </p:nvPr>
        </p:nvSpPr>
        <p:spPr>
          <a:ln/>
        </p:spPr>
        <p:txBody>
          <a:bodyPr/>
          <a:lstStyle>
            <a:lvl1pPr>
              <a:defRPr/>
            </a:lvl1pPr>
          </a:lstStyle>
          <a:p>
            <a:pPr>
              <a:defRPr/>
            </a:pPr>
            <a:fld id="{C46B82C4-3119-4142-8EB1-0D4CE7B51E98}" type="slidenum">
              <a:rPr lang="en-US" altLang="en-US"/>
              <a:pPr>
                <a:defRPr/>
              </a:pPr>
              <a:t>‹#›</a:t>
            </a:fld>
            <a:endParaRPr lang="en-US" altLang="en-US"/>
          </a:p>
        </p:txBody>
      </p:sp>
    </p:spTree>
    <p:extLst>
      <p:ext uri="{BB962C8B-B14F-4D97-AF65-F5344CB8AC3E}">
        <p14:creationId xmlns:p14="http://schemas.microsoft.com/office/powerpoint/2010/main" val="1274216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541574E-C3F4-564F-97E5-09A5971D470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4ED3A8-16F2-F84E-A5F3-767A9D6D65B6}"/>
              </a:ext>
            </a:extLst>
          </p:cNvPr>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r>
              <a:rPr lang="en-US"/>
              <a:t>General Physics L14_capacitance</a:t>
            </a:r>
          </a:p>
        </p:txBody>
      </p:sp>
      <p:sp>
        <p:nvSpPr>
          <p:cNvPr id="6" name="Rectangle 6">
            <a:extLst>
              <a:ext uri="{FF2B5EF4-FFF2-40B4-BE49-F238E27FC236}">
                <a16:creationId xmlns:a16="http://schemas.microsoft.com/office/drawing/2014/main" id="{32C67A15-A463-024F-AB35-883CD588A81A}"/>
              </a:ext>
            </a:extLst>
          </p:cNvPr>
          <p:cNvSpPr>
            <a:spLocks noGrp="1" noChangeArrowheads="1"/>
          </p:cNvSpPr>
          <p:nvPr>
            <p:ph type="sldNum" sz="quarter" idx="12"/>
          </p:nvPr>
        </p:nvSpPr>
        <p:spPr>
          <a:ln/>
        </p:spPr>
        <p:txBody>
          <a:bodyPr/>
          <a:lstStyle>
            <a:lvl1pPr>
              <a:defRPr/>
            </a:lvl1pPr>
          </a:lstStyle>
          <a:p>
            <a:pPr>
              <a:defRPr/>
            </a:pPr>
            <a:fld id="{2A8C8A60-5EC2-4E4A-BBEE-B1906DA46A49}" type="slidenum">
              <a:rPr lang="en-US" altLang="en-US"/>
              <a:pPr>
                <a:defRPr/>
              </a:pPr>
              <a:t>‹#›</a:t>
            </a:fld>
            <a:endParaRPr lang="en-US" altLang="en-US"/>
          </a:p>
        </p:txBody>
      </p:sp>
    </p:spTree>
    <p:extLst>
      <p:ext uri="{BB962C8B-B14F-4D97-AF65-F5344CB8AC3E}">
        <p14:creationId xmlns:p14="http://schemas.microsoft.com/office/powerpoint/2010/main" val="107124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68F782A-C152-4549-A26F-DC820ABC669E}"/>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CC06635-5146-DA43-A891-D6BA5BD2A255}"/>
              </a:ext>
            </a:extLst>
          </p:cNvPr>
          <p:cNvSpPr>
            <a:spLocks noGrp="1" noChangeArrowheads="1"/>
          </p:cNvSpPr>
          <p:nvPr>
            <p:ph type="sldNum" sz="quarter" idx="12"/>
          </p:nvPr>
        </p:nvSpPr>
        <p:spPr>
          <a:ln/>
        </p:spPr>
        <p:txBody>
          <a:bodyPr/>
          <a:lstStyle>
            <a:lvl1pPr>
              <a:defRPr/>
            </a:lvl1pPr>
          </a:lstStyle>
          <a:p>
            <a:pPr>
              <a:defRPr/>
            </a:pPr>
            <a:fld id="{6698C345-A619-9E4E-B57A-7B2B03A28AE4}" type="slidenum">
              <a:rPr lang="en-US" altLang="en-US"/>
              <a:pPr>
                <a:defRPr/>
              </a:pPr>
              <a:t>‹#›</a:t>
            </a:fld>
            <a:endParaRPr lang="en-US" altLang="en-US"/>
          </a:p>
        </p:txBody>
      </p:sp>
    </p:spTree>
    <p:extLst>
      <p:ext uri="{BB962C8B-B14F-4D97-AF65-F5344CB8AC3E}">
        <p14:creationId xmlns:p14="http://schemas.microsoft.com/office/powerpoint/2010/main" val="1346995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A39DC2-7935-D646-9F83-4156AEEB229B}"/>
              </a:ext>
            </a:extLst>
          </p:cNvPr>
          <p:cNvSpPr>
            <a:spLocks noGrp="1" noChangeArrowheads="1"/>
          </p:cNvSpPr>
          <p:nvPr>
            <p:ph type="dt" sz="half" idx="10"/>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A989A0C-CA98-734F-9D66-8AE47018A91F}"/>
              </a:ext>
            </a:extLst>
          </p:cNvPr>
          <p:cNvSpPr>
            <a:spLocks noGrp="1" noChangeArrowheads="1"/>
          </p:cNvSpPr>
          <p:nvPr>
            <p:ph type="sldNum" sz="quarter" idx="12"/>
          </p:nvPr>
        </p:nvSpPr>
        <p:spPr>
          <a:ln/>
        </p:spPr>
        <p:txBody>
          <a:bodyPr/>
          <a:lstStyle>
            <a:lvl1pPr>
              <a:defRPr/>
            </a:lvl1pPr>
          </a:lstStyle>
          <a:p>
            <a:pPr>
              <a:defRPr/>
            </a:pPr>
            <a:fld id="{538E3EB1-E203-4841-A1E9-20CF8562B79E}" type="slidenum">
              <a:rPr lang="en-US" altLang="en-US"/>
              <a:pPr>
                <a:defRPr/>
              </a:pPr>
              <a:t>‹#›</a:t>
            </a:fld>
            <a:endParaRPr lang="en-US" altLang="en-US"/>
          </a:p>
        </p:txBody>
      </p:sp>
    </p:spTree>
    <p:extLst>
      <p:ext uri="{BB962C8B-B14F-4D97-AF65-F5344CB8AC3E}">
        <p14:creationId xmlns:p14="http://schemas.microsoft.com/office/powerpoint/2010/main" val="12097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D642338-7D0D-584E-863C-982894F2BFB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6E07901-93A1-614C-AD13-0AE9A0A7C761}"/>
              </a:ext>
            </a:extLst>
          </p:cNvPr>
          <p:cNvSpPr>
            <a:spLocks noGrp="1" noChangeArrowheads="1"/>
          </p:cNvSpPr>
          <p:nvPr>
            <p:ph type="sldNum" sz="quarter" idx="12"/>
          </p:nvPr>
        </p:nvSpPr>
        <p:spPr>
          <a:ln/>
        </p:spPr>
        <p:txBody>
          <a:bodyPr/>
          <a:lstStyle>
            <a:lvl1pPr>
              <a:defRPr/>
            </a:lvl1pPr>
          </a:lstStyle>
          <a:p>
            <a:pPr>
              <a:defRPr/>
            </a:pPr>
            <a:fld id="{3B3621FA-0C91-E34C-9770-B6C2CF06EC39}" type="slidenum">
              <a:rPr lang="en-US" altLang="en-US"/>
              <a:pPr>
                <a:defRPr/>
              </a:pPr>
              <a:t>‹#›</a:t>
            </a:fld>
            <a:endParaRPr lang="en-US" altLang="en-US"/>
          </a:p>
        </p:txBody>
      </p:sp>
    </p:spTree>
    <p:extLst>
      <p:ext uri="{BB962C8B-B14F-4D97-AF65-F5344CB8AC3E}">
        <p14:creationId xmlns:p14="http://schemas.microsoft.com/office/powerpoint/2010/main" val="2036266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9106D55-7245-6045-B599-B3CA02E49CF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BAD8ADB-D263-D847-B7FF-D6102BCC4D3D}"/>
              </a:ext>
            </a:extLst>
          </p:cNvPr>
          <p:cNvSpPr>
            <a:spLocks noGrp="1" noChangeArrowheads="1"/>
          </p:cNvSpPr>
          <p:nvPr>
            <p:ph type="sldNum" sz="quarter" idx="12"/>
          </p:nvPr>
        </p:nvSpPr>
        <p:spPr>
          <a:ln/>
        </p:spPr>
        <p:txBody>
          <a:bodyPr/>
          <a:lstStyle>
            <a:lvl1pPr>
              <a:defRPr/>
            </a:lvl1pPr>
          </a:lstStyle>
          <a:p>
            <a:pPr>
              <a:defRPr/>
            </a:pPr>
            <a:fld id="{D35A2F27-70BA-034A-A44F-4BAF54DB97DB}" type="slidenum">
              <a:rPr lang="en-US" altLang="en-US"/>
              <a:pPr>
                <a:defRPr/>
              </a:pPr>
              <a:t>‹#›</a:t>
            </a:fld>
            <a:endParaRPr lang="en-US" altLang="en-US"/>
          </a:p>
        </p:txBody>
      </p:sp>
    </p:spTree>
    <p:extLst>
      <p:ext uri="{BB962C8B-B14F-4D97-AF65-F5344CB8AC3E}">
        <p14:creationId xmlns:p14="http://schemas.microsoft.com/office/powerpoint/2010/main" val="3695047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07E018E-0BA2-A04F-8EDD-7A7399709B5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843227D6-7DF1-274C-859B-CE98FE8AE2CF}"/>
              </a:ext>
            </a:extLst>
          </p:cNvPr>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r>
              <a:rPr lang="en-US"/>
              <a:t>General Physics L14_capacitance</a:t>
            </a:r>
          </a:p>
        </p:txBody>
      </p:sp>
      <p:sp>
        <p:nvSpPr>
          <p:cNvPr id="7" name="Rectangle 6">
            <a:extLst>
              <a:ext uri="{FF2B5EF4-FFF2-40B4-BE49-F238E27FC236}">
                <a16:creationId xmlns:a16="http://schemas.microsoft.com/office/drawing/2014/main" id="{86B716EB-7CDB-A84B-98A4-A71716C8BB84}"/>
              </a:ext>
            </a:extLst>
          </p:cNvPr>
          <p:cNvSpPr>
            <a:spLocks noGrp="1" noChangeArrowheads="1"/>
          </p:cNvSpPr>
          <p:nvPr>
            <p:ph type="sldNum" sz="quarter" idx="12"/>
          </p:nvPr>
        </p:nvSpPr>
        <p:spPr>
          <a:ln/>
        </p:spPr>
        <p:txBody>
          <a:bodyPr/>
          <a:lstStyle>
            <a:lvl1pPr>
              <a:defRPr/>
            </a:lvl1pPr>
          </a:lstStyle>
          <a:p>
            <a:pPr>
              <a:defRPr/>
            </a:pPr>
            <a:fld id="{80CECF39-C873-1144-B949-57502DF85790}" type="slidenum">
              <a:rPr lang="en-US" altLang="en-US"/>
              <a:pPr>
                <a:defRPr/>
              </a:pPr>
              <a:t>‹#›</a:t>
            </a:fld>
            <a:endParaRPr lang="en-US" altLang="en-US"/>
          </a:p>
        </p:txBody>
      </p:sp>
    </p:spTree>
    <p:extLst>
      <p:ext uri="{BB962C8B-B14F-4D97-AF65-F5344CB8AC3E}">
        <p14:creationId xmlns:p14="http://schemas.microsoft.com/office/powerpoint/2010/main" val="645757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DDAC38A-8216-654F-865F-514AFD202140}"/>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006AF87-8C5E-E044-A0A1-D51C7FBC7016}"/>
              </a:ext>
            </a:extLst>
          </p:cNvPr>
          <p:cNvSpPr>
            <a:spLocks noGrp="1" noChangeArrowheads="1"/>
          </p:cNvSpPr>
          <p:nvPr>
            <p:ph type="sldNum" sz="quarter" idx="12"/>
          </p:nvPr>
        </p:nvSpPr>
        <p:spPr>
          <a:ln/>
        </p:spPr>
        <p:txBody>
          <a:bodyPr/>
          <a:lstStyle>
            <a:lvl1pPr>
              <a:defRPr/>
            </a:lvl1pPr>
          </a:lstStyle>
          <a:p>
            <a:pPr>
              <a:defRPr/>
            </a:pPr>
            <a:fld id="{1CDFF320-41B9-4045-834F-112F72C931A5}" type="slidenum">
              <a:rPr lang="en-US" altLang="en-US"/>
              <a:pPr>
                <a:defRPr/>
              </a:pPr>
              <a:t>‹#›</a:t>
            </a:fld>
            <a:endParaRPr lang="en-US" altLang="en-US"/>
          </a:p>
        </p:txBody>
      </p:sp>
    </p:spTree>
    <p:extLst>
      <p:ext uri="{BB962C8B-B14F-4D97-AF65-F5344CB8AC3E}">
        <p14:creationId xmlns:p14="http://schemas.microsoft.com/office/powerpoint/2010/main" val="3260128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5CE3D"/>
            </a:gs>
            <a:gs pos="100000">
              <a:srgbClr val="E88018"/>
            </a:gs>
          </a:gsLst>
          <a:lin ang="27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CCC0711-F14E-D549-BEA5-3A2800E9F3B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8D1EFC7-E228-AE44-B989-431DF01C1F0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8178663-978B-B843-8DB3-80843A8CD64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defRPr>
            </a:lvl1pPr>
          </a:lstStyle>
          <a:p>
            <a:pPr>
              <a:defRPr/>
            </a:pPr>
            <a:endParaRPr lang="en-US"/>
          </a:p>
        </p:txBody>
      </p:sp>
      <p:sp>
        <p:nvSpPr>
          <p:cNvPr id="1030" name="Rectangle 6">
            <a:extLst>
              <a:ext uri="{FF2B5EF4-FFF2-40B4-BE49-F238E27FC236}">
                <a16:creationId xmlns:a16="http://schemas.microsoft.com/office/drawing/2014/main" id="{1FAF019B-DA59-9942-B87B-CDA02FC3223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0594FB9-0124-314D-8216-C86DC395433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a:solidFill>
            <a:srgbClr val="003366"/>
          </a:solidFill>
          <a:latin typeface="+mj-lt"/>
          <a:ea typeface="ＭＳ Ｐゴシック" charset="0"/>
          <a:cs typeface="+mj-cs"/>
        </a:defRPr>
      </a:lvl1pPr>
      <a:lvl2pPr algn="ctr" rtl="0" eaLnBrk="0" fontAlgn="base" hangingPunct="0">
        <a:spcBef>
          <a:spcPct val="0"/>
        </a:spcBef>
        <a:spcAft>
          <a:spcPct val="0"/>
        </a:spcAft>
        <a:defRPr sz="4400">
          <a:solidFill>
            <a:srgbClr val="003366"/>
          </a:solidFill>
          <a:latin typeface="Arial" charset="0"/>
          <a:ea typeface="ＭＳ Ｐゴシック" charset="0"/>
        </a:defRPr>
      </a:lvl2pPr>
      <a:lvl3pPr algn="ctr" rtl="0" eaLnBrk="0" fontAlgn="base" hangingPunct="0">
        <a:spcBef>
          <a:spcPct val="0"/>
        </a:spcBef>
        <a:spcAft>
          <a:spcPct val="0"/>
        </a:spcAft>
        <a:defRPr sz="4400">
          <a:solidFill>
            <a:srgbClr val="003366"/>
          </a:solidFill>
          <a:latin typeface="Arial" charset="0"/>
          <a:ea typeface="ＭＳ Ｐゴシック" charset="0"/>
        </a:defRPr>
      </a:lvl3pPr>
      <a:lvl4pPr algn="ctr" rtl="0" eaLnBrk="0" fontAlgn="base" hangingPunct="0">
        <a:spcBef>
          <a:spcPct val="0"/>
        </a:spcBef>
        <a:spcAft>
          <a:spcPct val="0"/>
        </a:spcAft>
        <a:defRPr sz="4400">
          <a:solidFill>
            <a:srgbClr val="003366"/>
          </a:solidFill>
          <a:latin typeface="Arial" charset="0"/>
          <a:ea typeface="ＭＳ Ｐゴシック" charset="0"/>
        </a:defRPr>
      </a:lvl4pPr>
      <a:lvl5pPr algn="ctr" rtl="0" eaLnBrk="0" fontAlgn="base" hangingPunct="0">
        <a:spcBef>
          <a:spcPct val="0"/>
        </a:spcBef>
        <a:spcAft>
          <a:spcPct val="0"/>
        </a:spcAft>
        <a:defRPr sz="4400">
          <a:solidFill>
            <a:srgbClr val="003366"/>
          </a:solidFill>
          <a:latin typeface="Arial" charset="0"/>
          <a:ea typeface="ＭＳ Ｐゴシック" charset="0"/>
        </a:defRPr>
      </a:lvl5pPr>
      <a:lvl6pPr marL="457200" algn="ctr" rtl="0" fontAlgn="base">
        <a:spcBef>
          <a:spcPct val="0"/>
        </a:spcBef>
        <a:spcAft>
          <a:spcPct val="0"/>
        </a:spcAft>
        <a:defRPr sz="4400">
          <a:solidFill>
            <a:srgbClr val="003366"/>
          </a:solidFill>
          <a:latin typeface="Arial" charset="0"/>
        </a:defRPr>
      </a:lvl6pPr>
      <a:lvl7pPr marL="914400" algn="ctr" rtl="0" fontAlgn="base">
        <a:spcBef>
          <a:spcPct val="0"/>
        </a:spcBef>
        <a:spcAft>
          <a:spcPct val="0"/>
        </a:spcAft>
        <a:defRPr sz="4400">
          <a:solidFill>
            <a:srgbClr val="003366"/>
          </a:solidFill>
          <a:latin typeface="Arial" charset="0"/>
        </a:defRPr>
      </a:lvl7pPr>
      <a:lvl8pPr marL="1371600" algn="ctr" rtl="0" fontAlgn="base">
        <a:spcBef>
          <a:spcPct val="0"/>
        </a:spcBef>
        <a:spcAft>
          <a:spcPct val="0"/>
        </a:spcAft>
        <a:defRPr sz="4400">
          <a:solidFill>
            <a:srgbClr val="003366"/>
          </a:solidFill>
          <a:latin typeface="Arial" charset="0"/>
        </a:defRPr>
      </a:lvl8pPr>
      <a:lvl9pPr marL="1828800" algn="ctr" rtl="0" fontAlgn="base">
        <a:spcBef>
          <a:spcPct val="0"/>
        </a:spcBef>
        <a:spcAft>
          <a:spcPct val="0"/>
        </a:spcAft>
        <a:defRPr sz="4400">
          <a:solidFill>
            <a:srgbClr val="003366"/>
          </a:solidFill>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003366"/>
          </a:solidFill>
          <a:latin typeface="+mn-lt"/>
          <a:ea typeface="ＭＳ Ｐゴシック" charset="0"/>
        </a:defRPr>
      </a:lvl2pPr>
      <a:lvl3pPr marL="1143000" indent="-228600" algn="l" rtl="0" eaLnBrk="0" fontAlgn="base" hangingPunct="0">
        <a:spcBef>
          <a:spcPct val="20000"/>
        </a:spcBef>
        <a:spcAft>
          <a:spcPct val="0"/>
        </a:spcAft>
        <a:buChar char="•"/>
        <a:defRPr sz="2400">
          <a:solidFill>
            <a:srgbClr val="003366"/>
          </a:solidFill>
          <a:latin typeface="+mn-lt"/>
          <a:ea typeface="ＭＳ Ｐゴシック" charset="0"/>
        </a:defRPr>
      </a:lvl3pPr>
      <a:lvl4pPr marL="1600200" indent="-228600" algn="l" rtl="0" eaLnBrk="0" fontAlgn="base" hangingPunct="0">
        <a:spcBef>
          <a:spcPct val="20000"/>
        </a:spcBef>
        <a:spcAft>
          <a:spcPct val="0"/>
        </a:spcAft>
        <a:buChar char="–"/>
        <a:defRPr sz="2000">
          <a:solidFill>
            <a:srgbClr val="003366"/>
          </a:solidFill>
          <a:latin typeface="+mn-lt"/>
          <a:ea typeface="ＭＳ Ｐゴシック" charset="0"/>
        </a:defRPr>
      </a:lvl4pPr>
      <a:lvl5pPr marL="2057400" indent="-228600" algn="l" rtl="0" eaLnBrk="0" fontAlgn="base" hangingPunct="0">
        <a:spcBef>
          <a:spcPct val="20000"/>
        </a:spcBef>
        <a:spcAft>
          <a:spcPct val="0"/>
        </a:spcAft>
        <a:buChar char="»"/>
        <a:defRPr sz="2000">
          <a:solidFill>
            <a:srgbClr val="003366"/>
          </a:solidFill>
          <a:latin typeface="+mn-lt"/>
          <a:ea typeface="ＭＳ Ｐゴシック" charset="0"/>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flickr.com/photos/garethwiscombe/1071477228/in/photostrea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schoolphysics.co.uk/animations/Astronomy%20animations/Retrograde_motion_html5/index.html" TargetMode="External"/><Relationship Id="rId2" Type="http://schemas.openxmlformats.org/officeDocument/2006/relationships/hyperlink" Target="https://youtu.be/sBzGGoBQVDA?feature=shared"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britishmuseum.org/collection/image/152339001"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D90A2E-86C5-9845-876B-60E464FFFAE4}"/>
              </a:ext>
            </a:extLst>
          </p:cNvPr>
          <p:cNvPicPr>
            <a:picLocks noChangeAspect="1"/>
          </p:cNvPicPr>
          <p:nvPr/>
        </p:nvPicPr>
        <p:blipFill>
          <a:blip r:embed="rId3"/>
          <a:stretch>
            <a:fillRect/>
          </a:stretch>
        </p:blipFill>
        <p:spPr>
          <a:xfrm>
            <a:off x="0" y="0"/>
            <a:ext cx="9144000" cy="6858000"/>
          </a:xfrm>
          <a:prstGeom prst="rect">
            <a:avLst/>
          </a:prstGeom>
        </p:spPr>
      </p:pic>
      <p:sp>
        <p:nvSpPr>
          <p:cNvPr id="15361" name="Title 1">
            <a:extLst>
              <a:ext uri="{FF2B5EF4-FFF2-40B4-BE49-F238E27FC236}">
                <a16:creationId xmlns:a16="http://schemas.microsoft.com/office/drawing/2014/main" id="{82483371-E724-B849-92D7-46B364CDD97D}"/>
              </a:ext>
            </a:extLst>
          </p:cNvPr>
          <p:cNvSpPr>
            <a:spLocks noGrp="1" noChangeArrowheads="1"/>
          </p:cNvSpPr>
          <p:nvPr>
            <p:ph type="ctrTitle"/>
          </p:nvPr>
        </p:nvSpPr>
        <p:spPr>
          <a:xfrm>
            <a:off x="685800" y="1219200"/>
            <a:ext cx="7772400" cy="983595"/>
          </a:xfrm>
        </p:spPr>
        <p:txBody>
          <a:bodyPr/>
          <a:lstStyle/>
          <a:p>
            <a:r>
              <a:rPr lang="en-US" altLang="en-US" dirty="0">
                <a:ea typeface="ＭＳ Ｐゴシック" panose="020B0600070205080204" pitchFamily="34" charset="-128"/>
              </a:rPr>
              <a:t>History of Astronomy</a:t>
            </a:r>
          </a:p>
        </p:txBody>
      </p:sp>
      <p:sp>
        <p:nvSpPr>
          <p:cNvPr id="15362" name="Subtitle 2">
            <a:extLst>
              <a:ext uri="{FF2B5EF4-FFF2-40B4-BE49-F238E27FC236}">
                <a16:creationId xmlns:a16="http://schemas.microsoft.com/office/drawing/2014/main" id="{ED7BC2D4-7A49-7E4A-AC7F-6409855C30C8}"/>
              </a:ext>
            </a:extLst>
          </p:cNvPr>
          <p:cNvSpPr>
            <a:spLocks noGrp="1" noChangeArrowheads="1"/>
          </p:cNvSpPr>
          <p:nvPr>
            <p:ph type="subTitle" idx="1"/>
          </p:nvPr>
        </p:nvSpPr>
        <p:spPr>
          <a:xfrm>
            <a:off x="1371600" y="4754134"/>
            <a:ext cx="6400800" cy="762000"/>
          </a:xfrm>
        </p:spPr>
        <p:txBody>
          <a:bodyPr/>
          <a:lstStyle/>
          <a:p>
            <a:r>
              <a:rPr lang="en-US" altLang="en-US" dirty="0">
                <a:solidFill>
                  <a:schemeClr val="tx1"/>
                </a:solidFill>
                <a:ea typeface="ＭＳ Ｐゴシック" panose="020B0600070205080204" pitchFamily="34" charset="-128"/>
              </a:rPr>
              <a:t>(very, very abridged)</a:t>
            </a:r>
          </a:p>
        </p:txBody>
      </p:sp>
      <p:sp>
        <p:nvSpPr>
          <p:cNvPr id="3" name="TextBox 2">
            <a:extLst>
              <a:ext uri="{FF2B5EF4-FFF2-40B4-BE49-F238E27FC236}">
                <a16:creationId xmlns:a16="http://schemas.microsoft.com/office/drawing/2014/main" id="{8B112993-4E43-634C-8B0A-7D3714308711}"/>
              </a:ext>
            </a:extLst>
          </p:cNvPr>
          <p:cNvSpPr txBox="1"/>
          <p:nvPr/>
        </p:nvSpPr>
        <p:spPr>
          <a:xfrm>
            <a:off x="914400" y="5943600"/>
            <a:ext cx="1981200" cy="523220"/>
          </a:xfrm>
          <a:prstGeom prst="rect">
            <a:avLst/>
          </a:prstGeom>
          <a:noFill/>
        </p:spPr>
        <p:txBody>
          <a:bodyPr wrap="square" rtlCol="0">
            <a:spAutoFit/>
          </a:bodyPr>
          <a:lstStyle/>
          <a:p>
            <a:r>
              <a:rPr lang="en-US" sz="2800" dirty="0"/>
              <a:t>Chapter</a:t>
            </a:r>
            <a:r>
              <a:rPr lang="en-US" sz="2800" dirty="0">
                <a:solidFill>
                  <a:schemeClr val="tx2"/>
                </a:solidFill>
              </a:rPr>
              <a:t> </a:t>
            </a:r>
            <a:r>
              <a:rPr lang="en-US" sz="2800" dirty="0"/>
              <a:t>3</a:t>
            </a:r>
          </a:p>
        </p:txBody>
      </p:sp>
      <p:sp>
        <p:nvSpPr>
          <p:cNvPr id="7" name="TextBox 6">
            <a:extLst>
              <a:ext uri="{FF2B5EF4-FFF2-40B4-BE49-F238E27FC236}">
                <a16:creationId xmlns:a16="http://schemas.microsoft.com/office/drawing/2014/main" id="{6A8E4DC2-07BE-644E-9FCE-1D87C121BD85}"/>
              </a:ext>
            </a:extLst>
          </p:cNvPr>
          <p:cNvSpPr txBox="1"/>
          <p:nvPr/>
        </p:nvSpPr>
        <p:spPr>
          <a:xfrm>
            <a:off x="6096000" y="6282154"/>
            <a:ext cx="2800767" cy="369332"/>
          </a:xfrm>
          <a:prstGeom prst="rect">
            <a:avLst/>
          </a:prstGeom>
          <a:noFill/>
        </p:spPr>
        <p:txBody>
          <a:bodyPr wrap="none" rtlCol="0">
            <a:spAutoFit/>
          </a:bodyPr>
          <a:lstStyle/>
          <a:p>
            <a:r>
              <a:rPr lang="en-US" dirty="0">
                <a:hlinkClick r:id="rId4"/>
              </a:rPr>
              <a:t>Image</a:t>
            </a:r>
            <a:r>
              <a:rPr lang="en-US" dirty="0"/>
              <a:t>: </a:t>
            </a:r>
            <a:r>
              <a:rPr lang="en-US" dirty="0">
                <a:solidFill>
                  <a:srgbClr val="FFC000"/>
                </a:solidFill>
              </a:rPr>
              <a:t>Gareth </a:t>
            </a:r>
            <a:r>
              <a:rPr lang="en-US" dirty="0" err="1">
                <a:solidFill>
                  <a:srgbClr val="FFC000"/>
                </a:solidFill>
              </a:rPr>
              <a:t>Wiscombe</a:t>
            </a:r>
            <a:endParaRPr lang="en-US" dirty="0">
              <a:solidFill>
                <a:srgbClr val="FFC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62C9B-32CD-A549-BDF6-96683418D65B}"/>
              </a:ext>
            </a:extLst>
          </p:cNvPr>
          <p:cNvSpPr>
            <a:spLocks noGrp="1"/>
          </p:cNvSpPr>
          <p:nvPr>
            <p:ph type="title"/>
          </p:nvPr>
        </p:nvSpPr>
        <p:spPr/>
        <p:txBody>
          <a:bodyPr/>
          <a:lstStyle/>
          <a:p>
            <a:r>
              <a:rPr lang="en-US" dirty="0"/>
              <a:t>What’s happening?</a:t>
            </a:r>
          </a:p>
        </p:txBody>
      </p:sp>
      <p:sp>
        <p:nvSpPr>
          <p:cNvPr id="3" name="Content Placeholder 2">
            <a:extLst>
              <a:ext uri="{FF2B5EF4-FFF2-40B4-BE49-F238E27FC236}">
                <a16:creationId xmlns:a16="http://schemas.microsoft.com/office/drawing/2014/main" id="{E6E411E2-2415-9548-9B6A-4F9AB620CE84}"/>
              </a:ext>
            </a:extLst>
          </p:cNvPr>
          <p:cNvSpPr>
            <a:spLocks noGrp="1"/>
          </p:cNvSpPr>
          <p:nvPr>
            <p:ph idx="1"/>
          </p:nvPr>
        </p:nvSpPr>
        <p:spPr/>
        <p:txBody>
          <a:bodyPr/>
          <a:lstStyle/>
          <a:p>
            <a:r>
              <a:rPr lang="en-US" dirty="0"/>
              <a:t>No evidence the Earth moved</a:t>
            </a:r>
          </a:p>
          <a:p>
            <a:r>
              <a:rPr lang="en-US" dirty="0"/>
              <a:t>Celestial motions based on circles?</a:t>
            </a:r>
          </a:p>
          <a:p>
            <a:r>
              <a:rPr lang="en-US" dirty="0"/>
              <a:t>Ptolemy’s (~100–170 CE) elegant epicycle model</a:t>
            </a:r>
          </a:p>
          <a:p>
            <a:pPr lvl="1">
              <a:buClr>
                <a:schemeClr val="tx2"/>
              </a:buClr>
            </a:pPr>
            <a:r>
              <a:rPr lang="en-US" dirty="0">
                <a:solidFill>
                  <a:schemeClr val="accent2"/>
                </a:solidFill>
              </a:rPr>
              <a:t>Deferent</a:t>
            </a:r>
            <a:r>
              <a:rPr lang="en-US" dirty="0"/>
              <a:t>: circle around Earth</a:t>
            </a:r>
          </a:p>
          <a:p>
            <a:pPr lvl="1">
              <a:buClr>
                <a:schemeClr val="tx2"/>
              </a:buClr>
            </a:pPr>
            <a:r>
              <a:rPr lang="en-US" dirty="0"/>
              <a:t>Epicycle orbits along the </a:t>
            </a:r>
            <a:r>
              <a:rPr lang="en-US" dirty="0">
                <a:solidFill>
                  <a:schemeClr val="accent2"/>
                </a:solidFill>
              </a:rPr>
              <a:t>deferent</a:t>
            </a:r>
          </a:p>
          <a:p>
            <a:pPr lvl="1">
              <a:buClr>
                <a:schemeClr val="tx2"/>
              </a:buClr>
            </a:pPr>
            <a:r>
              <a:rPr lang="en-US" dirty="0"/>
              <a:t>planet orbits along the </a:t>
            </a:r>
            <a:r>
              <a:rPr lang="en-US" dirty="0">
                <a:solidFill>
                  <a:schemeClr val="accent2"/>
                </a:solidFill>
              </a:rPr>
              <a:t>epicycle</a:t>
            </a:r>
          </a:p>
          <a:p>
            <a:r>
              <a:rPr lang="en-US" dirty="0">
                <a:solidFill>
                  <a:schemeClr val="tx2"/>
                </a:solidFill>
              </a:rPr>
              <a:t>Accepted for over 1000 years</a:t>
            </a:r>
          </a:p>
        </p:txBody>
      </p:sp>
    </p:spTree>
    <p:extLst>
      <p:ext uri="{BB962C8B-B14F-4D97-AF65-F5344CB8AC3E}">
        <p14:creationId xmlns:p14="http://schemas.microsoft.com/office/powerpoint/2010/main" val="408400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BCD6F-499C-FC44-AF06-A25CC4AE0C3E}"/>
              </a:ext>
            </a:extLst>
          </p:cNvPr>
          <p:cNvSpPr>
            <a:spLocks noGrp="1"/>
          </p:cNvSpPr>
          <p:nvPr>
            <p:ph type="title"/>
          </p:nvPr>
        </p:nvSpPr>
        <p:spPr/>
        <p:txBody>
          <a:bodyPr/>
          <a:lstStyle/>
          <a:p>
            <a:r>
              <a:rPr lang="en-US" dirty="0"/>
              <a:t>Epicyclic Planetary Motion</a:t>
            </a:r>
          </a:p>
        </p:txBody>
      </p:sp>
      <p:sp>
        <p:nvSpPr>
          <p:cNvPr id="3" name="Content Placeholder 2">
            <a:extLst>
              <a:ext uri="{FF2B5EF4-FFF2-40B4-BE49-F238E27FC236}">
                <a16:creationId xmlns:a16="http://schemas.microsoft.com/office/drawing/2014/main" id="{60FD6BC0-62CE-EA43-A075-15974B32A33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09B027D-12E5-C740-BAC2-45E2E377F7D3}"/>
              </a:ext>
            </a:extLst>
          </p:cNvPr>
          <p:cNvPicPr>
            <a:picLocks noChangeAspect="1"/>
          </p:cNvPicPr>
          <p:nvPr/>
        </p:nvPicPr>
        <p:blipFill>
          <a:blip r:embed="rId2"/>
          <a:stretch>
            <a:fillRect/>
          </a:stretch>
        </p:blipFill>
        <p:spPr>
          <a:xfrm>
            <a:off x="1524000" y="1643925"/>
            <a:ext cx="5943600" cy="4482237"/>
          </a:xfrm>
          <a:prstGeom prst="rect">
            <a:avLst/>
          </a:prstGeom>
        </p:spPr>
      </p:pic>
      <p:sp>
        <p:nvSpPr>
          <p:cNvPr id="5" name="TextBox 4">
            <a:extLst>
              <a:ext uri="{FF2B5EF4-FFF2-40B4-BE49-F238E27FC236}">
                <a16:creationId xmlns:a16="http://schemas.microsoft.com/office/drawing/2014/main" id="{DD81E245-07CC-9543-BA92-82FD3CB88F05}"/>
              </a:ext>
            </a:extLst>
          </p:cNvPr>
          <p:cNvSpPr txBox="1"/>
          <p:nvPr/>
        </p:nvSpPr>
        <p:spPr>
          <a:xfrm>
            <a:off x="765186" y="6400800"/>
            <a:ext cx="3430747" cy="400110"/>
          </a:xfrm>
          <a:prstGeom prst="rect">
            <a:avLst/>
          </a:prstGeom>
          <a:noFill/>
        </p:spPr>
        <p:txBody>
          <a:bodyPr wrap="none" rtlCol="0">
            <a:spAutoFit/>
          </a:bodyPr>
          <a:lstStyle/>
          <a:p>
            <a:r>
              <a:rPr lang="en-US" sz="2000" dirty="0">
                <a:solidFill>
                  <a:srgbClr val="000000"/>
                </a:solidFill>
              </a:rPr>
              <a:t>Images: </a:t>
            </a:r>
            <a:r>
              <a:rPr lang="en-US" sz="2000" dirty="0" err="1">
                <a:solidFill>
                  <a:srgbClr val="000000"/>
                </a:solidFill>
              </a:rPr>
              <a:t>Comins</a:t>
            </a:r>
            <a:r>
              <a:rPr lang="en-US" sz="2000" dirty="0">
                <a:solidFill>
                  <a:srgbClr val="000000"/>
                </a:solidFill>
              </a:rPr>
              <a:t>, Fig. GD2-1</a:t>
            </a:r>
          </a:p>
        </p:txBody>
      </p:sp>
    </p:spTree>
    <p:extLst>
      <p:ext uri="{BB962C8B-B14F-4D97-AF65-F5344CB8AC3E}">
        <p14:creationId xmlns:p14="http://schemas.microsoft.com/office/powerpoint/2010/main" val="2194819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BCD6F-499C-FC44-AF06-A25CC4AE0C3E}"/>
              </a:ext>
            </a:extLst>
          </p:cNvPr>
          <p:cNvSpPr>
            <a:spLocks noGrp="1"/>
          </p:cNvSpPr>
          <p:nvPr>
            <p:ph type="title"/>
          </p:nvPr>
        </p:nvSpPr>
        <p:spPr/>
        <p:txBody>
          <a:bodyPr/>
          <a:lstStyle/>
          <a:p>
            <a:r>
              <a:rPr lang="en-US" dirty="0"/>
              <a:t>Epicyclic Planetary Motion</a:t>
            </a:r>
          </a:p>
        </p:txBody>
      </p:sp>
      <p:sp>
        <p:nvSpPr>
          <p:cNvPr id="3" name="Content Placeholder 2">
            <a:extLst>
              <a:ext uri="{FF2B5EF4-FFF2-40B4-BE49-F238E27FC236}">
                <a16:creationId xmlns:a16="http://schemas.microsoft.com/office/drawing/2014/main" id="{60FD6BC0-62CE-EA43-A075-15974B32A33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89DB593-E957-9747-8A5A-91AD10C06BB1}"/>
              </a:ext>
            </a:extLst>
          </p:cNvPr>
          <p:cNvPicPr>
            <a:picLocks noChangeAspect="1"/>
          </p:cNvPicPr>
          <p:nvPr/>
        </p:nvPicPr>
        <p:blipFill>
          <a:blip r:embed="rId2"/>
          <a:stretch>
            <a:fillRect/>
          </a:stretch>
        </p:blipFill>
        <p:spPr>
          <a:xfrm>
            <a:off x="1600200" y="1600200"/>
            <a:ext cx="5911015" cy="4525962"/>
          </a:xfrm>
          <a:prstGeom prst="rect">
            <a:avLst/>
          </a:prstGeom>
        </p:spPr>
      </p:pic>
      <p:sp>
        <p:nvSpPr>
          <p:cNvPr id="6" name="TextBox 5">
            <a:extLst>
              <a:ext uri="{FF2B5EF4-FFF2-40B4-BE49-F238E27FC236}">
                <a16:creationId xmlns:a16="http://schemas.microsoft.com/office/drawing/2014/main" id="{B86AD6F5-5D12-784D-B471-8CF650B77EED}"/>
              </a:ext>
            </a:extLst>
          </p:cNvPr>
          <p:cNvSpPr txBox="1"/>
          <p:nvPr/>
        </p:nvSpPr>
        <p:spPr>
          <a:xfrm>
            <a:off x="765186" y="6400800"/>
            <a:ext cx="3430747" cy="400110"/>
          </a:xfrm>
          <a:prstGeom prst="rect">
            <a:avLst/>
          </a:prstGeom>
          <a:noFill/>
        </p:spPr>
        <p:txBody>
          <a:bodyPr wrap="none" rtlCol="0">
            <a:spAutoFit/>
          </a:bodyPr>
          <a:lstStyle/>
          <a:p>
            <a:r>
              <a:rPr lang="en-US" sz="2000" dirty="0">
                <a:solidFill>
                  <a:srgbClr val="000000"/>
                </a:solidFill>
              </a:rPr>
              <a:t>Images: </a:t>
            </a:r>
            <a:r>
              <a:rPr lang="en-US" sz="2000" dirty="0" err="1">
                <a:solidFill>
                  <a:srgbClr val="000000"/>
                </a:solidFill>
              </a:rPr>
              <a:t>Comins</a:t>
            </a:r>
            <a:r>
              <a:rPr lang="en-US" sz="2000" dirty="0">
                <a:solidFill>
                  <a:srgbClr val="000000"/>
                </a:solidFill>
              </a:rPr>
              <a:t>, Fig. GD2-1</a:t>
            </a:r>
          </a:p>
        </p:txBody>
      </p:sp>
    </p:spTree>
    <p:extLst>
      <p:ext uri="{BB962C8B-B14F-4D97-AF65-F5344CB8AC3E}">
        <p14:creationId xmlns:p14="http://schemas.microsoft.com/office/powerpoint/2010/main" val="657271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F2087-8BF1-AC4C-9CAC-9F13A0F657DB}"/>
              </a:ext>
            </a:extLst>
          </p:cNvPr>
          <p:cNvSpPr>
            <a:spLocks noGrp="1"/>
          </p:cNvSpPr>
          <p:nvPr>
            <p:ph type="title"/>
          </p:nvPr>
        </p:nvSpPr>
        <p:spPr/>
        <p:txBody>
          <a:bodyPr/>
          <a:lstStyle/>
          <a:p>
            <a:r>
              <a:rPr lang="en-US" dirty="0"/>
              <a:t>Ptolemaic Model</a:t>
            </a:r>
          </a:p>
        </p:txBody>
      </p:sp>
      <p:sp>
        <p:nvSpPr>
          <p:cNvPr id="3" name="Content Placeholder 2">
            <a:extLst>
              <a:ext uri="{FF2B5EF4-FFF2-40B4-BE49-F238E27FC236}">
                <a16:creationId xmlns:a16="http://schemas.microsoft.com/office/drawing/2014/main" id="{83C6F112-B09D-6846-BA53-4F3DF6A4803C}"/>
              </a:ext>
            </a:extLst>
          </p:cNvPr>
          <p:cNvSpPr>
            <a:spLocks noGrp="1"/>
          </p:cNvSpPr>
          <p:nvPr>
            <p:ph idx="1"/>
          </p:nvPr>
        </p:nvSpPr>
        <p:spPr/>
        <p:txBody>
          <a:bodyPr/>
          <a:lstStyle/>
          <a:p>
            <a:r>
              <a:rPr lang="en-US" dirty="0"/>
              <a:t>Decent fit to observations</a:t>
            </a:r>
          </a:p>
          <a:p>
            <a:r>
              <a:rPr lang="en-US" dirty="0"/>
              <a:t>No explanatory basis other than perfection of circles</a:t>
            </a:r>
          </a:p>
          <a:p>
            <a:r>
              <a:rPr lang="en-US" dirty="0"/>
              <a:t>Eventually deviated from reality beyond rescue</a:t>
            </a:r>
          </a:p>
        </p:txBody>
      </p:sp>
    </p:spTree>
    <p:extLst>
      <p:ext uri="{BB962C8B-B14F-4D97-AF65-F5344CB8AC3E}">
        <p14:creationId xmlns:p14="http://schemas.microsoft.com/office/powerpoint/2010/main" val="159307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19A62-01F3-FC4A-8166-3D732CEA5E74}"/>
              </a:ext>
            </a:extLst>
          </p:cNvPr>
          <p:cNvSpPr>
            <a:spLocks noGrp="1"/>
          </p:cNvSpPr>
          <p:nvPr>
            <p:ph type="title"/>
          </p:nvPr>
        </p:nvSpPr>
        <p:spPr/>
        <p:txBody>
          <a:bodyPr/>
          <a:lstStyle/>
          <a:p>
            <a:r>
              <a:rPr lang="en-US" dirty="0"/>
              <a:t>Nicolaus Copernicus</a:t>
            </a:r>
          </a:p>
        </p:txBody>
      </p:sp>
      <p:sp>
        <p:nvSpPr>
          <p:cNvPr id="3" name="Content Placeholder 2">
            <a:extLst>
              <a:ext uri="{FF2B5EF4-FFF2-40B4-BE49-F238E27FC236}">
                <a16:creationId xmlns:a16="http://schemas.microsoft.com/office/drawing/2014/main" id="{FE7DA2F7-2883-DC40-9C41-4672481D082F}"/>
              </a:ext>
            </a:extLst>
          </p:cNvPr>
          <p:cNvSpPr>
            <a:spLocks noGrp="1"/>
          </p:cNvSpPr>
          <p:nvPr>
            <p:ph idx="1"/>
          </p:nvPr>
        </p:nvSpPr>
        <p:spPr>
          <a:xfrm>
            <a:off x="457200" y="1600200"/>
            <a:ext cx="4724400" cy="4525963"/>
          </a:xfrm>
        </p:spPr>
        <p:txBody>
          <a:bodyPr/>
          <a:lstStyle/>
          <a:p>
            <a:r>
              <a:rPr lang="en-US" dirty="0"/>
              <a:t>Revived heliocentric model</a:t>
            </a:r>
          </a:p>
          <a:p>
            <a:r>
              <a:rPr lang="en-US" dirty="0"/>
              <a:t>Assumed circular orbits</a:t>
            </a:r>
          </a:p>
          <a:p>
            <a:r>
              <a:rPr lang="en-US" dirty="0"/>
              <a:t>Explained retrograde planetary motion</a:t>
            </a:r>
          </a:p>
          <a:p>
            <a:r>
              <a:rPr lang="en-US" dirty="0"/>
              <a:t>Poor predictions of planetary positions</a:t>
            </a:r>
          </a:p>
          <a:p>
            <a:endParaRPr lang="en-US" dirty="0"/>
          </a:p>
        </p:txBody>
      </p:sp>
      <p:pic>
        <p:nvPicPr>
          <p:cNvPr id="5" name="Picture 4">
            <a:extLst>
              <a:ext uri="{FF2B5EF4-FFF2-40B4-BE49-F238E27FC236}">
                <a16:creationId xmlns:a16="http://schemas.microsoft.com/office/drawing/2014/main" id="{BC7272BD-80B6-1B42-ABD6-4795B37B8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981200"/>
            <a:ext cx="3441700" cy="4533900"/>
          </a:xfrm>
          <a:prstGeom prst="rect">
            <a:avLst/>
          </a:prstGeom>
        </p:spPr>
      </p:pic>
    </p:spTree>
    <p:extLst>
      <p:ext uri="{BB962C8B-B14F-4D97-AF65-F5344CB8AC3E}">
        <p14:creationId xmlns:p14="http://schemas.microsoft.com/office/powerpoint/2010/main" val="193611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751383CA-5599-B24D-B5AC-42F6CF3F4726}"/>
              </a:ext>
            </a:extLst>
          </p:cNvPr>
          <p:cNvSpPr>
            <a:spLocks noGrp="1" noChangeArrowheads="1"/>
          </p:cNvSpPr>
          <p:nvPr>
            <p:ph type="title"/>
          </p:nvPr>
        </p:nvSpPr>
        <p:spPr/>
        <p:txBody>
          <a:bodyPr/>
          <a:lstStyle/>
          <a:p>
            <a:r>
              <a:rPr lang="en-US" altLang="en-US" dirty="0">
                <a:ea typeface="ＭＳ Ｐゴシック" panose="020B0600070205080204" pitchFamily="34" charset="-128"/>
              </a:rPr>
              <a:t>Heliocentric Explanation</a:t>
            </a:r>
          </a:p>
        </p:txBody>
      </p:sp>
      <p:pic>
        <p:nvPicPr>
          <p:cNvPr id="54274" name="Picture 2" descr="An illustration models retrograde motion of Mars in the heliocentric model. The illustration shows the counter clockwise orbits of Earth and Mars around the sun.  The numbers 1 through 9 are labelled from right to left along each planet’s orbital path. A line with a single central loop crosses the illustration above the planets, indicating the path of Mars as seen from Earth. This path is labelled with numbers 1 through 9, with lines linking them to identical numbers on the orbital paths below.  Small circles above represent stars. An arrow pointing left is labelled East and an arrow pointing right is labelled West.&#10;The numbers along the right side of the looped line are labelled 1 through 4, from right to left. Point 4 marks the beginning of the loop. A callout reads: 1, From point 1 to point 4, Mars appears to move eastward against the background of stars as seen from Earth, direct motion.&#10;Within the loop, the points 4, 5, and 6 are labelled from left to right. A callout reads: 2, As Earth passes Mars in its orbit from point 4 to point 6, Mars appears to move westward against the background of stars, retrograde motion.&#10;Point 6 marks the reversal of the loop. Numbers along the line are labelled 6 through 9 from right to left. A callout reads: 3, From point 6 to point 9, Mars again appears to move eastward against the background of stars as seen from Earth, direct motion.” &#10;The lines linking the orbital path numbers 3, 4, 5, 6, and 7 with the Mars’ path line overhead cross each other, indicating the period when Earth’s orbit overtakes Mars’s orbit.">
            <a:extLst>
              <a:ext uri="{FF2B5EF4-FFF2-40B4-BE49-F238E27FC236}">
                <a16:creationId xmlns:a16="http://schemas.microsoft.com/office/drawing/2014/main" id="{81FC4B4B-84D5-8546-8EB8-69E35AE5E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71600"/>
            <a:ext cx="6324600" cy="52101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192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4D784DEE-623A-A445-BCE0-1809E5DCC92C}"/>
              </a:ext>
            </a:extLst>
          </p:cNvPr>
          <p:cNvSpPr>
            <a:spLocks noGrp="1" noChangeArrowheads="1"/>
          </p:cNvSpPr>
          <p:nvPr>
            <p:ph type="title"/>
          </p:nvPr>
        </p:nvSpPr>
        <p:spPr/>
        <p:txBody>
          <a:bodyPr/>
          <a:lstStyle/>
          <a:p>
            <a:r>
              <a:rPr lang="en-US" altLang="en-US">
                <a:ea typeface="ＭＳ Ｐゴシック" panose="020B0600070205080204" pitchFamily="34" charset="-128"/>
              </a:rPr>
              <a:t>“Retrograde” Motion</a:t>
            </a:r>
          </a:p>
        </p:txBody>
      </p:sp>
      <p:sp>
        <p:nvSpPr>
          <p:cNvPr id="55298" name="Content Placeholder 2">
            <a:extLst>
              <a:ext uri="{FF2B5EF4-FFF2-40B4-BE49-F238E27FC236}">
                <a16:creationId xmlns:a16="http://schemas.microsoft.com/office/drawing/2014/main" id="{1F26D644-0E6A-004C-9FA2-80BB1DE20B65}"/>
              </a:ext>
            </a:extLst>
          </p:cNvPr>
          <p:cNvSpPr>
            <a:spLocks noGrp="1" noChangeArrowheads="1"/>
          </p:cNvSpPr>
          <p:nvPr>
            <p:ph idx="1"/>
          </p:nvPr>
        </p:nvSpPr>
        <p:spPr/>
        <p:txBody>
          <a:bodyPr/>
          <a:lstStyle/>
          <a:p>
            <a:r>
              <a:rPr lang="en-US" altLang="en-US">
                <a:ea typeface="ＭＳ Ｐゴシック" panose="020B0600070205080204" pitchFamily="34" charset="-128"/>
                <a:hlinkClick r:id="rId2"/>
              </a:rPr>
              <a:t>ScienceWorld video</a:t>
            </a:r>
            <a:r>
              <a:rPr lang="en-US" altLang="en-US">
                <a:ea typeface="ＭＳ Ｐゴシック" panose="020B0600070205080204" pitchFamily="34" charset="-128"/>
              </a:rPr>
              <a:t> (YouTube)</a:t>
            </a:r>
          </a:p>
          <a:p>
            <a:r>
              <a:rPr lang="en-US" altLang="en-US">
                <a:ea typeface="ＭＳ Ｐゴシック" panose="020B0600070205080204" pitchFamily="34" charset="-128"/>
              </a:rPr>
              <a:t>Simple </a:t>
            </a:r>
            <a:r>
              <a:rPr lang="en-US" altLang="en-US">
                <a:ea typeface="ＭＳ Ｐゴシック" panose="020B0600070205080204" pitchFamily="34" charset="-128"/>
                <a:hlinkClick r:id="rId3"/>
              </a:rPr>
              <a:t>animation</a:t>
            </a: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331966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73C59-F5BF-6740-99AA-E3798B9EB019}"/>
              </a:ext>
            </a:extLst>
          </p:cNvPr>
          <p:cNvSpPr>
            <a:spLocks noGrp="1"/>
          </p:cNvSpPr>
          <p:nvPr>
            <p:ph type="title"/>
          </p:nvPr>
        </p:nvSpPr>
        <p:spPr/>
        <p:txBody>
          <a:bodyPr/>
          <a:lstStyle/>
          <a:p>
            <a:r>
              <a:rPr lang="en-US" dirty="0" err="1"/>
              <a:t>Tycho</a:t>
            </a:r>
            <a:r>
              <a:rPr lang="en-US" dirty="0"/>
              <a:t> Brahe</a:t>
            </a:r>
          </a:p>
        </p:txBody>
      </p:sp>
      <p:sp>
        <p:nvSpPr>
          <p:cNvPr id="3" name="Content Placeholder 2">
            <a:extLst>
              <a:ext uri="{FF2B5EF4-FFF2-40B4-BE49-F238E27FC236}">
                <a16:creationId xmlns:a16="http://schemas.microsoft.com/office/drawing/2014/main" id="{375B7CC6-9DAA-E04C-ABAE-D53784C25CB1}"/>
              </a:ext>
            </a:extLst>
          </p:cNvPr>
          <p:cNvSpPr>
            <a:spLocks noGrp="1"/>
          </p:cNvSpPr>
          <p:nvPr>
            <p:ph idx="1"/>
          </p:nvPr>
        </p:nvSpPr>
        <p:spPr>
          <a:xfrm>
            <a:off x="457200" y="1600200"/>
            <a:ext cx="4051300" cy="4525963"/>
          </a:xfrm>
        </p:spPr>
        <p:txBody>
          <a:bodyPr/>
          <a:lstStyle/>
          <a:p>
            <a:r>
              <a:rPr lang="en-US" dirty="0"/>
              <a:t>Last of the great pre-telescope observers</a:t>
            </a:r>
          </a:p>
          <a:p>
            <a:r>
              <a:rPr lang="en-US" dirty="0"/>
              <a:t>Decades of precise observations of planetary positions</a:t>
            </a:r>
          </a:p>
        </p:txBody>
      </p:sp>
    </p:spTree>
    <p:extLst>
      <p:ext uri="{BB962C8B-B14F-4D97-AF65-F5344CB8AC3E}">
        <p14:creationId xmlns:p14="http://schemas.microsoft.com/office/powerpoint/2010/main" val="305869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73BC-D25B-9E4F-8887-3CBF6CC43192}"/>
              </a:ext>
            </a:extLst>
          </p:cNvPr>
          <p:cNvSpPr>
            <a:spLocks noGrp="1"/>
          </p:cNvSpPr>
          <p:nvPr>
            <p:ph type="title"/>
          </p:nvPr>
        </p:nvSpPr>
        <p:spPr/>
        <p:txBody>
          <a:bodyPr/>
          <a:lstStyle/>
          <a:p>
            <a:r>
              <a:rPr lang="en-US" dirty="0" err="1"/>
              <a:t>Tycho</a:t>
            </a:r>
            <a:r>
              <a:rPr lang="en-US" dirty="0"/>
              <a:t> Brahe (1546–1601)</a:t>
            </a:r>
          </a:p>
        </p:txBody>
      </p:sp>
      <p:sp>
        <p:nvSpPr>
          <p:cNvPr id="3" name="Content Placeholder 2">
            <a:extLst>
              <a:ext uri="{FF2B5EF4-FFF2-40B4-BE49-F238E27FC236}">
                <a16:creationId xmlns:a16="http://schemas.microsoft.com/office/drawing/2014/main" id="{67C45057-6C9F-5549-B57F-C2D552E5D889}"/>
              </a:ext>
            </a:extLst>
          </p:cNvPr>
          <p:cNvSpPr>
            <a:spLocks noGrp="1"/>
          </p:cNvSpPr>
          <p:nvPr>
            <p:ph idx="1"/>
          </p:nvPr>
        </p:nvSpPr>
        <p:spPr>
          <a:xfrm>
            <a:off x="457200" y="1600200"/>
            <a:ext cx="3886200" cy="4525963"/>
          </a:xfrm>
        </p:spPr>
        <p:txBody>
          <a:bodyPr/>
          <a:lstStyle/>
          <a:p>
            <a:r>
              <a:rPr lang="en-US" dirty="0"/>
              <a:t>Last of the great pre-telescope observers</a:t>
            </a:r>
          </a:p>
          <a:p>
            <a:r>
              <a:rPr lang="en-US" dirty="0"/>
              <a:t>Decades of precise observations of planetary positions</a:t>
            </a:r>
          </a:p>
        </p:txBody>
      </p:sp>
      <p:pic>
        <p:nvPicPr>
          <p:cNvPr id="5" name="Picture 4">
            <a:extLst>
              <a:ext uri="{FF2B5EF4-FFF2-40B4-BE49-F238E27FC236}">
                <a16:creationId xmlns:a16="http://schemas.microsoft.com/office/drawing/2014/main" id="{ACC3E02A-A4F6-9648-BA80-CFF69D600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2443" y="1367631"/>
            <a:ext cx="3441700" cy="4991100"/>
          </a:xfrm>
          <a:prstGeom prst="rect">
            <a:avLst/>
          </a:prstGeom>
        </p:spPr>
      </p:pic>
    </p:spTree>
    <p:extLst>
      <p:ext uri="{BB962C8B-B14F-4D97-AF65-F5344CB8AC3E}">
        <p14:creationId xmlns:p14="http://schemas.microsoft.com/office/powerpoint/2010/main" val="3301778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8A48-D10A-0242-95B5-04615E1A20DA}"/>
              </a:ext>
            </a:extLst>
          </p:cNvPr>
          <p:cNvSpPr>
            <a:spLocks noGrp="1"/>
          </p:cNvSpPr>
          <p:nvPr>
            <p:ph type="title"/>
          </p:nvPr>
        </p:nvSpPr>
        <p:spPr/>
        <p:txBody>
          <a:bodyPr/>
          <a:lstStyle/>
          <a:p>
            <a:r>
              <a:rPr lang="en-US" dirty="0"/>
              <a:t>Johannes Kepler (1571–1630)</a:t>
            </a:r>
          </a:p>
        </p:txBody>
      </p:sp>
      <p:sp>
        <p:nvSpPr>
          <p:cNvPr id="3" name="Content Placeholder 2">
            <a:extLst>
              <a:ext uri="{FF2B5EF4-FFF2-40B4-BE49-F238E27FC236}">
                <a16:creationId xmlns:a16="http://schemas.microsoft.com/office/drawing/2014/main" id="{7561BD9F-D005-6542-9E42-F3470231FA8E}"/>
              </a:ext>
            </a:extLst>
          </p:cNvPr>
          <p:cNvSpPr>
            <a:spLocks noGrp="1"/>
          </p:cNvSpPr>
          <p:nvPr>
            <p:ph idx="1"/>
          </p:nvPr>
        </p:nvSpPr>
        <p:spPr>
          <a:xfrm>
            <a:off x="457200" y="1600200"/>
            <a:ext cx="4648200" cy="4525963"/>
          </a:xfrm>
        </p:spPr>
        <p:txBody>
          <a:bodyPr/>
          <a:lstStyle/>
          <a:p>
            <a:r>
              <a:rPr lang="en-US" dirty="0"/>
              <a:t>Brahe’s assistant</a:t>
            </a:r>
          </a:p>
          <a:p>
            <a:r>
              <a:rPr lang="en-US" dirty="0"/>
              <a:t>Took Brahe’s data after his death</a:t>
            </a:r>
          </a:p>
          <a:p>
            <a:r>
              <a:rPr lang="en-US" dirty="0"/>
              <a:t>Strove to develop a model to calculate the data</a:t>
            </a:r>
          </a:p>
        </p:txBody>
      </p:sp>
      <p:pic>
        <p:nvPicPr>
          <p:cNvPr id="5" name="Picture 4">
            <a:extLst>
              <a:ext uri="{FF2B5EF4-FFF2-40B4-BE49-F238E27FC236}">
                <a16:creationId xmlns:a16="http://schemas.microsoft.com/office/drawing/2014/main" id="{55517220-5174-D04E-AE7B-334635009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1600200"/>
            <a:ext cx="3441700" cy="4533900"/>
          </a:xfrm>
          <a:prstGeom prst="rect">
            <a:avLst/>
          </a:prstGeom>
        </p:spPr>
      </p:pic>
    </p:spTree>
    <p:extLst>
      <p:ext uri="{BB962C8B-B14F-4D97-AF65-F5344CB8AC3E}">
        <p14:creationId xmlns:p14="http://schemas.microsoft.com/office/powerpoint/2010/main" val="395534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12F5-F683-BC44-A4E8-9D830592DC90}"/>
              </a:ext>
            </a:extLst>
          </p:cNvPr>
          <p:cNvSpPr>
            <a:spLocks noGrp="1"/>
          </p:cNvSpPr>
          <p:nvPr>
            <p:ph type="title"/>
          </p:nvPr>
        </p:nvSpPr>
        <p:spPr/>
        <p:txBody>
          <a:bodyPr/>
          <a:lstStyle/>
          <a:p>
            <a:r>
              <a:rPr lang="en-US" dirty="0"/>
              <a:t>Babylonians</a:t>
            </a:r>
          </a:p>
        </p:txBody>
      </p:sp>
      <p:sp>
        <p:nvSpPr>
          <p:cNvPr id="3" name="Content Placeholder 2">
            <a:extLst>
              <a:ext uri="{FF2B5EF4-FFF2-40B4-BE49-F238E27FC236}">
                <a16:creationId xmlns:a16="http://schemas.microsoft.com/office/drawing/2014/main" id="{3271F36A-C42C-2D42-BBA6-AC5EFB481D16}"/>
              </a:ext>
            </a:extLst>
          </p:cNvPr>
          <p:cNvSpPr>
            <a:spLocks noGrp="1"/>
          </p:cNvSpPr>
          <p:nvPr>
            <p:ph idx="1"/>
          </p:nvPr>
        </p:nvSpPr>
        <p:spPr>
          <a:xfrm>
            <a:off x="457200" y="1600201"/>
            <a:ext cx="4648200" cy="3352800"/>
          </a:xfrm>
        </p:spPr>
        <p:txBody>
          <a:bodyPr/>
          <a:lstStyle/>
          <a:p>
            <a:r>
              <a:rPr lang="en-US" dirty="0"/>
              <a:t>Recorded star positions</a:t>
            </a:r>
          </a:p>
          <a:p>
            <a:r>
              <a:rPr lang="en-US" dirty="0"/>
              <a:t>Began systematic geometry</a:t>
            </a:r>
          </a:p>
          <a:p>
            <a:r>
              <a:rPr lang="en-US" dirty="0"/>
              <a:t>Modeled celestial motions with formulas</a:t>
            </a:r>
          </a:p>
        </p:txBody>
      </p:sp>
      <p:pic>
        <p:nvPicPr>
          <p:cNvPr id="4" name="Picture 3">
            <a:extLst>
              <a:ext uri="{FF2B5EF4-FFF2-40B4-BE49-F238E27FC236}">
                <a16:creationId xmlns:a16="http://schemas.microsoft.com/office/drawing/2014/main" id="{3E57F39A-C8E3-814B-AD10-84BDF3A47DD9}"/>
              </a:ext>
            </a:extLst>
          </p:cNvPr>
          <p:cNvPicPr>
            <a:picLocks noChangeAspect="1"/>
          </p:cNvPicPr>
          <p:nvPr/>
        </p:nvPicPr>
        <p:blipFill>
          <a:blip r:embed="rId2"/>
          <a:stretch>
            <a:fillRect/>
          </a:stretch>
        </p:blipFill>
        <p:spPr>
          <a:xfrm>
            <a:off x="5334000" y="1600200"/>
            <a:ext cx="3635829" cy="5063829"/>
          </a:xfrm>
          <a:prstGeom prst="rect">
            <a:avLst/>
          </a:prstGeom>
        </p:spPr>
      </p:pic>
      <p:sp>
        <p:nvSpPr>
          <p:cNvPr id="5" name="TextBox 4">
            <a:extLst>
              <a:ext uri="{FF2B5EF4-FFF2-40B4-BE49-F238E27FC236}">
                <a16:creationId xmlns:a16="http://schemas.microsoft.com/office/drawing/2014/main" id="{9E69D17A-F43C-CB46-AC7C-7FBD19531938}"/>
              </a:ext>
            </a:extLst>
          </p:cNvPr>
          <p:cNvSpPr txBox="1"/>
          <p:nvPr/>
        </p:nvSpPr>
        <p:spPr>
          <a:xfrm>
            <a:off x="2001036" y="5562600"/>
            <a:ext cx="3332964" cy="830997"/>
          </a:xfrm>
          <a:prstGeom prst="rect">
            <a:avLst/>
          </a:prstGeom>
          <a:noFill/>
        </p:spPr>
        <p:txBody>
          <a:bodyPr wrap="none" rtlCol="0">
            <a:spAutoFit/>
          </a:bodyPr>
          <a:lstStyle/>
          <a:p>
            <a:pPr algn="r"/>
            <a:r>
              <a:rPr lang="en-US" sz="2400" dirty="0" err="1"/>
              <a:t>Mul-Apin</a:t>
            </a:r>
            <a:r>
              <a:rPr lang="en-US" sz="2400" dirty="0"/>
              <a:t> tablet</a:t>
            </a:r>
            <a:br>
              <a:rPr lang="en-US" sz="2400" dirty="0"/>
            </a:br>
            <a:r>
              <a:rPr lang="en-US" sz="2400" dirty="0">
                <a:hlinkClick r:id="rId3"/>
              </a:rPr>
              <a:t>Image</a:t>
            </a:r>
            <a:r>
              <a:rPr lang="en-US" sz="2400" dirty="0"/>
              <a:t>: British Museum</a:t>
            </a:r>
          </a:p>
        </p:txBody>
      </p:sp>
    </p:spTree>
    <p:extLst>
      <p:ext uri="{BB962C8B-B14F-4D97-AF65-F5344CB8AC3E}">
        <p14:creationId xmlns:p14="http://schemas.microsoft.com/office/powerpoint/2010/main" val="427102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DAC83-5256-1C4B-AE19-DD37DF904707}"/>
              </a:ext>
            </a:extLst>
          </p:cNvPr>
          <p:cNvSpPr>
            <a:spLocks noGrp="1"/>
          </p:cNvSpPr>
          <p:nvPr>
            <p:ph type="title"/>
          </p:nvPr>
        </p:nvSpPr>
        <p:spPr/>
        <p:txBody>
          <a:bodyPr/>
          <a:lstStyle/>
          <a:p>
            <a:r>
              <a:rPr lang="en-US" dirty="0"/>
              <a:t>Kepler’s Laws</a:t>
            </a:r>
          </a:p>
        </p:txBody>
      </p:sp>
      <p:sp>
        <p:nvSpPr>
          <p:cNvPr id="3" name="Content Placeholder 2">
            <a:extLst>
              <a:ext uri="{FF2B5EF4-FFF2-40B4-BE49-F238E27FC236}">
                <a16:creationId xmlns:a16="http://schemas.microsoft.com/office/drawing/2014/main" id="{2C49EA6F-2CD2-284E-BFC4-B56849B05C31}"/>
              </a:ext>
            </a:extLst>
          </p:cNvPr>
          <p:cNvSpPr>
            <a:spLocks noGrp="1"/>
          </p:cNvSpPr>
          <p:nvPr>
            <p:ph idx="1"/>
          </p:nvPr>
        </p:nvSpPr>
        <p:spPr/>
        <p:txBody>
          <a:bodyPr/>
          <a:lstStyle/>
          <a:p>
            <a:pPr marL="0" indent="0" algn="ctr">
              <a:buNone/>
            </a:pPr>
            <a:r>
              <a:rPr lang="en-US" dirty="0"/>
              <a:t>Completely empirical</a:t>
            </a:r>
          </a:p>
          <a:p>
            <a:pPr marL="514350" indent="-514350">
              <a:buFont typeface="+mj-lt"/>
              <a:buAutoNum type="arabicPeriod"/>
            </a:pPr>
            <a:r>
              <a:rPr lang="en-US" dirty="0"/>
              <a:t>Planets orbit the sun in </a:t>
            </a:r>
            <a:r>
              <a:rPr lang="en-US" dirty="0">
                <a:solidFill>
                  <a:schemeClr val="accent2"/>
                </a:solidFill>
              </a:rPr>
              <a:t>elliptical</a:t>
            </a:r>
            <a:r>
              <a:rPr lang="en-US" dirty="0"/>
              <a:t> paths, with the Sun at one focus</a:t>
            </a:r>
          </a:p>
          <a:p>
            <a:pPr marL="514350" indent="-514350">
              <a:buFont typeface="+mj-lt"/>
              <a:buAutoNum type="arabicPeriod"/>
            </a:pPr>
            <a:r>
              <a:rPr lang="en-US" dirty="0"/>
              <a:t>Duration (period) of the orbit </a:t>
            </a:r>
            <a:r>
              <a:rPr lang="en-US" i="1" dirty="0">
                <a:solidFill>
                  <a:schemeClr val="accent2"/>
                </a:solidFill>
              </a:rPr>
              <a:t>T</a:t>
            </a:r>
            <a:r>
              <a:rPr lang="en-US" dirty="0"/>
              <a:t> is related to the semi-major axis </a:t>
            </a:r>
            <a:r>
              <a:rPr lang="en-US" i="1" dirty="0">
                <a:solidFill>
                  <a:schemeClr val="accent2"/>
                </a:solidFill>
              </a:rPr>
              <a:t>a</a:t>
            </a:r>
            <a:r>
              <a:rPr lang="en-US" dirty="0"/>
              <a:t> of the orbit as </a:t>
            </a:r>
          </a:p>
          <a:p>
            <a:pPr marL="400050" lvl="1" indent="0" algn="ctr">
              <a:buNone/>
            </a:pPr>
            <a:r>
              <a:rPr lang="en-US" sz="3600" i="1" dirty="0">
                <a:solidFill>
                  <a:schemeClr val="accent6"/>
                </a:solidFill>
              </a:rPr>
              <a:t>T</a:t>
            </a:r>
            <a:r>
              <a:rPr lang="en-US" sz="3600" baseline="30000" dirty="0">
                <a:solidFill>
                  <a:schemeClr val="accent6"/>
                </a:solidFill>
              </a:rPr>
              <a:t>2</a:t>
            </a:r>
            <a:r>
              <a:rPr lang="en-US" sz="3600" dirty="0">
                <a:solidFill>
                  <a:schemeClr val="accent6"/>
                </a:solidFill>
              </a:rPr>
              <a:t> = </a:t>
            </a:r>
            <a:r>
              <a:rPr lang="en-US" sz="3600" i="1" dirty="0">
                <a:solidFill>
                  <a:schemeClr val="accent6"/>
                </a:solidFill>
              </a:rPr>
              <a:t>a</a:t>
            </a:r>
            <a:r>
              <a:rPr lang="en-US" sz="3600" baseline="30000" dirty="0">
                <a:solidFill>
                  <a:schemeClr val="accent6"/>
                </a:solidFill>
              </a:rPr>
              <a:t>3</a:t>
            </a:r>
          </a:p>
          <a:p>
            <a:pPr marL="514350" indent="-514350">
              <a:buFont typeface="+mj-lt"/>
              <a:buAutoNum type="arabicPeriod"/>
            </a:pPr>
            <a:r>
              <a:rPr lang="en-US" dirty="0"/>
              <a:t>The orbit sweeps out </a:t>
            </a:r>
            <a:r>
              <a:rPr lang="en-US" dirty="0">
                <a:solidFill>
                  <a:schemeClr val="accent2"/>
                </a:solidFill>
              </a:rPr>
              <a:t>equal areas </a:t>
            </a:r>
            <a:r>
              <a:rPr lang="en-US" dirty="0"/>
              <a:t>in </a:t>
            </a:r>
            <a:r>
              <a:rPr lang="en-US" dirty="0">
                <a:solidFill>
                  <a:schemeClr val="accent2"/>
                </a:solidFill>
              </a:rPr>
              <a:t>equal times</a:t>
            </a:r>
          </a:p>
        </p:txBody>
      </p:sp>
    </p:spTree>
    <p:extLst>
      <p:ext uri="{BB962C8B-B14F-4D97-AF65-F5344CB8AC3E}">
        <p14:creationId xmlns:p14="http://schemas.microsoft.com/office/powerpoint/2010/main" val="295260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D3888-7485-BE41-A671-DA58237F2701}"/>
              </a:ext>
            </a:extLst>
          </p:cNvPr>
          <p:cNvSpPr>
            <a:spLocks noGrp="1"/>
          </p:cNvSpPr>
          <p:nvPr>
            <p:ph type="title"/>
          </p:nvPr>
        </p:nvSpPr>
        <p:spPr/>
        <p:txBody>
          <a:bodyPr/>
          <a:lstStyle/>
          <a:p>
            <a:r>
              <a:rPr lang="en-US" dirty="0"/>
              <a:t>Elliptical Orbits</a:t>
            </a:r>
          </a:p>
        </p:txBody>
      </p:sp>
      <p:pic>
        <p:nvPicPr>
          <p:cNvPr id="3" name="Picture 2" descr="An illustration shows Kepler’s first and second laws. A circle labelled as Planet’s elliptical orbit contains the Sun at one focus of elliptical orbit to the eastern most direction with two points located on the orbit in the northwest direction labelled A and B, three points labelled C, Perihelion: where planet is closest to the Sun, and D towards the east, and a point labelled as Aphelion: where planet is farthest from the Sun at the southwest. The difference between the points A and B is labelled Time between A and B is 30 Earth days and points C and D is labelled Time between C and D is 30 Earth days. The 2 triangular areas resulting from joining the points A and B with the Sun and the points C to D with the Sun are labelled planet sweeps out equal areas in equal time intervals.">
            <a:extLst>
              <a:ext uri="{FF2B5EF4-FFF2-40B4-BE49-F238E27FC236}">
                <a16:creationId xmlns:a16="http://schemas.microsoft.com/office/drawing/2014/main" id="{97763687-40AB-564C-89AC-934187836FC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0" y="1429361"/>
            <a:ext cx="8113106" cy="525876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596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BF433-87A8-CD43-A2E0-66F19440A994}"/>
              </a:ext>
            </a:extLst>
          </p:cNvPr>
          <p:cNvSpPr>
            <a:spLocks noGrp="1"/>
          </p:cNvSpPr>
          <p:nvPr>
            <p:ph type="title"/>
          </p:nvPr>
        </p:nvSpPr>
        <p:spPr/>
        <p:txBody>
          <a:bodyPr/>
          <a:lstStyle/>
          <a:p>
            <a:r>
              <a:rPr lang="en-US" dirty="0"/>
              <a:t>Keplerian Orbits</a:t>
            </a:r>
          </a:p>
        </p:txBody>
      </p:sp>
      <p:sp>
        <p:nvSpPr>
          <p:cNvPr id="3" name="Content Placeholder 2">
            <a:extLst>
              <a:ext uri="{FF2B5EF4-FFF2-40B4-BE49-F238E27FC236}">
                <a16:creationId xmlns:a16="http://schemas.microsoft.com/office/drawing/2014/main" id="{23EC4F98-55AE-5C45-8394-6A2FE8127DFE}"/>
              </a:ext>
            </a:extLst>
          </p:cNvPr>
          <p:cNvSpPr>
            <a:spLocks noGrp="1"/>
          </p:cNvSpPr>
          <p:nvPr>
            <p:ph idx="1"/>
          </p:nvPr>
        </p:nvSpPr>
        <p:spPr/>
        <p:txBody>
          <a:bodyPr/>
          <a:lstStyle/>
          <a:p>
            <a:r>
              <a:rPr lang="en-US" dirty="0"/>
              <a:t>Planets orbit the Sun, but the orbits are not centered on the Sun</a:t>
            </a:r>
          </a:p>
          <a:p>
            <a:r>
              <a:rPr lang="en-US" dirty="0"/>
              <a:t>Planets move fastest at perihelion, slowest at aphelion</a:t>
            </a:r>
          </a:p>
          <a:p>
            <a:r>
              <a:rPr lang="en-US" dirty="0"/>
              <a:t>Planets closer to the Sun have faster speeds and shorter orbital periods</a:t>
            </a:r>
          </a:p>
        </p:txBody>
      </p:sp>
    </p:spTree>
    <p:extLst>
      <p:ext uri="{BB962C8B-B14F-4D97-AF65-F5344CB8AC3E}">
        <p14:creationId xmlns:p14="http://schemas.microsoft.com/office/powerpoint/2010/main" val="318945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B389-D347-2B4C-93BE-69B9F1DFA238}"/>
              </a:ext>
            </a:extLst>
          </p:cNvPr>
          <p:cNvSpPr>
            <a:spLocks noGrp="1"/>
          </p:cNvSpPr>
          <p:nvPr>
            <p:ph type="title"/>
          </p:nvPr>
        </p:nvSpPr>
        <p:spPr/>
        <p:txBody>
          <a:bodyPr/>
          <a:lstStyle/>
          <a:p>
            <a:r>
              <a:rPr lang="en-US" dirty="0"/>
              <a:t>Galileo Galilei (1564–1642)</a:t>
            </a:r>
          </a:p>
        </p:txBody>
      </p:sp>
      <p:sp>
        <p:nvSpPr>
          <p:cNvPr id="3" name="Content Placeholder 2">
            <a:extLst>
              <a:ext uri="{FF2B5EF4-FFF2-40B4-BE49-F238E27FC236}">
                <a16:creationId xmlns:a16="http://schemas.microsoft.com/office/drawing/2014/main" id="{EDE5085F-FCBB-5E47-8E88-3C8C05743D21}"/>
              </a:ext>
            </a:extLst>
          </p:cNvPr>
          <p:cNvSpPr>
            <a:spLocks noGrp="1"/>
          </p:cNvSpPr>
          <p:nvPr>
            <p:ph idx="1"/>
          </p:nvPr>
        </p:nvSpPr>
        <p:spPr>
          <a:xfrm>
            <a:off x="457200" y="1600200"/>
            <a:ext cx="3886200" cy="4525963"/>
          </a:xfrm>
        </p:spPr>
        <p:txBody>
          <a:bodyPr/>
          <a:lstStyle/>
          <a:p>
            <a:r>
              <a:rPr lang="en-US" dirty="0"/>
              <a:t>Used a telescope</a:t>
            </a:r>
          </a:p>
          <a:p>
            <a:r>
              <a:rPr lang="en-US" dirty="0"/>
              <a:t>Saw Moons of Jupiter</a:t>
            </a:r>
          </a:p>
          <a:p>
            <a:r>
              <a:rPr lang="en-US" dirty="0"/>
              <a:t>Saw Mountains on the Moon</a:t>
            </a:r>
          </a:p>
          <a:p>
            <a:r>
              <a:rPr lang="en-US" dirty="0"/>
              <a:t>Phases of Venus</a:t>
            </a:r>
          </a:p>
          <a:p>
            <a:r>
              <a:rPr lang="en-US" dirty="0"/>
              <a:t>Saw Stars in the Milky Way</a:t>
            </a:r>
          </a:p>
        </p:txBody>
      </p:sp>
      <p:pic>
        <p:nvPicPr>
          <p:cNvPr id="9" name="Picture 8">
            <a:extLst>
              <a:ext uri="{FF2B5EF4-FFF2-40B4-BE49-F238E27FC236}">
                <a16:creationId xmlns:a16="http://schemas.microsoft.com/office/drawing/2014/main" id="{BA8A7CC9-50CD-3B4A-AF39-B192A43184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600200"/>
            <a:ext cx="3454400" cy="4762500"/>
          </a:xfrm>
          <a:prstGeom prst="rect">
            <a:avLst/>
          </a:prstGeom>
        </p:spPr>
      </p:pic>
    </p:spTree>
    <p:extLst>
      <p:ext uri="{BB962C8B-B14F-4D97-AF65-F5344CB8AC3E}">
        <p14:creationId xmlns:p14="http://schemas.microsoft.com/office/powerpoint/2010/main" val="3146267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B389-D347-2B4C-93BE-69B9F1DFA238}"/>
              </a:ext>
            </a:extLst>
          </p:cNvPr>
          <p:cNvSpPr>
            <a:spLocks noGrp="1"/>
          </p:cNvSpPr>
          <p:nvPr>
            <p:ph type="title"/>
          </p:nvPr>
        </p:nvSpPr>
        <p:spPr/>
        <p:txBody>
          <a:bodyPr/>
          <a:lstStyle/>
          <a:p>
            <a:r>
              <a:rPr lang="en-US" dirty="0"/>
              <a:t>Galileo Galilei</a:t>
            </a:r>
          </a:p>
        </p:txBody>
      </p:sp>
      <p:sp>
        <p:nvSpPr>
          <p:cNvPr id="3" name="Content Placeholder 2">
            <a:extLst>
              <a:ext uri="{FF2B5EF4-FFF2-40B4-BE49-F238E27FC236}">
                <a16:creationId xmlns:a16="http://schemas.microsoft.com/office/drawing/2014/main" id="{EDE5085F-FCBB-5E47-8E88-3C8C05743D21}"/>
              </a:ext>
            </a:extLst>
          </p:cNvPr>
          <p:cNvSpPr>
            <a:spLocks noGrp="1"/>
          </p:cNvSpPr>
          <p:nvPr>
            <p:ph idx="1"/>
          </p:nvPr>
        </p:nvSpPr>
        <p:spPr>
          <a:xfrm>
            <a:off x="457200" y="1600200"/>
            <a:ext cx="8077200" cy="4525963"/>
          </a:xfrm>
        </p:spPr>
        <p:txBody>
          <a:bodyPr/>
          <a:lstStyle/>
          <a:p>
            <a:r>
              <a:rPr lang="en-US" dirty="0"/>
              <a:t>Formulated the law of </a:t>
            </a:r>
            <a:r>
              <a:rPr lang="en-US" dirty="0">
                <a:solidFill>
                  <a:schemeClr val="accent2"/>
                </a:solidFill>
              </a:rPr>
              <a:t>inertia</a:t>
            </a:r>
          </a:p>
          <a:p>
            <a:r>
              <a:rPr lang="en-US" dirty="0"/>
              <a:t>Regularity of </a:t>
            </a:r>
            <a:r>
              <a:rPr lang="en-US" dirty="0">
                <a:solidFill>
                  <a:schemeClr val="accent2"/>
                </a:solidFill>
              </a:rPr>
              <a:t>relative</a:t>
            </a:r>
            <a:r>
              <a:rPr lang="en-US" dirty="0"/>
              <a:t> motion</a:t>
            </a:r>
          </a:p>
        </p:txBody>
      </p:sp>
    </p:spTree>
    <p:extLst>
      <p:ext uri="{BB962C8B-B14F-4D97-AF65-F5344CB8AC3E}">
        <p14:creationId xmlns:p14="http://schemas.microsoft.com/office/powerpoint/2010/main" val="3642178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DFB7F-7FF4-3F45-9CA2-3BDF2E0CDA25}"/>
              </a:ext>
            </a:extLst>
          </p:cNvPr>
          <p:cNvSpPr>
            <a:spLocks noGrp="1"/>
          </p:cNvSpPr>
          <p:nvPr>
            <p:ph type="title"/>
          </p:nvPr>
        </p:nvSpPr>
        <p:spPr/>
        <p:txBody>
          <a:bodyPr/>
          <a:lstStyle/>
          <a:p>
            <a:r>
              <a:rPr lang="en-US" dirty="0"/>
              <a:t>Isaac Newton</a:t>
            </a:r>
          </a:p>
        </p:txBody>
      </p:sp>
      <p:sp>
        <p:nvSpPr>
          <p:cNvPr id="3" name="Content Placeholder 2">
            <a:extLst>
              <a:ext uri="{FF2B5EF4-FFF2-40B4-BE49-F238E27FC236}">
                <a16:creationId xmlns:a16="http://schemas.microsoft.com/office/drawing/2014/main" id="{951FD3D9-EDA1-3C48-BDF9-1B6BF44D365C}"/>
              </a:ext>
            </a:extLst>
          </p:cNvPr>
          <p:cNvSpPr>
            <a:spLocks noGrp="1"/>
          </p:cNvSpPr>
          <p:nvPr>
            <p:ph idx="1"/>
          </p:nvPr>
        </p:nvSpPr>
        <p:spPr>
          <a:xfrm>
            <a:off x="457200" y="1600200"/>
            <a:ext cx="8229600" cy="4525963"/>
          </a:xfrm>
        </p:spPr>
        <p:txBody>
          <a:bodyPr/>
          <a:lstStyle/>
          <a:p>
            <a:r>
              <a:rPr lang="en-US" dirty="0"/>
              <a:t>Improved telescope design</a:t>
            </a:r>
          </a:p>
          <a:p>
            <a:pPr lvl="1"/>
            <a:r>
              <a:rPr lang="en-US" dirty="0"/>
              <a:t>Used a </a:t>
            </a:r>
            <a:r>
              <a:rPr lang="en-US" dirty="0">
                <a:solidFill>
                  <a:schemeClr val="accent2"/>
                </a:solidFill>
              </a:rPr>
              <a:t>reflecting</a:t>
            </a:r>
            <a:r>
              <a:rPr lang="en-US" dirty="0"/>
              <a:t> telescope</a:t>
            </a:r>
          </a:p>
          <a:p>
            <a:r>
              <a:rPr lang="en-US" dirty="0"/>
              <a:t>Advanced science of </a:t>
            </a:r>
            <a:r>
              <a:rPr lang="en-US" dirty="0">
                <a:solidFill>
                  <a:schemeClr val="accent2"/>
                </a:solidFill>
              </a:rPr>
              <a:t>optics</a:t>
            </a:r>
          </a:p>
          <a:p>
            <a:r>
              <a:rPr lang="en-US" dirty="0"/>
              <a:t>Formulated laws of </a:t>
            </a:r>
            <a:r>
              <a:rPr lang="en-US" dirty="0">
                <a:solidFill>
                  <a:schemeClr val="accent2"/>
                </a:solidFill>
              </a:rPr>
              <a:t>force</a:t>
            </a:r>
            <a:r>
              <a:rPr lang="en-US" dirty="0"/>
              <a:t> and </a:t>
            </a:r>
            <a:r>
              <a:rPr lang="en-US" dirty="0">
                <a:solidFill>
                  <a:schemeClr val="accent2"/>
                </a:solidFill>
              </a:rPr>
              <a:t>motion</a:t>
            </a:r>
          </a:p>
          <a:p>
            <a:r>
              <a:rPr lang="en-US" dirty="0"/>
              <a:t>Determined formulas for </a:t>
            </a:r>
            <a:r>
              <a:rPr lang="en-US" dirty="0">
                <a:solidFill>
                  <a:schemeClr val="accent2"/>
                </a:solidFill>
              </a:rPr>
              <a:t>gravity</a:t>
            </a:r>
          </a:p>
          <a:p>
            <a:r>
              <a:rPr lang="en-US" dirty="0"/>
              <a:t>Theoretical foundation for Kepler’s laws</a:t>
            </a:r>
          </a:p>
        </p:txBody>
      </p:sp>
    </p:spTree>
    <p:extLst>
      <p:ext uri="{BB962C8B-B14F-4D97-AF65-F5344CB8AC3E}">
        <p14:creationId xmlns:p14="http://schemas.microsoft.com/office/powerpoint/2010/main" val="93703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53731-FDBB-0C43-94C4-245119605366}"/>
              </a:ext>
            </a:extLst>
          </p:cNvPr>
          <p:cNvSpPr>
            <a:spLocks noGrp="1"/>
          </p:cNvSpPr>
          <p:nvPr>
            <p:ph type="title"/>
          </p:nvPr>
        </p:nvSpPr>
        <p:spPr/>
        <p:txBody>
          <a:bodyPr/>
          <a:lstStyle/>
          <a:p>
            <a:r>
              <a:rPr lang="en-US" dirty="0"/>
              <a:t>Egyptians</a:t>
            </a:r>
          </a:p>
        </p:txBody>
      </p:sp>
      <p:sp>
        <p:nvSpPr>
          <p:cNvPr id="3" name="Content Placeholder 2">
            <a:extLst>
              <a:ext uri="{FF2B5EF4-FFF2-40B4-BE49-F238E27FC236}">
                <a16:creationId xmlns:a16="http://schemas.microsoft.com/office/drawing/2014/main" id="{22AEC318-61C4-494A-97C7-DC4AB3AC5D45}"/>
              </a:ext>
            </a:extLst>
          </p:cNvPr>
          <p:cNvSpPr>
            <a:spLocks noGrp="1"/>
          </p:cNvSpPr>
          <p:nvPr>
            <p:ph idx="1"/>
          </p:nvPr>
        </p:nvSpPr>
        <p:spPr>
          <a:xfrm>
            <a:off x="457200" y="1600201"/>
            <a:ext cx="3124200" cy="4343400"/>
          </a:xfrm>
        </p:spPr>
        <p:txBody>
          <a:bodyPr/>
          <a:lstStyle/>
          <a:p>
            <a:r>
              <a:rPr lang="en-US" dirty="0"/>
              <a:t>24-hour day</a:t>
            </a:r>
          </a:p>
          <a:p>
            <a:r>
              <a:rPr lang="en-US" dirty="0"/>
              <a:t>Aligned pyramids with stars</a:t>
            </a:r>
          </a:p>
          <a:p>
            <a:r>
              <a:rPr lang="en-US" dirty="0"/>
              <a:t>Stellar calendar (Flooding of the Nile)</a:t>
            </a:r>
          </a:p>
        </p:txBody>
      </p:sp>
      <p:pic>
        <p:nvPicPr>
          <p:cNvPr id="5" name="Picture 4">
            <a:extLst>
              <a:ext uri="{FF2B5EF4-FFF2-40B4-BE49-F238E27FC236}">
                <a16:creationId xmlns:a16="http://schemas.microsoft.com/office/drawing/2014/main" id="{99455527-4D35-2C48-9CEE-6A37ED176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6776" y="1828800"/>
            <a:ext cx="5174024" cy="4389438"/>
          </a:xfrm>
          <a:prstGeom prst="rect">
            <a:avLst/>
          </a:prstGeom>
        </p:spPr>
      </p:pic>
      <p:sp>
        <p:nvSpPr>
          <p:cNvPr id="6" name="TextBox 5">
            <a:extLst>
              <a:ext uri="{FF2B5EF4-FFF2-40B4-BE49-F238E27FC236}">
                <a16:creationId xmlns:a16="http://schemas.microsoft.com/office/drawing/2014/main" id="{9715BA21-4B65-9542-9566-E92D29D6F66A}"/>
              </a:ext>
            </a:extLst>
          </p:cNvPr>
          <p:cNvSpPr txBox="1"/>
          <p:nvPr/>
        </p:nvSpPr>
        <p:spPr>
          <a:xfrm>
            <a:off x="3766776" y="6178621"/>
            <a:ext cx="3108543" cy="461665"/>
          </a:xfrm>
          <a:prstGeom prst="rect">
            <a:avLst/>
          </a:prstGeom>
          <a:noFill/>
        </p:spPr>
        <p:txBody>
          <a:bodyPr wrap="none" rtlCol="0">
            <a:spAutoFit/>
          </a:bodyPr>
          <a:lstStyle/>
          <a:p>
            <a:r>
              <a:rPr lang="en-US" sz="2400" dirty="0"/>
              <a:t>Bennett et </a:t>
            </a:r>
            <a:r>
              <a:rPr lang="en-US" sz="2400" dirty="0" err="1"/>
              <a:t>a.l</a:t>
            </a:r>
            <a:r>
              <a:rPr lang="en-US" sz="2400" dirty="0"/>
              <a:t>, Fig 3.2</a:t>
            </a:r>
          </a:p>
        </p:txBody>
      </p:sp>
    </p:spTree>
    <p:extLst>
      <p:ext uri="{BB962C8B-B14F-4D97-AF65-F5344CB8AC3E}">
        <p14:creationId xmlns:p14="http://schemas.microsoft.com/office/powerpoint/2010/main" val="236123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616B9-7F37-6E48-AE91-5CDD2754779D}"/>
              </a:ext>
            </a:extLst>
          </p:cNvPr>
          <p:cNvSpPr>
            <a:spLocks noGrp="1"/>
          </p:cNvSpPr>
          <p:nvPr>
            <p:ph type="title"/>
          </p:nvPr>
        </p:nvSpPr>
        <p:spPr/>
        <p:txBody>
          <a:bodyPr/>
          <a:lstStyle/>
          <a:p>
            <a:r>
              <a:rPr lang="en-US" dirty="0"/>
              <a:t>Eratosthenes (~276–194 BCE)</a:t>
            </a:r>
          </a:p>
        </p:txBody>
      </p:sp>
      <p:pic>
        <p:nvPicPr>
          <p:cNvPr id="5" name="Picture 4">
            <a:extLst>
              <a:ext uri="{FF2B5EF4-FFF2-40B4-BE49-F238E27FC236}">
                <a16:creationId xmlns:a16="http://schemas.microsoft.com/office/drawing/2014/main" id="{B86235F5-6199-0B47-B805-1BB5315C9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43050"/>
            <a:ext cx="6781800" cy="5086350"/>
          </a:xfrm>
          <a:prstGeom prst="rect">
            <a:avLst/>
          </a:prstGeom>
        </p:spPr>
      </p:pic>
      <p:sp>
        <p:nvSpPr>
          <p:cNvPr id="3" name="Content Placeholder 2">
            <a:extLst>
              <a:ext uri="{FF2B5EF4-FFF2-40B4-BE49-F238E27FC236}">
                <a16:creationId xmlns:a16="http://schemas.microsoft.com/office/drawing/2014/main" id="{55E5E6E5-4BCF-E84C-8078-2DF0CBBCFCE5}"/>
              </a:ext>
            </a:extLst>
          </p:cNvPr>
          <p:cNvSpPr>
            <a:spLocks noGrp="1"/>
          </p:cNvSpPr>
          <p:nvPr>
            <p:ph idx="1"/>
          </p:nvPr>
        </p:nvSpPr>
        <p:spPr>
          <a:xfrm>
            <a:off x="4724400" y="3997551"/>
            <a:ext cx="4267200" cy="2620963"/>
          </a:xfrm>
          <a:solidFill>
            <a:schemeClr val="bg1"/>
          </a:solidFill>
          <a:ln>
            <a:noFill/>
          </a:ln>
        </p:spPr>
        <p:txBody>
          <a:bodyPr/>
          <a:lstStyle/>
          <a:p>
            <a:r>
              <a:rPr lang="en-US" sz="2400" dirty="0" err="1"/>
              <a:t>Syene</a:t>
            </a:r>
            <a:r>
              <a:rPr lang="en-US" sz="2400" dirty="0"/>
              <a:t> was subsolar at solstice</a:t>
            </a:r>
          </a:p>
          <a:p>
            <a:r>
              <a:rPr lang="en-US" sz="2400" dirty="0"/>
              <a:t>At Alexandria, Sun altitude was 83°</a:t>
            </a:r>
          </a:p>
          <a:p>
            <a:r>
              <a:rPr lang="en-US" sz="2400" dirty="0" err="1"/>
              <a:t>Syene</a:t>
            </a:r>
            <a:r>
              <a:rPr lang="en-US" sz="2400" dirty="0"/>
              <a:t> was 5000 stadia south of Alexandria</a:t>
            </a:r>
          </a:p>
        </p:txBody>
      </p:sp>
      <p:sp>
        <p:nvSpPr>
          <p:cNvPr id="6" name="TextBox 5">
            <a:extLst>
              <a:ext uri="{FF2B5EF4-FFF2-40B4-BE49-F238E27FC236}">
                <a16:creationId xmlns:a16="http://schemas.microsoft.com/office/drawing/2014/main" id="{735C145A-DABB-044D-9008-A51E6A445ED1}"/>
              </a:ext>
            </a:extLst>
          </p:cNvPr>
          <p:cNvSpPr txBox="1"/>
          <p:nvPr/>
        </p:nvSpPr>
        <p:spPr>
          <a:xfrm>
            <a:off x="1905000" y="1281440"/>
            <a:ext cx="4501553" cy="523220"/>
          </a:xfrm>
          <a:prstGeom prst="rect">
            <a:avLst/>
          </a:prstGeom>
          <a:solidFill>
            <a:schemeClr val="bg1"/>
          </a:solidFill>
        </p:spPr>
        <p:txBody>
          <a:bodyPr wrap="none" rtlCol="0">
            <a:spAutoFit/>
          </a:bodyPr>
          <a:lstStyle/>
          <a:p>
            <a:r>
              <a:rPr lang="en-US" sz="2800" dirty="0"/>
              <a:t>Found the size of the Earth</a:t>
            </a:r>
          </a:p>
        </p:txBody>
      </p:sp>
    </p:spTree>
    <p:extLst>
      <p:ext uri="{BB962C8B-B14F-4D97-AF65-F5344CB8AC3E}">
        <p14:creationId xmlns:p14="http://schemas.microsoft.com/office/powerpoint/2010/main" val="73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FB06F-7948-E743-9E5C-5A99AC39BC3F}"/>
              </a:ext>
            </a:extLst>
          </p:cNvPr>
          <p:cNvSpPr>
            <a:spLocks noGrp="1"/>
          </p:cNvSpPr>
          <p:nvPr>
            <p:ph type="title"/>
          </p:nvPr>
        </p:nvSpPr>
        <p:spPr/>
        <p:txBody>
          <a:bodyPr/>
          <a:lstStyle/>
          <a:p>
            <a:r>
              <a:rPr lang="en-US" dirty="0"/>
              <a:t>Hipparchus (?–127 BCE)</a:t>
            </a:r>
          </a:p>
        </p:txBody>
      </p:sp>
      <p:sp>
        <p:nvSpPr>
          <p:cNvPr id="3" name="Content Placeholder 2">
            <a:extLst>
              <a:ext uri="{FF2B5EF4-FFF2-40B4-BE49-F238E27FC236}">
                <a16:creationId xmlns:a16="http://schemas.microsoft.com/office/drawing/2014/main" id="{5BAF0ED6-176D-5947-9FFF-D4141AA814BC}"/>
              </a:ext>
            </a:extLst>
          </p:cNvPr>
          <p:cNvSpPr>
            <a:spLocks noGrp="1"/>
          </p:cNvSpPr>
          <p:nvPr>
            <p:ph idx="1"/>
          </p:nvPr>
        </p:nvSpPr>
        <p:spPr/>
        <p:txBody>
          <a:bodyPr/>
          <a:lstStyle/>
          <a:p>
            <a:r>
              <a:rPr lang="en-US" dirty="0"/>
              <a:t>Catalogued visible stars</a:t>
            </a:r>
          </a:p>
          <a:p>
            <a:r>
              <a:rPr lang="en-US" dirty="0"/>
              <a:t>Ranked stars by brightness (magnitude scale)</a:t>
            </a:r>
          </a:p>
          <a:p>
            <a:r>
              <a:rPr lang="en-US" dirty="0"/>
              <a:t>Estimated Moon’s orbital distance</a:t>
            </a:r>
          </a:p>
          <a:p>
            <a:r>
              <a:rPr lang="en-US" dirty="0"/>
              <a:t>Recognized precession of the axis</a:t>
            </a:r>
          </a:p>
        </p:txBody>
      </p:sp>
    </p:spTree>
    <p:extLst>
      <p:ext uri="{BB962C8B-B14F-4D97-AF65-F5344CB8AC3E}">
        <p14:creationId xmlns:p14="http://schemas.microsoft.com/office/powerpoint/2010/main" val="329994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CC079-6DA3-7F48-B251-DED247FCCB98}"/>
              </a:ext>
            </a:extLst>
          </p:cNvPr>
          <p:cNvSpPr>
            <a:spLocks noGrp="1"/>
          </p:cNvSpPr>
          <p:nvPr>
            <p:ph type="title"/>
          </p:nvPr>
        </p:nvSpPr>
        <p:spPr/>
        <p:txBody>
          <a:bodyPr/>
          <a:lstStyle/>
          <a:p>
            <a:r>
              <a:rPr lang="en-US" dirty="0"/>
              <a:t>Aristotle</a:t>
            </a:r>
          </a:p>
        </p:txBody>
      </p:sp>
      <p:sp>
        <p:nvSpPr>
          <p:cNvPr id="3" name="Content Placeholder 2">
            <a:extLst>
              <a:ext uri="{FF2B5EF4-FFF2-40B4-BE49-F238E27FC236}">
                <a16:creationId xmlns:a16="http://schemas.microsoft.com/office/drawing/2014/main" id="{D8C4E1D4-1B3E-0142-9BDA-ADDC271A5FCE}"/>
              </a:ext>
            </a:extLst>
          </p:cNvPr>
          <p:cNvSpPr>
            <a:spLocks noGrp="1"/>
          </p:cNvSpPr>
          <p:nvPr>
            <p:ph idx="1"/>
          </p:nvPr>
        </p:nvSpPr>
        <p:spPr/>
        <p:txBody>
          <a:bodyPr/>
          <a:lstStyle/>
          <a:p>
            <a:r>
              <a:rPr lang="en-US" dirty="0"/>
              <a:t>Theoretician (not observer)</a:t>
            </a:r>
          </a:p>
          <a:p>
            <a:r>
              <a:rPr lang="en-US" dirty="0"/>
              <a:t>Heavens are perfect and unchanging</a:t>
            </a:r>
          </a:p>
          <a:p>
            <a:endParaRPr lang="en-US" dirty="0"/>
          </a:p>
        </p:txBody>
      </p:sp>
    </p:spTree>
    <p:extLst>
      <p:ext uri="{BB962C8B-B14F-4D97-AF65-F5344CB8AC3E}">
        <p14:creationId xmlns:p14="http://schemas.microsoft.com/office/powerpoint/2010/main" val="130422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4BEF35-8D77-9342-8772-2BD15AEFD24E}"/>
              </a:ext>
            </a:extLst>
          </p:cNvPr>
          <p:cNvPicPr>
            <a:picLocks noChangeAspect="1"/>
          </p:cNvPicPr>
          <p:nvPr/>
        </p:nvPicPr>
        <p:blipFill>
          <a:blip r:embed="rId2"/>
          <a:stretch>
            <a:fillRect/>
          </a:stretch>
        </p:blipFill>
        <p:spPr>
          <a:xfrm>
            <a:off x="2286000" y="2286000"/>
            <a:ext cx="6858000" cy="4572000"/>
          </a:xfrm>
          <a:prstGeom prst="rect">
            <a:avLst/>
          </a:prstGeom>
        </p:spPr>
      </p:pic>
      <p:sp>
        <p:nvSpPr>
          <p:cNvPr id="2" name="Title 1">
            <a:extLst>
              <a:ext uri="{FF2B5EF4-FFF2-40B4-BE49-F238E27FC236}">
                <a16:creationId xmlns:a16="http://schemas.microsoft.com/office/drawing/2014/main" id="{0577D163-29E2-714F-955A-D65EF7839C49}"/>
              </a:ext>
            </a:extLst>
          </p:cNvPr>
          <p:cNvSpPr>
            <a:spLocks noGrp="1"/>
          </p:cNvSpPr>
          <p:nvPr>
            <p:ph type="title"/>
          </p:nvPr>
        </p:nvSpPr>
        <p:spPr/>
        <p:txBody>
          <a:bodyPr/>
          <a:lstStyle/>
          <a:p>
            <a:r>
              <a:rPr lang="en-US" dirty="0"/>
              <a:t>The Ancients observed</a:t>
            </a:r>
          </a:p>
        </p:txBody>
      </p:sp>
      <p:sp>
        <p:nvSpPr>
          <p:cNvPr id="3" name="Content Placeholder 2">
            <a:extLst>
              <a:ext uri="{FF2B5EF4-FFF2-40B4-BE49-F238E27FC236}">
                <a16:creationId xmlns:a16="http://schemas.microsoft.com/office/drawing/2014/main" id="{C7BC8C56-B063-9642-835C-D3282480DC63}"/>
              </a:ext>
            </a:extLst>
          </p:cNvPr>
          <p:cNvSpPr>
            <a:spLocks noGrp="1"/>
          </p:cNvSpPr>
          <p:nvPr>
            <p:ph idx="1"/>
          </p:nvPr>
        </p:nvSpPr>
        <p:spPr/>
        <p:txBody>
          <a:bodyPr/>
          <a:lstStyle/>
          <a:p>
            <a:r>
              <a:rPr lang="en-US" dirty="0"/>
              <a:t>Some things fall down</a:t>
            </a:r>
          </a:p>
          <a:p>
            <a:pPr lvl="1"/>
            <a:r>
              <a:rPr lang="en-US" dirty="0"/>
              <a:t>solids, liquids</a:t>
            </a:r>
          </a:p>
          <a:p>
            <a:r>
              <a:rPr lang="en-US" dirty="0"/>
              <a:t>Some things blow around</a:t>
            </a:r>
          </a:p>
          <a:p>
            <a:pPr lvl="1"/>
            <a:r>
              <a:rPr lang="en-US" dirty="0"/>
              <a:t>air</a:t>
            </a:r>
          </a:p>
          <a:p>
            <a:r>
              <a:rPr lang="en-US" dirty="0"/>
              <a:t>Some things rise</a:t>
            </a:r>
          </a:p>
          <a:p>
            <a:pPr lvl="1"/>
            <a:r>
              <a:rPr lang="en-US" dirty="0"/>
              <a:t>fire</a:t>
            </a:r>
          </a:p>
          <a:p>
            <a:r>
              <a:rPr lang="en-US" dirty="0"/>
              <a:t>Some things circle</a:t>
            </a:r>
          </a:p>
          <a:p>
            <a:pPr lvl="1"/>
            <a:r>
              <a:rPr lang="en-US" dirty="0"/>
              <a:t>the fifth element?</a:t>
            </a:r>
          </a:p>
        </p:txBody>
      </p:sp>
    </p:spTree>
    <p:extLst>
      <p:ext uri="{BB962C8B-B14F-4D97-AF65-F5344CB8AC3E}">
        <p14:creationId xmlns:p14="http://schemas.microsoft.com/office/powerpoint/2010/main" val="71532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2000" fill="hold"/>
                                        <p:tgtEl>
                                          <p:spTgt spid="4"/>
                                        </p:tgtEl>
                                        <p:attrNameLst>
                                          <p:attrName>ppt_w</p:attrName>
                                        </p:attrNameLst>
                                      </p:cBhvr>
                                      <p:tavLst>
                                        <p:tav tm="0">
                                          <p:val>
                                            <p:fltVal val="0"/>
                                          </p:val>
                                        </p:tav>
                                        <p:tav tm="100000">
                                          <p:val>
                                            <p:strVal val="#ppt_w"/>
                                          </p:val>
                                        </p:tav>
                                      </p:tavLst>
                                    </p:anim>
                                    <p:anim calcmode="lin" valueType="num">
                                      <p:cBhvr>
                                        <p:cTn id="32" dur="2000" fill="hold"/>
                                        <p:tgtEl>
                                          <p:spTgt spid="4"/>
                                        </p:tgtEl>
                                        <p:attrNameLst>
                                          <p:attrName>ppt_h</p:attrName>
                                        </p:attrNameLst>
                                      </p:cBhvr>
                                      <p:tavLst>
                                        <p:tav tm="0">
                                          <p:val>
                                            <p:fltVal val="0"/>
                                          </p:val>
                                        </p:tav>
                                        <p:tav tm="100000">
                                          <p:val>
                                            <p:strVal val="#ppt_h"/>
                                          </p:val>
                                        </p:tav>
                                      </p:tavLst>
                                    </p:anim>
                                    <p:anim calcmode="lin" valueType="num">
                                      <p:cBhvr>
                                        <p:cTn id="33"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4" dur="2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F6A81-E06C-9A4F-AFE2-40023A705CB3}"/>
              </a:ext>
            </a:extLst>
          </p:cNvPr>
          <p:cNvSpPr>
            <a:spLocks noGrp="1"/>
          </p:cNvSpPr>
          <p:nvPr>
            <p:ph type="title"/>
          </p:nvPr>
        </p:nvSpPr>
        <p:spPr/>
        <p:txBody>
          <a:bodyPr/>
          <a:lstStyle/>
          <a:p>
            <a:r>
              <a:rPr lang="en-US" dirty="0"/>
              <a:t>Sky things move</a:t>
            </a:r>
          </a:p>
        </p:txBody>
      </p:sp>
      <p:sp>
        <p:nvSpPr>
          <p:cNvPr id="3" name="Content Placeholder 2">
            <a:extLst>
              <a:ext uri="{FF2B5EF4-FFF2-40B4-BE49-F238E27FC236}">
                <a16:creationId xmlns:a16="http://schemas.microsoft.com/office/drawing/2014/main" id="{C9084048-0071-654E-B87A-23F4090ADBF5}"/>
              </a:ext>
            </a:extLst>
          </p:cNvPr>
          <p:cNvSpPr>
            <a:spLocks noGrp="1"/>
          </p:cNvSpPr>
          <p:nvPr>
            <p:ph idx="1"/>
          </p:nvPr>
        </p:nvSpPr>
        <p:spPr/>
        <p:txBody>
          <a:bodyPr/>
          <a:lstStyle/>
          <a:p>
            <a:r>
              <a:rPr lang="en-US" dirty="0"/>
              <a:t>Stars</a:t>
            </a:r>
          </a:p>
          <a:p>
            <a:pPr lvl="1"/>
            <a:r>
              <a:rPr lang="en-US" dirty="0"/>
              <a:t>circle the sky once per sidereal day</a:t>
            </a:r>
          </a:p>
          <a:p>
            <a:r>
              <a:rPr lang="en-US" dirty="0"/>
              <a:t>Moon</a:t>
            </a:r>
          </a:p>
          <a:p>
            <a:pPr lvl="1"/>
            <a:r>
              <a:rPr lang="en-US" dirty="0"/>
              <a:t>circles the ecliptic once per month</a:t>
            </a:r>
          </a:p>
          <a:p>
            <a:r>
              <a:rPr lang="en-US" dirty="0"/>
              <a:t>Sun</a:t>
            </a:r>
          </a:p>
          <a:p>
            <a:pPr lvl="1"/>
            <a:r>
              <a:rPr lang="en-US" dirty="0"/>
              <a:t>circles the ecliptic annually, varying speed</a:t>
            </a:r>
          </a:p>
          <a:p>
            <a:r>
              <a:rPr lang="en-US" dirty="0"/>
              <a:t>Planets</a:t>
            </a:r>
          </a:p>
          <a:p>
            <a:pPr lvl="1"/>
            <a:r>
              <a:rPr lang="en-US" dirty="0"/>
              <a:t>Near the ecliptic, paths halting and loopy</a:t>
            </a:r>
          </a:p>
        </p:txBody>
      </p:sp>
    </p:spTree>
    <p:extLst>
      <p:ext uri="{BB962C8B-B14F-4D97-AF65-F5344CB8AC3E}">
        <p14:creationId xmlns:p14="http://schemas.microsoft.com/office/powerpoint/2010/main" val="115966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EEE95-E54C-7643-9175-431C0E1F304F}"/>
              </a:ext>
            </a:extLst>
          </p:cNvPr>
          <p:cNvSpPr>
            <a:spLocks noGrp="1"/>
          </p:cNvSpPr>
          <p:nvPr>
            <p:ph type="title"/>
          </p:nvPr>
        </p:nvSpPr>
        <p:spPr/>
        <p:txBody>
          <a:bodyPr/>
          <a:lstStyle/>
          <a:p>
            <a:r>
              <a:rPr lang="en-US" dirty="0"/>
              <a:t>Mars Retrograde</a:t>
            </a:r>
          </a:p>
        </p:txBody>
      </p:sp>
      <p:pic>
        <p:nvPicPr>
          <p:cNvPr id="3" name="Picture 2">
            <a:extLst>
              <a:ext uri="{FF2B5EF4-FFF2-40B4-BE49-F238E27FC236}">
                <a16:creationId xmlns:a16="http://schemas.microsoft.com/office/drawing/2014/main" id="{617CBA84-D5AE-C346-AD45-2C69FA16551A}"/>
              </a:ext>
            </a:extLst>
          </p:cNvPr>
          <p:cNvPicPr>
            <a:picLocks noChangeAspect="1"/>
          </p:cNvPicPr>
          <p:nvPr/>
        </p:nvPicPr>
        <p:blipFill>
          <a:blip r:embed="rId2"/>
          <a:stretch>
            <a:fillRect/>
          </a:stretch>
        </p:blipFill>
        <p:spPr>
          <a:xfrm>
            <a:off x="765186" y="1295400"/>
            <a:ext cx="7616814" cy="2040792"/>
          </a:xfrm>
          <a:prstGeom prst="rect">
            <a:avLst/>
          </a:prstGeom>
        </p:spPr>
      </p:pic>
      <p:pic>
        <p:nvPicPr>
          <p:cNvPr id="4" name="Picture 3">
            <a:extLst>
              <a:ext uri="{FF2B5EF4-FFF2-40B4-BE49-F238E27FC236}">
                <a16:creationId xmlns:a16="http://schemas.microsoft.com/office/drawing/2014/main" id="{F73726FF-8250-6E47-8030-84DA3EC5DB8C}"/>
              </a:ext>
            </a:extLst>
          </p:cNvPr>
          <p:cNvPicPr>
            <a:picLocks noChangeAspect="1"/>
          </p:cNvPicPr>
          <p:nvPr/>
        </p:nvPicPr>
        <p:blipFill>
          <a:blip r:embed="rId3"/>
          <a:stretch>
            <a:fillRect/>
          </a:stretch>
        </p:blipFill>
        <p:spPr>
          <a:xfrm>
            <a:off x="765186" y="3517900"/>
            <a:ext cx="7597447" cy="2806700"/>
          </a:xfrm>
          <a:prstGeom prst="rect">
            <a:avLst/>
          </a:prstGeom>
        </p:spPr>
      </p:pic>
      <p:sp>
        <p:nvSpPr>
          <p:cNvPr id="5" name="TextBox 4">
            <a:extLst>
              <a:ext uri="{FF2B5EF4-FFF2-40B4-BE49-F238E27FC236}">
                <a16:creationId xmlns:a16="http://schemas.microsoft.com/office/drawing/2014/main" id="{426035F8-D545-ED4A-BAAE-065928A3B31C}"/>
              </a:ext>
            </a:extLst>
          </p:cNvPr>
          <p:cNvSpPr txBox="1"/>
          <p:nvPr/>
        </p:nvSpPr>
        <p:spPr>
          <a:xfrm>
            <a:off x="765186" y="6400800"/>
            <a:ext cx="3031599" cy="400110"/>
          </a:xfrm>
          <a:prstGeom prst="rect">
            <a:avLst/>
          </a:prstGeom>
          <a:noFill/>
        </p:spPr>
        <p:txBody>
          <a:bodyPr wrap="none" rtlCol="0">
            <a:spAutoFit/>
          </a:bodyPr>
          <a:lstStyle/>
          <a:p>
            <a:r>
              <a:rPr lang="en-US" sz="2000" dirty="0">
                <a:solidFill>
                  <a:srgbClr val="000000"/>
                </a:solidFill>
              </a:rPr>
              <a:t>Images: </a:t>
            </a:r>
            <a:r>
              <a:rPr lang="en-US" sz="2000" dirty="0" err="1">
                <a:solidFill>
                  <a:srgbClr val="000000"/>
                </a:solidFill>
              </a:rPr>
              <a:t>Comins</a:t>
            </a:r>
            <a:r>
              <a:rPr lang="en-US" sz="2000" dirty="0">
                <a:solidFill>
                  <a:srgbClr val="000000"/>
                </a:solidFill>
              </a:rPr>
              <a:t>, Fig. 2.2</a:t>
            </a:r>
          </a:p>
        </p:txBody>
      </p:sp>
    </p:spTree>
    <p:extLst>
      <p:ext uri="{BB962C8B-B14F-4D97-AF65-F5344CB8AC3E}">
        <p14:creationId xmlns:p14="http://schemas.microsoft.com/office/powerpoint/2010/main" val="4209894995"/>
      </p:ext>
    </p:extLst>
  </p:cSld>
  <p:clrMapOvr>
    <a:masterClrMapping/>
  </p:clrMapOvr>
</p:sld>
</file>

<file path=ppt/theme/theme1.xml><?xml version="1.0" encoding="utf-8"?>
<a:theme xmlns:a="http://schemas.openxmlformats.org/drawingml/2006/main" name="Default Design">
  <a:themeElements>
    <a:clrScheme name="Custom 25">
      <a:dk1>
        <a:srgbClr val="000066"/>
      </a:dk1>
      <a:lt1>
        <a:srgbClr val="FFFFFF"/>
      </a:lt1>
      <a:dk2>
        <a:srgbClr val="003366"/>
      </a:dk2>
      <a:lt2>
        <a:srgbClr val="808080"/>
      </a:lt2>
      <a:accent1>
        <a:srgbClr val="BBE0E3"/>
      </a:accent1>
      <a:accent2>
        <a:srgbClr val="0000FF"/>
      </a:accent2>
      <a:accent3>
        <a:srgbClr val="FF0000"/>
      </a:accent3>
      <a:accent4>
        <a:srgbClr val="006600"/>
      </a:accent4>
      <a:accent5>
        <a:srgbClr val="00CC00"/>
      </a:accent5>
      <a:accent6>
        <a:srgbClr val="800000"/>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3366"/>
        </a:dk1>
        <a:lt1>
          <a:srgbClr val="FFFFFF"/>
        </a:lt1>
        <a:dk2>
          <a:srgbClr val="003366"/>
        </a:dk2>
        <a:lt2>
          <a:srgbClr val="808080"/>
        </a:lt2>
        <a:accent1>
          <a:srgbClr val="BBE0E3"/>
        </a:accent1>
        <a:accent2>
          <a:srgbClr val="3333FF"/>
        </a:accent2>
        <a:accent3>
          <a:srgbClr val="FFFFFF"/>
        </a:accent3>
        <a:accent4>
          <a:srgbClr val="002A56"/>
        </a:accent4>
        <a:accent5>
          <a:srgbClr val="DAEDEF"/>
        </a:accent5>
        <a:accent6>
          <a:srgbClr val="2D2D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3832</TotalTime>
  <Words>522</Words>
  <Application>Microsoft Office PowerPoint</Application>
  <PresentationFormat>On-screen Show (4:3)</PresentationFormat>
  <Paragraphs>113</Paragraphs>
  <Slides>25</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ＭＳ Ｐゴシック</vt:lpstr>
      <vt:lpstr>Arial</vt:lpstr>
      <vt:lpstr>Calibri</vt:lpstr>
      <vt:lpstr>Default Design</vt:lpstr>
      <vt:lpstr>History of Astronomy</vt:lpstr>
      <vt:lpstr>Babylonians</vt:lpstr>
      <vt:lpstr>Egyptians</vt:lpstr>
      <vt:lpstr>Eratosthenes (~276–194 BCE)</vt:lpstr>
      <vt:lpstr>Hipparchus (?–127 BCE)</vt:lpstr>
      <vt:lpstr>Aristotle</vt:lpstr>
      <vt:lpstr>The Ancients observed</vt:lpstr>
      <vt:lpstr>Sky things move</vt:lpstr>
      <vt:lpstr>Mars Retrograde</vt:lpstr>
      <vt:lpstr>What’s happening?</vt:lpstr>
      <vt:lpstr>Epicyclic Planetary Motion</vt:lpstr>
      <vt:lpstr>Epicyclic Planetary Motion</vt:lpstr>
      <vt:lpstr>Ptolemaic Model</vt:lpstr>
      <vt:lpstr>Nicolaus Copernicus</vt:lpstr>
      <vt:lpstr>Heliocentric Explanation</vt:lpstr>
      <vt:lpstr>“Retrograde” Motion</vt:lpstr>
      <vt:lpstr>Tycho Brahe</vt:lpstr>
      <vt:lpstr>Tycho Brahe (1546–1601)</vt:lpstr>
      <vt:lpstr>Johannes Kepler (1571–1630)</vt:lpstr>
      <vt:lpstr>Kepler’s Laws</vt:lpstr>
      <vt:lpstr>Elliptical Orbits</vt:lpstr>
      <vt:lpstr>Keplerian Orbits</vt:lpstr>
      <vt:lpstr>Galileo Galilei (1564–1642)</vt:lpstr>
      <vt:lpstr>Galileo Galilei</vt:lpstr>
      <vt:lpstr>Isaac Newton</vt:lpstr>
    </vt:vector>
  </TitlesOfParts>
  <Company>John Carroll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of Astronomny</dc:title>
  <dc:creator/>
  <cp:lastModifiedBy>Richard Barrans Jr</cp:lastModifiedBy>
  <cp:revision>252</cp:revision>
  <cp:lastPrinted>2025-02-03T14:36:25Z</cp:lastPrinted>
  <dcterms:created xsi:type="dcterms:W3CDTF">2003-08-04T19:23:16Z</dcterms:created>
  <dcterms:modified xsi:type="dcterms:W3CDTF">2026-02-04T03:24:21Z</dcterms:modified>
</cp:coreProperties>
</file>