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7" r:id="rId2"/>
    <p:sldId id="275" r:id="rId3"/>
    <p:sldId id="258" r:id="rId4"/>
    <p:sldId id="259" r:id="rId5"/>
    <p:sldId id="263" r:id="rId6"/>
    <p:sldId id="264" r:id="rId7"/>
    <p:sldId id="260" r:id="rId8"/>
    <p:sldId id="265" r:id="rId9"/>
    <p:sldId id="266" r:id="rId10"/>
    <p:sldId id="268" r:id="rId11"/>
    <p:sldId id="269" r:id="rId12"/>
    <p:sldId id="276" r:id="rId13"/>
    <p:sldId id="270" r:id="rId14"/>
    <p:sldId id="272" r:id="rId15"/>
    <p:sldId id="267" r:id="rId16"/>
    <p:sldId id="273" r:id="rId17"/>
    <p:sldId id="277" r:id="rId18"/>
    <p:sldId id="274" r:id="rId19"/>
    <p:sldId id="279" r:id="rId20"/>
    <p:sldId id="261" r:id="rId21"/>
    <p:sldId id="284" r:id="rId22"/>
    <p:sldId id="285" r:id="rId23"/>
    <p:sldId id="286" r:id="rId24"/>
    <p:sldId id="262" r:id="rId25"/>
    <p:sldId id="287" r:id="rId26"/>
    <p:sldId id="288" r:id="rId27"/>
    <p:sldId id="283" r:id="rId28"/>
    <p:sldId id="289" r:id="rId29"/>
    <p:sldId id="290" r:id="rId30"/>
    <p:sldId id="291" r:id="rId31"/>
    <p:sldId id="292" r:id="rId32"/>
    <p:sldId id="280" r:id="rId33"/>
    <p:sldId id="306" r:id="rId34"/>
    <p:sldId id="282" r:id="rId35"/>
    <p:sldId id="281" r:id="rId36"/>
    <p:sldId id="293" r:id="rId37"/>
    <p:sldId id="294" r:id="rId38"/>
    <p:sldId id="295" r:id="rId39"/>
    <p:sldId id="296" r:id="rId40"/>
    <p:sldId id="278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</p:sldIdLst>
  <p:sldSz cx="9144000" cy="6858000" type="screen4x3"/>
  <p:notesSz cx="9236075" cy="7010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7" userDrawn="1">
          <p15:clr>
            <a:srgbClr val="A4A3A4"/>
          </p15:clr>
        </p15:guide>
        <p15:guide id="2" pos="290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063"/>
    <p:restoredTop sz="93913" autoAdjust="0"/>
  </p:normalViewPr>
  <p:slideViewPr>
    <p:cSldViewPr>
      <p:cViewPr varScale="1">
        <p:scale>
          <a:sx n="64" d="100"/>
          <a:sy n="64" d="100"/>
        </p:scale>
        <p:origin x="35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3248"/>
    </p:cViewPr>
  </p:sorterViewPr>
  <p:notesViewPr>
    <p:cSldViewPr>
      <p:cViewPr varScale="1">
        <p:scale>
          <a:sx n="97" d="100"/>
          <a:sy n="97" d="100"/>
        </p:scale>
        <p:origin x="2312" y="200"/>
      </p:cViewPr>
      <p:guideLst>
        <p:guide orient="horz" pos="2207"/>
        <p:guide pos="29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BA6A1A80-3C88-F94D-B758-F0F7058AF00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312032"/>
            <a:ext cx="4000830" cy="35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08" tIns="46254" rIns="92508" bIns="46254" numCol="1" anchor="t" anchorCtr="0" compatLnSpc="1">
            <a:prstTxWarp prst="textNoShape">
              <a:avLst/>
            </a:prstTxWarp>
          </a:bodyPr>
          <a:lstStyle>
            <a:lvl1pPr defTabSz="924565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A1000 L05 Special Events</a:t>
            </a:r>
            <a:endParaRPr lang="en-US" dirty="0"/>
          </a:p>
        </p:txBody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DAF7FD79-07EF-904F-82E1-5213733CC51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32097" y="0"/>
            <a:ext cx="4002404" cy="35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08" tIns="46254" rIns="92508" bIns="46254" numCol="1" anchor="t" anchorCtr="0" compatLnSpc="1">
            <a:prstTxWarp prst="textNoShape">
              <a:avLst/>
            </a:prstTxWarp>
          </a:bodyPr>
          <a:lstStyle>
            <a:lvl1pPr algn="r" defTabSz="924565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2" name="Rectangle 4">
            <a:extLst>
              <a:ext uri="{FF2B5EF4-FFF2-40B4-BE49-F238E27FC236}">
                <a16:creationId xmlns:a16="http://schemas.microsoft.com/office/drawing/2014/main" id="{92CAED58-3117-FC4C-AD7C-0DB9B8225DF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7188"/>
            <a:ext cx="4000830" cy="35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08" tIns="46254" rIns="92508" bIns="46254" numCol="1" anchor="b" anchorCtr="0" compatLnSpc="1">
            <a:prstTxWarp prst="textNoShape">
              <a:avLst/>
            </a:prstTxWarp>
          </a:bodyPr>
          <a:lstStyle>
            <a:lvl1pPr defTabSz="924565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3" name="Rectangle 5">
            <a:extLst>
              <a:ext uri="{FF2B5EF4-FFF2-40B4-BE49-F238E27FC236}">
                <a16:creationId xmlns:a16="http://schemas.microsoft.com/office/drawing/2014/main" id="{146EB007-85F2-5B46-A71C-6AA8A5E3861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32097" y="6657188"/>
            <a:ext cx="4002404" cy="35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08" tIns="46254" rIns="92508" bIns="46254" numCol="1" anchor="b" anchorCtr="0" compatLnSpc="1">
            <a:prstTxWarp prst="textNoShape">
              <a:avLst/>
            </a:prstTxWarp>
          </a:bodyPr>
          <a:lstStyle>
            <a:lvl1pPr algn="r" defTabSz="923394" eaLnBrk="1" hangingPunct="1">
              <a:defRPr sz="1200"/>
            </a:lvl1pPr>
          </a:lstStyle>
          <a:p>
            <a:pPr>
              <a:defRPr/>
            </a:pPr>
            <a:fld id="{99E198E8-1274-AE4E-83C7-C0FE8EEEC5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8495963-331D-D744-B2D3-EA8AE071E6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88486"/>
            <a:ext cx="4002404" cy="351629"/>
          </a:xfrm>
          <a:prstGeom prst="rect">
            <a:avLst/>
          </a:prstGeom>
        </p:spPr>
        <p:txBody>
          <a:bodyPr vert="horz" lIns="91819" tIns="45910" rIns="91819" bIns="45910" rtlCol="0"/>
          <a:lstStyle>
            <a:lvl1pPr algn="l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A1000 L05 Special Events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DF97D-D50F-FA41-B4C7-64519922F4B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232097" y="0"/>
            <a:ext cx="4002404" cy="351629"/>
          </a:xfrm>
          <a:prstGeom prst="rect">
            <a:avLst/>
          </a:prstGeom>
        </p:spPr>
        <p:txBody>
          <a:bodyPr vert="horz" wrap="square" lIns="91819" tIns="45910" rIns="91819" bIns="4591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A47F029-E024-AE4D-B9C1-272849DADF5B}" type="datetimeFigureOut">
              <a:rPr lang="en-US" altLang="en-US"/>
              <a:pPr>
                <a:defRPr/>
              </a:pPr>
              <a:t>1/30/2025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8F1795D-4FE4-0C40-9273-9D3840C392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865438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19" tIns="45910" rIns="91819" bIns="4591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479BC8C-F26A-2547-B4A5-5B62490A7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4238" y="3329386"/>
            <a:ext cx="7387600" cy="3155155"/>
          </a:xfrm>
          <a:prstGeom prst="rect">
            <a:avLst/>
          </a:prstGeom>
        </p:spPr>
        <p:txBody>
          <a:bodyPr vert="horz" lIns="91819" tIns="45910" rIns="91819" bIns="4591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C4E016-16E8-424F-B0BB-B25FB2B24CE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6657188"/>
            <a:ext cx="4002404" cy="351629"/>
          </a:xfrm>
          <a:prstGeom prst="rect">
            <a:avLst/>
          </a:prstGeom>
        </p:spPr>
        <p:txBody>
          <a:bodyPr vert="horz" lIns="91819" tIns="45910" rIns="91819" bIns="45910" rtlCol="0" anchor="b"/>
          <a:lstStyle>
            <a:lvl1pPr algn="l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896DB-3EBE-8848-8D76-002CB33C43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232097" y="6657188"/>
            <a:ext cx="4002404" cy="351629"/>
          </a:xfrm>
          <a:prstGeom prst="rect">
            <a:avLst/>
          </a:prstGeom>
        </p:spPr>
        <p:txBody>
          <a:bodyPr vert="horz" wrap="square" lIns="91819" tIns="45910" rIns="91819" bIns="4591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1CD55FC-F6E9-AD46-90CF-9254EF4A6F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>
          <a:xfrm>
            <a:off x="1" y="112458"/>
            <a:ext cx="4002404" cy="351629"/>
          </a:xfrm>
        </p:spPr>
        <p:txBody>
          <a:bodyPr/>
          <a:lstStyle/>
          <a:p>
            <a:pPr>
              <a:defRPr/>
            </a:pPr>
            <a:r>
              <a:rPr lang="en-US"/>
              <a:t>A1000 L05 Special Events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CD55FC-F6E9-AD46-90CF-9254EF4A6FCC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6436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462D784E-A006-980B-912C-5AAA495EC5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CDD9A7FB-BA08-4603-6F3C-7E2D438A24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B452D1E2-17CE-C3B4-584C-D34C6602AA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12459"/>
            <a:ext cx="4002404" cy="351629"/>
          </a:xfrm>
        </p:spPr>
        <p:txBody>
          <a:bodyPr/>
          <a:lstStyle/>
          <a:p>
            <a:pPr>
              <a:defRPr/>
            </a:pPr>
            <a:r>
              <a:rPr lang="en-US"/>
              <a:t>A1000 L05 Special Events</a:t>
            </a:r>
          </a:p>
        </p:txBody>
      </p:sp>
      <p:sp>
        <p:nvSpPr>
          <p:cNvPr id="5125" name="Slide Number Placeholder 4">
            <a:extLst>
              <a:ext uri="{FF2B5EF4-FFF2-40B4-BE49-F238E27FC236}">
                <a16:creationId xmlns:a16="http://schemas.microsoft.com/office/drawing/2014/main" id="{9FBAA5DF-BFDB-DBE2-898C-07D4BA5825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8715" indent="-284121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485" indent="-227297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1079" indent="-227297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5673" indent="-227297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0267" indent="-2272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54861" indent="-2272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09455" indent="-2272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64049" indent="-2272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C6FB3F8-1E9A-4C10-8157-ACD261D1F457}" type="slidenum">
              <a:rPr lang="en-US" altLang="en-US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8189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9BD79B-892D-F549-B370-3228401955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0C823E-652C-BB4C-958D-D5E42335AA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48DE56-8F57-0F4C-B2B6-8E31AD6F0D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D1562-5D18-534B-9DE0-3F30B66592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7645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A49F05-F266-584D-AF42-76DEC7083F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56391E-6FF9-0840-9B7D-BFA1EAC483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1E94B0-3CA9-904D-B520-29DD6974E9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4CC83-E323-A14E-B144-841E08185A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0586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74CD5D-0D93-0F44-B6C8-FBF5A1D081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0A5865-103A-1743-A364-F91C4CB5D8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C3489A-A6A7-EE4C-AD6E-F8DB95DEBA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D5CAF-801F-F741-98C0-716767C038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748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1E7734-EB3F-804B-94FD-15C66877E1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ACD44F-A22B-B141-A718-8EBA46414E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B52C3A-1738-6144-876D-53495290F7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B82C4-3119-4142-8EB1-0D4CE7B51E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4216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41574E-C3F4-564F-97E5-09A5971D47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4ED3A8-16F2-F84E-A5F3-767A9D6D65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C67A15-A463-024F-AB35-883CD588A8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C8A60-5EC2-4E4A-BBEE-B1906DA46A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124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8F782A-C152-4549-A26F-DC820ABC66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E4AE73-39B9-E840-BA5F-1D8261596A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C06635-5146-DA43-A891-D6BA5BD2A2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8C345-A619-9E4E-B57A-7B2B03A28A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6995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DA39DC2-7935-D646-9F83-4156AEEB22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C221EF0-7819-9345-BE24-395200119A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A989A0C-CA98-734F-9D66-8AE47018A9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E3EB1-E203-4841-A1E9-20CF8562B7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973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D642338-7D0D-584E-863C-982894F2BF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7428FEC-714D-CA4F-A928-89AD5CF89B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6E07901-93A1-614C-AD13-0AE9A0A7C7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621FA-0C91-E34C-9770-B6C2CF06EC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6266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9106D55-7245-6045-B599-B3CA02E49C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31CBA0B-4567-F84B-B475-8ADDB60C0E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BAD8ADB-D263-D847-B7FF-D6102BCC4D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A2F27-70BA-034A-A44F-4BAF54DB97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5047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7E018E-0BA2-A04F-8EDD-7A7399709B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3227D6-7DF1-274C-859B-CE98FE8AE2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B716EB-7CDB-A84B-98A4-A71716C8BB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ECF39-C873-1144-B949-57502DF857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5757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DAC38A-8216-654F-865F-514AFD2021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E17832-5374-5A43-99C2-1688BEBA84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06AF87-8C5E-E044-A0A1-D51C7FBC70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FF320-41B9-4045-834F-112F72C931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0128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5CE3D"/>
            </a:gs>
            <a:gs pos="100000">
              <a:srgbClr val="E8801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CCC0711-F14E-D549-BEA5-3A2800E9F3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8D1EFC7-E228-AE44-B989-431DF01C1F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8178663-978B-B843-8DB3-80843A8CD64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817704E-0A8D-114C-BE4C-9B49D4C66A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FAF019B-DA59-9942-B87B-CDA02FC3223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0594FB9-0124-314D-8216-C86DC39543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3366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3366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66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hyperlink" Target="https://science.nasa.gov/resource/the-milky-way-galaxy/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tronomy.ohio-state.edu/pogge.1/Ast161/Au06/Unit2/eclipses.html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a.gov/missions/nasas-osiris-rex-snaps-pictures-of-earth-and-the-moon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10m2ZZRH4U?feature=shared" TargetMode="External"/><Relationship Id="rId2" Type="http://schemas.openxmlformats.org/officeDocument/2006/relationships/hyperlink" Target="https://youtu.be/GNPAvxJPCm0?feature=shared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apod.nasa.gov/apod/ap160512.html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visibleearth.nasa.gov/images/78196/viewing-the-transit-of-venus-from-space/78196front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eso.org/public/images/eso0718b/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apod.nasa.gov/apod/ap221111.html#:~:text=Explanation%3A%20On%20November%208%20the,of%20northern%20America%20and%20Asia.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05B58F-94B1-1D44-B164-50C12B567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0461" y="0"/>
            <a:ext cx="11024921" cy="6857999"/>
          </a:xfrm>
          <a:prstGeom prst="rect">
            <a:avLst/>
          </a:prstGeom>
        </p:spPr>
      </p:pic>
      <p:sp>
        <p:nvSpPr>
          <p:cNvPr id="15361" name="Title 1">
            <a:extLst>
              <a:ext uri="{FF2B5EF4-FFF2-40B4-BE49-F238E27FC236}">
                <a16:creationId xmlns:a16="http://schemas.microsoft.com/office/drawing/2014/main" id="{82483371-E724-B849-92D7-46B364CDD97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457200"/>
            <a:ext cx="7772400" cy="1470025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Stellar Coordinates</a:t>
            </a:r>
          </a:p>
        </p:txBody>
      </p:sp>
      <p:sp>
        <p:nvSpPr>
          <p:cNvPr id="15362" name="Subtitle 2">
            <a:extLst>
              <a:ext uri="{FF2B5EF4-FFF2-40B4-BE49-F238E27FC236}">
                <a16:creationId xmlns:a16="http://schemas.microsoft.com/office/drawing/2014/main" id="{ED7BC2D4-7A49-7E4A-AC7F-6409855C30C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D1867-6473-A648-8A5E-064ECB6DE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Ecliptic Coordinates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69E31-8F0B-9545-AFE2-CF35960287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Latitude 0° at the ecliptic plane, ±90° at the ecliptic poles</a:t>
            </a:r>
          </a:p>
          <a:p>
            <a:r>
              <a:rPr lang="en-US" dirty="0"/>
              <a:t>Longitude 0° at the First Point of Aries, increases eastward to 360°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09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D1867-6473-A648-8A5E-064ECB6DE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Ecliptic Coordinates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69E31-8F0B-9545-AFE2-CF35960287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The ecliptic plane doesn’t move</a:t>
            </a:r>
          </a:p>
          <a:p>
            <a:pPr lvl="2"/>
            <a:r>
              <a:rPr lang="en-US" dirty="0"/>
              <a:t>one axis is steady</a:t>
            </a:r>
          </a:p>
          <a:p>
            <a:pPr lvl="1"/>
            <a:r>
              <a:rPr lang="en-US" dirty="0"/>
              <a:t>Uses degrees for both coordinates</a:t>
            </a:r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The March equinox does move</a:t>
            </a:r>
          </a:p>
        </p:txBody>
      </p:sp>
    </p:spTree>
    <p:extLst>
      <p:ext uri="{BB962C8B-B14F-4D97-AF65-F5344CB8AC3E}">
        <p14:creationId xmlns:p14="http://schemas.microsoft.com/office/powerpoint/2010/main" val="114756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BEFBE-8EE2-BD4A-8A9B-D7EE9DCD9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Galactic coordinates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CF5349-1FDC-4447-8A07-307A44ACB144}"/>
              </a:ext>
            </a:extLst>
          </p:cNvPr>
          <p:cNvSpPr txBox="1"/>
          <p:nvPr/>
        </p:nvSpPr>
        <p:spPr>
          <a:xfrm>
            <a:off x="228600" y="5664498"/>
            <a:ext cx="3411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hlinkClick r:id="rId2"/>
              </a:rPr>
              <a:t>Image</a:t>
            </a:r>
            <a:r>
              <a:rPr lang="en-US" sz="2400" dirty="0">
                <a:solidFill>
                  <a:schemeClr val="tx2"/>
                </a:solidFill>
              </a:rPr>
              <a:t>: NASA/Caltech-JPL, Spitzer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9746BB-E31A-2349-B920-1A7BFE0CA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1417638"/>
            <a:ext cx="5257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95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86749-708C-1745-A44C-3B5FAF525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Galactic Coordinates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6DDAE-BA40-B042-9AB4-A53FF1F24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Latitude 0° is the plane containing the Sun parallel to the plane of the Milky Way galaxy</a:t>
            </a:r>
          </a:p>
          <a:p>
            <a:r>
              <a:rPr lang="en-US" dirty="0"/>
              <a:t>Longitude 0° in the direction to the galactic center</a:t>
            </a:r>
          </a:p>
          <a:p>
            <a:r>
              <a:rPr lang="en-US" dirty="0"/>
              <a:t>Longitude increases </a:t>
            </a:r>
            <a:r>
              <a:rPr lang="en-US" dirty="0" err="1"/>
              <a:t>ccw</a:t>
            </a:r>
            <a:r>
              <a:rPr lang="en-US" dirty="0"/>
              <a:t> looking down north galactic pole</a:t>
            </a:r>
          </a:p>
        </p:txBody>
      </p:sp>
    </p:spTree>
    <p:extLst>
      <p:ext uri="{BB962C8B-B14F-4D97-AF65-F5344CB8AC3E}">
        <p14:creationId xmlns:p14="http://schemas.microsoft.com/office/powerpoint/2010/main" val="266797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86749-708C-1745-A44C-3B5FAF525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Galactic Coordinates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6DDAE-BA40-B042-9AB4-A53FF1F24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Stabler than Earth orbit parameters</a:t>
            </a:r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Galactic plane hard to define exactly</a:t>
            </a:r>
          </a:p>
          <a:p>
            <a:pPr lvl="1"/>
            <a:r>
              <a:rPr lang="en-US" dirty="0"/>
              <a:t>Galactic plane isn’t exactly planar</a:t>
            </a:r>
          </a:p>
        </p:txBody>
      </p:sp>
    </p:spTree>
    <p:extLst>
      <p:ext uri="{BB962C8B-B14F-4D97-AF65-F5344CB8AC3E}">
        <p14:creationId xmlns:p14="http://schemas.microsoft.com/office/powerpoint/2010/main" val="69816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C05CD-0050-E249-B4A3-A05349B19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480CE-9375-9141-8A74-8401186514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2"/>
              </a:buClr>
            </a:pPr>
            <a:r>
              <a:rPr lang="en-US" dirty="0">
                <a:solidFill>
                  <a:schemeClr val="accent2"/>
                </a:solidFill>
              </a:rPr>
              <a:t>I</a:t>
            </a:r>
            <a:r>
              <a:rPr lang="en-US" dirty="0"/>
              <a:t>nternational </a:t>
            </a:r>
            <a:r>
              <a:rPr lang="en-US" dirty="0">
                <a:solidFill>
                  <a:schemeClr val="accent2"/>
                </a:solidFill>
              </a:rPr>
              <a:t>C</a:t>
            </a:r>
            <a:r>
              <a:rPr lang="en-US" dirty="0"/>
              <a:t>elestial </a:t>
            </a:r>
            <a:r>
              <a:rPr lang="en-US" dirty="0">
                <a:solidFill>
                  <a:schemeClr val="accent2"/>
                </a:solidFill>
              </a:rPr>
              <a:t>R</a:t>
            </a:r>
            <a:r>
              <a:rPr lang="en-US" dirty="0"/>
              <a:t>eference </a:t>
            </a:r>
            <a:r>
              <a:rPr lang="en-US" dirty="0">
                <a:solidFill>
                  <a:schemeClr val="accent2"/>
                </a:solidFill>
              </a:rPr>
              <a:t>S</a:t>
            </a:r>
            <a:r>
              <a:rPr lang="en-US" dirty="0"/>
              <a:t>ystem</a:t>
            </a:r>
          </a:p>
          <a:p>
            <a:pPr>
              <a:buClr>
                <a:schemeClr val="tx2"/>
              </a:buClr>
            </a:pPr>
            <a:r>
              <a:rPr lang="en-US" dirty="0"/>
              <a:t>Defined by 303 distant radio sources (mostly quasars)</a:t>
            </a:r>
          </a:p>
          <a:p>
            <a:pPr>
              <a:buClr>
                <a:schemeClr val="tx2"/>
              </a:buClr>
            </a:pPr>
            <a:r>
              <a:rPr lang="en-US" dirty="0"/>
              <a:t>Equivalent to equatorial coordinates at </a:t>
            </a:r>
            <a:r>
              <a:rPr lang="en-US" dirty="0">
                <a:solidFill>
                  <a:schemeClr val="accent6"/>
                </a:solidFill>
              </a:rPr>
              <a:t>January 1, 2000</a:t>
            </a:r>
          </a:p>
        </p:txBody>
      </p:sp>
    </p:spTree>
    <p:extLst>
      <p:ext uri="{BB962C8B-B14F-4D97-AF65-F5344CB8AC3E}">
        <p14:creationId xmlns:p14="http://schemas.microsoft.com/office/powerpoint/2010/main" val="187357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6AEE4-7B9E-C641-894D-E9B9E4872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Constellation Boundaries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67670-4B0E-104B-9ABF-02D8A29DA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Celestial sphere is officially partitioned between 88 constellations</a:t>
            </a:r>
          </a:p>
          <a:p>
            <a:pPr lvl="1"/>
            <a:r>
              <a:rPr lang="en-US" dirty="0"/>
              <a:t>Adopted in 1930</a:t>
            </a:r>
          </a:p>
          <a:p>
            <a:r>
              <a:rPr lang="en-US" dirty="0"/>
              <a:t>Boundaries between constellations are line segments of constant right ascension or declination</a:t>
            </a:r>
          </a:p>
          <a:p>
            <a:pPr lvl="1"/>
            <a:r>
              <a:rPr lang="en-US" dirty="0"/>
              <a:t>B1875.0 coordinates</a:t>
            </a:r>
          </a:p>
        </p:txBody>
      </p:sp>
    </p:spTree>
    <p:extLst>
      <p:ext uri="{BB962C8B-B14F-4D97-AF65-F5344CB8AC3E}">
        <p14:creationId xmlns:p14="http://schemas.microsoft.com/office/powerpoint/2010/main" val="225603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See Explanation.  Clicking on the picture will download&#10;the highest resolution version available.">
            <a:extLst>
              <a:ext uri="{FF2B5EF4-FFF2-40B4-BE49-F238E27FC236}">
                <a16:creationId xmlns:a16="http://schemas.microsoft.com/office/drawing/2014/main" id="{C555B70F-DC2A-ACB4-2CCB-280C9965A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1">
            <a:extLst>
              <a:ext uri="{FF2B5EF4-FFF2-40B4-BE49-F238E27FC236}">
                <a16:creationId xmlns:a16="http://schemas.microsoft.com/office/drawing/2014/main" id="{33E8F1DD-85E8-6D48-A662-51D873A41A6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Eclipses, Transits, and Occultations</a:t>
            </a:r>
          </a:p>
        </p:txBody>
      </p:sp>
      <p:sp>
        <p:nvSpPr>
          <p:cNvPr id="4100" name="Subtitle 2">
            <a:extLst>
              <a:ext uri="{FF2B5EF4-FFF2-40B4-BE49-F238E27FC236}">
                <a16:creationId xmlns:a16="http://schemas.microsoft.com/office/drawing/2014/main" id="{DCF81CB1-4F84-C0E4-25D8-253FECB7DB4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Getting in the way</a:t>
            </a:r>
          </a:p>
        </p:txBody>
      </p:sp>
    </p:spTree>
    <p:extLst>
      <p:ext uri="{BB962C8B-B14F-4D97-AF65-F5344CB8AC3E}">
        <p14:creationId xmlns:p14="http://schemas.microsoft.com/office/powerpoint/2010/main" val="3774700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EBB30726-AAEF-48FC-9089-3662754977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Solar Eclipses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D2D30-5CFB-63DD-7054-03DE0A8645B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Moon blocks the Sun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What phase?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Why not every month?</a:t>
            </a:r>
          </a:p>
        </p:txBody>
      </p:sp>
    </p:spTree>
    <p:extLst>
      <p:ext uri="{BB962C8B-B14F-4D97-AF65-F5344CB8AC3E}">
        <p14:creationId xmlns:p14="http://schemas.microsoft.com/office/powerpoint/2010/main" val="64664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59663679-EEF8-0BA2-5D6D-40AA3F32A8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Eclipses</a:t>
            </a:r>
          </a:p>
        </p:txBody>
      </p:sp>
      <p:pic>
        <p:nvPicPr>
          <p:cNvPr id="7171" name="Picture 2" descr="Illustration of lunar nodes with Sun, Earth, and Moon">
            <a:extLst>
              <a:ext uri="{FF2B5EF4-FFF2-40B4-BE49-F238E27FC236}">
                <a16:creationId xmlns:a16="http://schemas.microsoft.com/office/drawing/2014/main" id="{FC24E624-47D0-BED9-19A3-E8ABCB59A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7851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49E4D-A045-6946-9F8F-896B1DAB8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Constellations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C6A443-0A93-7D41-AEAD-C616CCA7D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62" y="1600200"/>
            <a:ext cx="9144000" cy="510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72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8B9188FF-2A2C-FD3B-E384-00442BC2D7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Lunar inclination</a:t>
            </a:r>
          </a:p>
        </p:txBody>
      </p:sp>
      <p:pic>
        <p:nvPicPr>
          <p:cNvPr id="8195" name="Picture 2">
            <a:extLst>
              <a:ext uri="{FF2B5EF4-FFF2-40B4-BE49-F238E27FC236}">
                <a16:creationId xmlns:a16="http://schemas.microsoft.com/office/drawing/2014/main" id="{61AB6EED-5E99-20D0-264F-FBDBE5A7E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1355725"/>
            <a:ext cx="6105525" cy="4579938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TextBox 3">
            <a:extLst>
              <a:ext uri="{FF2B5EF4-FFF2-40B4-BE49-F238E27FC236}">
                <a16:creationId xmlns:a16="http://schemas.microsoft.com/office/drawing/2014/main" id="{593C4280-E056-F7E4-CD16-45C6FCE79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935663"/>
            <a:ext cx="45577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Image credit: </a:t>
            </a:r>
            <a:r>
              <a:rPr lang="en-US" altLang="en-US">
                <a:hlinkClick r:id="rId3"/>
              </a:rPr>
              <a:t>Richard Pogge</a:t>
            </a:r>
            <a:r>
              <a:rPr lang="en-US" altLang="en-US"/>
              <a:t>, Ohio State U</a:t>
            </a:r>
          </a:p>
        </p:txBody>
      </p:sp>
    </p:spTree>
    <p:extLst>
      <p:ext uri="{BB962C8B-B14F-4D97-AF65-F5344CB8AC3E}">
        <p14:creationId xmlns:p14="http://schemas.microsoft.com/office/powerpoint/2010/main" val="1548163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DCC1970D-8912-2163-38C8-8DA3D71F43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Line of sight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04DF3-9F11-C88F-C3A5-7C24E15209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Tx/>
              <a:buNone/>
            </a:pPr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Node</a:t>
            </a:r>
            <a:r>
              <a:rPr lang="en-US" altLang="en-US">
                <a:ea typeface="ＭＳ Ｐゴシック" panose="020B0600070205080204" pitchFamily="34" charset="-128"/>
              </a:rPr>
              <a:t>: where an orbit crosses the ecliptic</a:t>
            </a:r>
          </a:p>
          <a:p>
            <a:pPr marL="457200" indent="-457200">
              <a:buFontTx/>
              <a:buNone/>
            </a:pPr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Nodal line</a:t>
            </a:r>
            <a:r>
              <a:rPr lang="en-US" altLang="en-US">
                <a:ea typeface="ＭＳ Ｐゴシック" panose="020B0600070205080204" pitchFamily="34" charset="-128"/>
              </a:rPr>
              <a:t>: where orbital plane intersects the ecliptic</a:t>
            </a:r>
          </a:p>
        </p:txBody>
      </p:sp>
    </p:spTree>
    <p:extLst>
      <p:ext uri="{BB962C8B-B14F-4D97-AF65-F5344CB8AC3E}">
        <p14:creationId xmlns:p14="http://schemas.microsoft.com/office/powerpoint/2010/main" val="253259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CB7CAA4C-11AC-FD8A-58BA-DD0043ED37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Parts of the shadow</a:t>
            </a:r>
          </a:p>
        </p:txBody>
      </p:sp>
      <p:pic>
        <p:nvPicPr>
          <p:cNvPr id="10243" name="Picture 3">
            <a:extLst>
              <a:ext uri="{FF2B5EF4-FFF2-40B4-BE49-F238E27FC236}">
                <a16:creationId xmlns:a16="http://schemas.microsoft.com/office/drawing/2014/main" id="{16B2701B-F03D-5FA3-E600-FD422A4BC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22438"/>
            <a:ext cx="7620000" cy="42799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684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391D331C-DBA4-8ACA-8C37-745C560278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Earth and Moon</a:t>
            </a:r>
          </a:p>
        </p:txBody>
      </p:sp>
      <p:pic>
        <p:nvPicPr>
          <p:cNvPr id="11267" name="Picture 2">
            <a:extLst>
              <a:ext uri="{FF2B5EF4-FFF2-40B4-BE49-F238E27FC236}">
                <a16:creationId xmlns:a16="http://schemas.microsoft.com/office/drawing/2014/main" id="{5DD6604A-6A4E-63CE-FD80-6864F3A41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9425"/>
            <a:ext cx="91440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3">
            <a:extLst>
              <a:ext uri="{FF2B5EF4-FFF2-40B4-BE49-F238E27FC236}">
                <a16:creationId xmlns:a16="http://schemas.microsoft.com/office/drawing/2014/main" id="{698294AF-0A44-B6E3-6A1F-CA5D0F35A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648200"/>
            <a:ext cx="61610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Photo: NavCam 1 of the OSIRIS-REx probe, Sep 25, 2017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Approximately equidistant from Earth and Moon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Credit: </a:t>
            </a:r>
            <a:r>
              <a:rPr lang="en-US" altLang="en-US" sz="1800">
                <a:solidFill>
                  <a:schemeClr val="tx1"/>
                </a:solidFill>
                <a:hlinkClick r:id="rId3"/>
              </a:rPr>
              <a:t>NASA</a:t>
            </a:r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658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4DE35DEF-4A72-A5E6-8DCF-1B7899C52A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They’re so close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75662-8D8C-AE4B-3441-25BE333BE5D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Sun and Moon each subtend </a:t>
            </a:r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½  degree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Sun is </a:t>
            </a:r>
            <a:r>
              <a:rPr lang="en-US" altLang="en-US">
                <a:solidFill>
                  <a:srgbClr val="7030A0"/>
                </a:solidFill>
                <a:ea typeface="ＭＳ Ｐゴシック" panose="020B0600070205080204" pitchFamily="34" charset="-128"/>
              </a:rPr>
              <a:t>400</a:t>
            </a:r>
            <a:r>
              <a:rPr lang="en-US" altLang="en-US">
                <a:ea typeface="ＭＳ Ｐゴシック" panose="020B0600070205080204" pitchFamily="34" charset="-128"/>
              </a:rPr>
              <a:t> times the diameter of Moon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Sun is </a:t>
            </a:r>
            <a:r>
              <a:rPr lang="en-US" altLang="en-US">
                <a:solidFill>
                  <a:srgbClr val="7030A0"/>
                </a:solidFill>
                <a:ea typeface="ＭＳ Ｐゴシック" panose="020B0600070205080204" pitchFamily="34" charset="-128"/>
              </a:rPr>
              <a:t>400</a:t>
            </a:r>
            <a:r>
              <a:rPr lang="en-US" altLang="en-US">
                <a:ea typeface="ＭＳ Ｐゴシック" panose="020B0600070205080204" pitchFamily="34" charset="-128"/>
              </a:rPr>
              <a:t> times farther than Moon</a:t>
            </a:r>
          </a:p>
        </p:txBody>
      </p:sp>
    </p:spTree>
    <p:extLst>
      <p:ext uri="{BB962C8B-B14F-4D97-AF65-F5344CB8AC3E}">
        <p14:creationId xmlns:p14="http://schemas.microsoft.com/office/powerpoint/2010/main" val="130200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595B439F-98EA-FB3B-C793-5B7B4F33FE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Disk matching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787956B-AE9A-16BC-79D1-7353D3522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9649969"/>
              </p:ext>
            </p:extLst>
          </p:nvPr>
        </p:nvGraphicFramePr>
        <p:xfrm>
          <a:off x="457200" y="1971675"/>
          <a:ext cx="6019800" cy="158481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00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081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6"/>
                          </a:solidFill>
                        </a:rPr>
                        <a:t>Position</a:t>
                      </a:r>
                    </a:p>
                  </a:txBody>
                  <a:tcPr marT="45702" marB="45702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6"/>
                          </a:solidFill>
                        </a:rPr>
                        <a:t>Distance (km)</a:t>
                      </a:r>
                    </a:p>
                  </a:txBody>
                  <a:tcPr marT="45702" marB="45702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6"/>
                          </a:solidFill>
                        </a:rPr>
                        <a:t>Angle (ʹ)</a:t>
                      </a:r>
                    </a:p>
                  </a:txBody>
                  <a:tcPr marT="45702" marB="4570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81">
                <a:tc>
                  <a:txBody>
                    <a:bodyPr/>
                    <a:lstStyle/>
                    <a:p>
                      <a:r>
                        <a:rPr lang="en-US" sz="2000" dirty="0"/>
                        <a:t>average</a:t>
                      </a:r>
                    </a:p>
                  </a:txBody>
                  <a:tcPr marT="45702" marB="45702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150 ×10</a:t>
                      </a:r>
                      <a:r>
                        <a:rPr lang="en-US" sz="2000" baseline="30000" dirty="0"/>
                        <a:t>6</a:t>
                      </a:r>
                      <a:r>
                        <a:rPr lang="en-US" sz="2000" dirty="0"/>
                        <a:t> </a:t>
                      </a:r>
                    </a:p>
                  </a:txBody>
                  <a:tcPr marT="45702" marB="45702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32.3</a:t>
                      </a:r>
                    </a:p>
                  </a:txBody>
                  <a:tcPr marT="45702" marB="4570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081">
                <a:tc>
                  <a:txBody>
                    <a:bodyPr/>
                    <a:lstStyle/>
                    <a:p>
                      <a:r>
                        <a:rPr lang="en-US" sz="2000" dirty="0"/>
                        <a:t>perihelion</a:t>
                      </a:r>
                    </a:p>
                  </a:txBody>
                  <a:tcPr marT="45702" marB="45702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147 ×10</a:t>
                      </a:r>
                      <a:r>
                        <a:rPr lang="en-US" sz="2000" baseline="30000" dirty="0"/>
                        <a:t>6</a:t>
                      </a:r>
                      <a:r>
                        <a:rPr lang="en-US" sz="2000" dirty="0"/>
                        <a:t> </a:t>
                      </a:r>
                    </a:p>
                  </a:txBody>
                  <a:tcPr marT="45702" marB="45702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32.8</a:t>
                      </a:r>
                    </a:p>
                  </a:txBody>
                  <a:tcPr marT="45702" marB="4570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081">
                <a:tc>
                  <a:txBody>
                    <a:bodyPr/>
                    <a:lstStyle/>
                    <a:p>
                      <a:r>
                        <a:rPr lang="en-US" sz="2000" dirty="0"/>
                        <a:t>aphelion</a:t>
                      </a:r>
                    </a:p>
                  </a:txBody>
                  <a:tcPr marT="45702" marB="4570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152 ×10</a:t>
                      </a:r>
                      <a:r>
                        <a:rPr lang="en-US" sz="2000" baseline="30000" dirty="0"/>
                        <a:t>6</a:t>
                      </a:r>
                      <a:r>
                        <a:rPr lang="en-US" sz="2000" dirty="0"/>
                        <a:t> </a:t>
                      </a:r>
                    </a:p>
                  </a:txBody>
                  <a:tcPr marT="45702" marB="45702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31.7</a:t>
                      </a:r>
                    </a:p>
                  </a:txBody>
                  <a:tcPr marT="45702" marB="4570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38800BCE-0683-0729-0512-448E2A818C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0887858"/>
              </p:ext>
            </p:extLst>
          </p:nvPr>
        </p:nvGraphicFramePr>
        <p:xfrm>
          <a:off x="457200" y="4257675"/>
          <a:ext cx="6019800" cy="158481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00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081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6"/>
                          </a:solidFill>
                        </a:rPr>
                        <a:t>Position</a:t>
                      </a:r>
                    </a:p>
                  </a:txBody>
                  <a:tcPr marT="45702" marB="45702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6"/>
                          </a:solidFill>
                        </a:rPr>
                        <a:t>Distance (km)</a:t>
                      </a:r>
                    </a:p>
                  </a:txBody>
                  <a:tcPr marT="45702" marB="45702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6"/>
                          </a:solidFill>
                        </a:rPr>
                        <a:t>Angle (ʹ)</a:t>
                      </a:r>
                    </a:p>
                  </a:txBody>
                  <a:tcPr marT="45702" marB="4570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81">
                <a:tc>
                  <a:txBody>
                    <a:bodyPr/>
                    <a:lstStyle/>
                    <a:p>
                      <a:r>
                        <a:rPr lang="en-US" sz="2000" dirty="0"/>
                        <a:t>average</a:t>
                      </a:r>
                    </a:p>
                  </a:txBody>
                  <a:tcPr marT="45702" marB="45702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384,399</a:t>
                      </a:r>
                    </a:p>
                  </a:txBody>
                  <a:tcPr marT="45702" marB="45702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31.1</a:t>
                      </a:r>
                    </a:p>
                  </a:txBody>
                  <a:tcPr marT="45702" marB="4570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081">
                <a:tc>
                  <a:txBody>
                    <a:bodyPr/>
                    <a:lstStyle/>
                    <a:p>
                      <a:r>
                        <a:rPr lang="en-US" sz="2000" dirty="0"/>
                        <a:t>perigee</a:t>
                      </a:r>
                    </a:p>
                  </a:txBody>
                  <a:tcPr marT="45702" marB="45702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356,870</a:t>
                      </a:r>
                    </a:p>
                  </a:txBody>
                  <a:tcPr marT="45702" marB="45702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2"/>
                          </a:solidFill>
                        </a:rPr>
                        <a:t>33.5</a:t>
                      </a:r>
                    </a:p>
                  </a:txBody>
                  <a:tcPr marT="45702" marB="4570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081">
                <a:tc>
                  <a:txBody>
                    <a:bodyPr/>
                    <a:lstStyle/>
                    <a:p>
                      <a:r>
                        <a:rPr lang="en-US" sz="2000" dirty="0"/>
                        <a:t>apogee</a:t>
                      </a:r>
                    </a:p>
                  </a:txBody>
                  <a:tcPr marT="45702" marB="45702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406,079</a:t>
                      </a:r>
                    </a:p>
                  </a:txBody>
                  <a:tcPr marT="45702" marB="45702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29.4</a:t>
                      </a:r>
                    </a:p>
                  </a:txBody>
                  <a:tcPr marT="45702" marB="4570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359" name="TextBox 5">
            <a:extLst>
              <a:ext uri="{FF2B5EF4-FFF2-40B4-BE49-F238E27FC236}">
                <a16:creationId xmlns:a16="http://schemas.microsoft.com/office/drawing/2014/main" id="{5468EC42-D9DA-3C5D-88C2-C36258E93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13" y="1447800"/>
            <a:ext cx="49958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/>
              <a:t>Sun: diameter 1.393 ×10</a:t>
            </a:r>
            <a:r>
              <a:rPr lang="en-US" altLang="en-US" sz="2800" baseline="30000"/>
              <a:t>6</a:t>
            </a:r>
            <a:r>
              <a:rPr lang="en-US" altLang="en-US" sz="2800"/>
              <a:t> km</a:t>
            </a:r>
          </a:p>
        </p:txBody>
      </p:sp>
      <p:sp>
        <p:nvSpPr>
          <p:cNvPr id="13360" name="TextBox 6">
            <a:extLst>
              <a:ext uri="{FF2B5EF4-FFF2-40B4-BE49-F238E27FC236}">
                <a16:creationId xmlns:a16="http://schemas.microsoft.com/office/drawing/2014/main" id="{20A980A7-71FC-0C88-FF72-2C20E9F2F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733800"/>
            <a:ext cx="4165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/>
              <a:t>Moon: diameter 3475 km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9AB375-09D1-EC45-94E1-EA23371A8E12}"/>
              </a:ext>
            </a:extLst>
          </p:cNvPr>
          <p:cNvSpPr txBox="1"/>
          <p:nvPr/>
        </p:nvSpPr>
        <p:spPr>
          <a:xfrm>
            <a:off x="457200" y="5867400"/>
            <a:ext cx="7204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The Sun usually looks bigger than the Moon</a:t>
            </a:r>
          </a:p>
        </p:txBody>
      </p:sp>
    </p:spTree>
    <p:extLst>
      <p:ext uri="{BB962C8B-B14F-4D97-AF65-F5344CB8AC3E}">
        <p14:creationId xmlns:p14="http://schemas.microsoft.com/office/powerpoint/2010/main" val="219942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589D5B08-ADBF-CB40-076C-FE0666CC41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Types of Solar Eclipse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A1E6A-28C1-B67F-E61B-2C5C5D3C302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Total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Part of Earth’s surface passes through Moon’s umbra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Partial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Moon’s penumbra lands on Earth’s surface, but umbra misses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Annular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Earth’s surface is beyond the Moon’s umbra</a:t>
            </a:r>
          </a:p>
        </p:txBody>
      </p:sp>
    </p:spTree>
    <p:extLst>
      <p:ext uri="{BB962C8B-B14F-4D97-AF65-F5344CB8AC3E}">
        <p14:creationId xmlns:p14="http://schemas.microsoft.com/office/powerpoint/2010/main" val="251079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DC02DD76-5B99-3E1B-118B-01C3D7A810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Annular eclipse</a:t>
            </a:r>
          </a:p>
        </p:txBody>
      </p:sp>
      <p:pic>
        <p:nvPicPr>
          <p:cNvPr id="15363" name="Picture 2" descr="Annular solar eclipse illustration with positions of Earth, Moon, and Sun in space">
            <a:extLst>
              <a:ext uri="{FF2B5EF4-FFF2-40B4-BE49-F238E27FC236}">
                <a16:creationId xmlns:a16="http://schemas.microsoft.com/office/drawing/2014/main" id="{2F5E43B5-12FD-2F6B-0944-3C2AF32BC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714500"/>
            <a:ext cx="9144000" cy="51435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9571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17C2C373-B850-DEEF-D007-4842669459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View a Solar Eclipse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27404-237E-5674-3B4E-970F810207F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More likely in </a:t>
            </a:r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summer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More time facing the Sun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Totality more likely at </a:t>
            </a:r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aphelion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Northern hemisphere summer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Narrow path of totality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Brief totality at best</a:t>
            </a:r>
          </a:p>
        </p:txBody>
      </p:sp>
    </p:spTree>
    <p:extLst>
      <p:ext uri="{BB962C8B-B14F-4D97-AF65-F5344CB8AC3E}">
        <p14:creationId xmlns:p14="http://schemas.microsoft.com/office/powerpoint/2010/main" val="19536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7200D-D8A9-8948-AB3B-997297366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eclipse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802E1-8AEA-A84B-B9D1-B67D90A93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GOES </a:t>
            </a:r>
            <a:r>
              <a:rPr lang="en-US" dirty="0">
                <a:hlinkClick r:id="rId2"/>
              </a:rPr>
              <a:t>time lapse</a:t>
            </a:r>
            <a:endParaRPr lang="en-US" dirty="0"/>
          </a:p>
          <a:p>
            <a:r>
              <a:rPr lang="en-US" dirty="0">
                <a:hlinkClick r:id="rId3"/>
              </a:rPr>
              <a:t>Veritasium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310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3F178-526C-EA46-A992-1CEA70D22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18F85-BEB3-5A4C-93B7-9C1A60373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should we specify where something is in the sky?</a:t>
            </a:r>
          </a:p>
        </p:txBody>
      </p:sp>
    </p:spTree>
    <p:extLst>
      <p:ext uri="{BB962C8B-B14F-4D97-AF65-F5344CB8AC3E}">
        <p14:creationId xmlns:p14="http://schemas.microsoft.com/office/powerpoint/2010/main" val="26932030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11BF23-B9E8-3F4E-B636-1B54E06DD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9126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16470E-12B0-FC42-B8D8-E5C0E180C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0"/>
            <a:ext cx="10325100" cy="688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730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E8A4D36E-D90F-8E87-D650-BDB430B747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Lunar eclipses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73123-B955-6387-2EB9-B1F2B01699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Earth shades the Moon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What phase?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Why not every month?</a:t>
            </a:r>
          </a:p>
        </p:txBody>
      </p:sp>
    </p:spTree>
    <p:extLst>
      <p:ext uri="{BB962C8B-B14F-4D97-AF65-F5344CB8AC3E}">
        <p14:creationId xmlns:p14="http://schemas.microsoft.com/office/powerpoint/2010/main" val="199492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D73C8-F8EE-9949-AED3-398860B3C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Lunar eclipse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78D03-EDE8-9A47-9246-5ED2260F9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Total</a:t>
            </a:r>
          </a:p>
          <a:p>
            <a:pPr lvl="1"/>
            <a:r>
              <a:rPr lang="en-US" dirty="0"/>
              <a:t>Entire Moon passes into Earth’s umbra</a:t>
            </a:r>
          </a:p>
          <a:p>
            <a:r>
              <a:rPr lang="en-US" dirty="0"/>
              <a:t>Partial</a:t>
            </a:r>
          </a:p>
          <a:p>
            <a:pPr lvl="1"/>
            <a:r>
              <a:rPr lang="en-US" dirty="0"/>
              <a:t>Some of the Moon inside Umbra, some in penumbra</a:t>
            </a:r>
          </a:p>
          <a:p>
            <a:r>
              <a:rPr lang="en-US" dirty="0"/>
              <a:t>Penumbral</a:t>
            </a:r>
          </a:p>
          <a:p>
            <a:pPr lvl="1"/>
            <a:r>
              <a:rPr lang="en-US" dirty="0"/>
              <a:t>Moon passes into penumbra, misses umbra</a:t>
            </a:r>
          </a:p>
        </p:txBody>
      </p:sp>
    </p:spTree>
    <p:extLst>
      <p:ext uri="{BB962C8B-B14F-4D97-AF65-F5344CB8AC3E}">
        <p14:creationId xmlns:p14="http://schemas.microsoft.com/office/powerpoint/2010/main" val="21407744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8C73A7F0-81BB-0E4E-1B81-8D05EBF210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Total lunar eclipse</a:t>
            </a:r>
          </a:p>
        </p:txBody>
      </p:sp>
      <p:pic>
        <p:nvPicPr>
          <p:cNvPr id="18435" name="Picture 2" descr="The Moon may get a red glow during a total lunar eclipse">
            <a:extLst>
              <a:ext uri="{FF2B5EF4-FFF2-40B4-BE49-F238E27FC236}">
                <a16:creationId xmlns:a16="http://schemas.microsoft.com/office/drawing/2014/main" id="{6B7CB78D-522E-E8B7-B2A4-C85B51FD8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5613"/>
            <a:ext cx="9144000" cy="51435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866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llustration of how Earth's atmosphere scatters blue light.">
            <a:extLst>
              <a:ext uri="{FF2B5EF4-FFF2-40B4-BE49-F238E27FC236}">
                <a16:creationId xmlns:a16="http://schemas.microsoft.com/office/drawing/2014/main" id="{263D13AE-6679-545E-42AB-4C5986B03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2230438"/>
            <a:ext cx="8302625" cy="467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1">
            <a:extLst>
              <a:ext uri="{FF2B5EF4-FFF2-40B4-BE49-F238E27FC236}">
                <a16:creationId xmlns:a16="http://schemas.microsoft.com/office/drawing/2014/main" id="{F342E564-1FAE-85E5-6F77-6434A9CB4C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Blood Moon</a:t>
            </a:r>
          </a:p>
        </p:txBody>
      </p:sp>
      <p:sp>
        <p:nvSpPr>
          <p:cNvPr id="19460" name="Content Placeholder 2">
            <a:extLst>
              <a:ext uri="{FF2B5EF4-FFF2-40B4-BE49-F238E27FC236}">
                <a16:creationId xmlns:a16="http://schemas.microsoft.com/office/drawing/2014/main" id="{2019BEAB-A38A-5DA9-75FF-AB4750CA70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504950"/>
            <a:ext cx="6332538" cy="609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Why is the umbra red?</a:t>
            </a:r>
          </a:p>
        </p:txBody>
      </p:sp>
    </p:spTree>
    <p:extLst>
      <p:ext uri="{BB962C8B-B14F-4D97-AF65-F5344CB8AC3E}">
        <p14:creationId xmlns:p14="http://schemas.microsoft.com/office/powerpoint/2010/main" val="19149623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5BBB4E3C-FEFF-0EF1-6692-76306B21E1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View a Lunar Eclipse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2DF27-63FA-D508-232A-68DDA5B6BD8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Only visible at night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Visible everywhere the Moon is visible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Long period of totality</a:t>
            </a:r>
          </a:p>
        </p:txBody>
      </p:sp>
    </p:spTree>
    <p:extLst>
      <p:ext uri="{BB962C8B-B14F-4D97-AF65-F5344CB8AC3E}">
        <p14:creationId xmlns:p14="http://schemas.microsoft.com/office/powerpoint/2010/main" val="328989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FF8BE51A-4EA8-94C7-BC93-405978B3FD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Earth’s umbral diameter</a:t>
            </a:r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9F6EECA4-7444-B274-D607-86F11431F1B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at distance of Moon</a:t>
            </a:r>
          </a:p>
          <a:p>
            <a:pPr marL="0" indent="0">
              <a:buFontTx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28AC184-DAB1-86B4-0894-29D33BD7CCB6}"/>
              </a:ext>
            </a:extLst>
          </p:cNvPr>
          <p:cNvGraphicFramePr>
            <a:graphicFrameLocks noGrp="1"/>
          </p:cNvGraphicFramePr>
          <p:nvPr/>
        </p:nvGraphicFramePr>
        <p:xfrm>
          <a:off x="1066800" y="2514600"/>
          <a:ext cx="6096000" cy="1482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681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Position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Umbra, km 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Umbra/Moon</a:t>
                      </a: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en-US" sz="1800" dirty="0"/>
                        <a:t>average, average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9177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2.64</a:t>
                      </a: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en-US" sz="1800" dirty="0"/>
                        <a:t>aphelion, perigee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9487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2.73</a:t>
                      </a: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en-US" sz="1800" dirty="0"/>
                        <a:t>perihelion, apogee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8912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2.56</a:t>
                      </a: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57FD25D-975A-AD47-9EB9-311A3D362989}"/>
              </a:ext>
            </a:extLst>
          </p:cNvPr>
          <p:cNvSpPr txBox="1"/>
          <p:nvPr/>
        </p:nvSpPr>
        <p:spPr>
          <a:xfrm>
            <a:off x="635322" y="4179886"/>
            <a:ext cx="6958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As long as they line up, the eclipse is total.</a:t>
            </a:r>
          </a:p>
        </p:txBody>
      </p:sp>
    </p:spTree>
    <p:extLst>
      <p:ext uri="{BB962C8B-B14F-4D97-AF65-F5344CB8AC3E}">
        <p14:creationId xmlns:p14="http://schemas.microsoft.com/office/powerpoint/2010/main" val="24413797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0EF92A5C-C706-B56F-B4E3-DDFAD41DD9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Penumbral lunar eclipse</a:t>
            </a:r>
          </a:p>
        </p:txBody>
      </p:sp>
      <p:pic>
        <p:nvPicPr>
          <p:cNvPr id="22531" name="Picture 2">
            <a:extLst>
              <a:ext uri="{FF2B5EF4-FFF2-40B4-BE49-F238E27FC236}">
                <a16:creationId xmlns:a16="http://schemas.microsoft.com/office/drawing/2014/main" id="{89B688B1-8174-B7B7-1598-39F3E003F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89050"/>
            <a:ext cx="7620000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5465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F75F7AF0-37B0-506D-3028-5B631437FB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Upcoming Eclipses</a:t>
            </a:r>
          </a:p>
        </p:txBody>
      </p:sp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id="{3A5A7058-9B55-C0B6-7E36-440FFF6AC1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Total lunar eclipse Mar 14–15, 2025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total 12:26–1:31 AM; max 12:58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Total lunar eclipse Sep 7, 2025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not visible in Americas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Total lunar eclipse Mar 3, 2026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019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B8E13-D493-374C-BB4C-731A3AA68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Alt-</a:t>
            </a:r>
            <a:r>
              <a:rPr lang="en-US" dirty="0" err="1"/>
              <a:t>Azimiuth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2FE16-90B8-D24C-9D8B-AFC245627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295400"/>
          </a:xfrm>
        </p:spPr>
        <p:txBody>
          <a:bodyPr/>
          <a:lstStyle/>
          <a:p>
            <a:r>
              <a:rPr lang="en-US" dirty="0"/>
              <a:t>Altitude: degrees above the horizon</a:t>
            </a:r>
          </a:p>
          <a:p>
            <a:r>
              <a:rPr lang="en-US" dirty="0"/>
              <a:t>Azimuth: degrees </a:t>
            </a:r>
            <a:r>
              <a:rPr lang="en-US" dirty="0" err="1"/>
              <a:t>cw</a:t>
            </a:r>
            <a:r>
              <a:rPr lang="en-US" dirty="0"/>
              <a:t> of North (heading)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6BE1AE-4879-3047-BF88-E39FE0399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37460"/>
            <a:ext cx="8229600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940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D2B5CD71-3C9A-A902-6A1E-7F47C1BF51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Upcoming Eclipses</a:t>
            </a:r>
          </a:p>
        </p:txBody>
      </p:sp>
      <p:sp>
        <p:nvSpPr>
          <p:cNvPr id="24579" name="Content Placeholder 2">
            <a:extLst>
              <a:ext uri="{FF2B5EF4-FFF2-40B4-BE49-F238E27FC236}">
                <a16:creationId xmlns:a16="http://schemas.microsoft.com/office/drawing/2014/main" id="{1BB232D1-62BC-B3D5-E498-98B86B19BCD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World’s next total solar eclipse 8/12/2026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visible in Arctic, Spain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After that, total solar eclipse 8/2/2027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visible in north Africa, Arabian peninsula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Laramie’s next total solar eclipse 5/3/2106</a:t>
            </a:r>
          </a:p>
        </p:txBody>
      </p:sp>
    </p:spTree>
    <p:extLst>
      <p:ext uri="{BB962C8B-B14F-4D97-AF65-F5344CB8AC3E}">
        <p14:creationId xmlns:p14="http://schemas.microsoft.com/office/powerpoint/2010/main" val="13358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189EBA4D-941D-76E8-683E-9FD5A393C5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Planetary Transits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A723B-0435-BD94-D366-48736CC3857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Inner planet between Sun and Earth</a:t>
            </a:r>
          </a:p>
          <a:p>
            <a:pPr lvl="1"/>
            <a:r>
              <a:rPr lang="en-US" altLang="en-US" i="1">
                <a:ea typeface="ＭＳ Ｐゴシック" panose="020B0600070205080204" pitchFamily="34" charset="-128"/>
              </a:rPr>
              <a:t>Inferior conjunction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Very little obscuration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Mercury </a:t>
            </a:r>
            <a:r>
              <a:rPr lang="en-US" altLang="en-US">
                <a:solidFill>
                  <a:srgbClr val="7030A0"/>
                </a:solidFill>
                <a:ea typeface="ＭＳ Ｐゴシック" panose="020B0600070205080204" pitchFamily="34" charset="-128"/>
              </a:rPr>
              <a:t>10"–12"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Venus </a:t>
            </a:r>
            <a:r>
              <a:rPr lang="en-US" altLang="en-US">
                <a:solidFill>
                  <a:srgbClr val="7030A0"/>
                </a:solidFill>
                <a:ea typeface="ＭＳ Ｐゴシック" panose="020B0600070205080204" pitchFamily="34" charset="-128"/>
              </a:rPr>
              <a:t>58"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Nodal alignment required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Mercury’s orbital inclination </a:t>
            </a:r>
            <a:r>
              <a:rPr lang="en-US" altLang="en-US">
                <a:solidFill>
                  <a:srgbClr val="7030A0"/>
                </a:solidFill>
                <a:ea typeface="ＭＳ Ｐゴシック" panose="020B0600070205080204" pitchFamily="34" charset="-128"/>
              </a:rPr>
              <a:t>7°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Venus’s orbital inclination </a:t>
            </a:r>
            <a:r>
              <a:rPr lang="en-US" altLang="en-US">
                <a:solidFill>
                  <a:srgbClr val="7030A0"/>
                </a:solidFill>
                <a:ea typeface="ＭＳ Ｐゴシック" panose="020B0600070205080204" pitchFamily="34" charset="-128"/>
              </a:rPr>
              <a:t>3.4°</a:t>
            </a:r>
          </a:p>
        </p:txBody>
      </p:sp>
    </p:spTree>
    <p:extLst>
      <p:ext uri="{BB962C8B-B14F-4D97-AF65-F5344CB8AC3E}">
        <p14:creationId xmlns:p14="http://schemas.microsoft.com/office/powerpoint/2010/main" val="192816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2833C7CE-47F4-D9E7-AFDA-D95A4A8254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Transits are Rare</a:t>
            </a:r>
          </a:p>
        </p:txBody>
      </p:sp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2C401109-03D3-65EF-1671-C39ACD9BB9C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Next transits of 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Mercury</a:t>
            </a:r>
            <a:r>
              <a:rPr lang="en-US" altLang="en-US" dirty="0">
                <a:ea typeface="ＭＳ Ｐゴシック" panose="020B0600070205080204" pitchFamily="34" charset="-128"/>
              </a:rPr>
              <a:t>:</a:t>
            </a:r>
          </a:p>
          <a:p>
            <a:pPr lvl="1">
              <a:tabLst>
                <a:tab pos="3652838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Nov 13, 2032	not visible in N. America</a:t>
            </a:r>
          </a:p>
          <a:p>
            <a:pPr lvl="1">
              <a:tabLst>
                <a:tab pos="3652838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Nov 7, 2039	not visible in N. America</a:t>
            </a:r>
          </a:p>
          <a:p>
            <a:pPr lvl="1">
              <a:tabLst>
                <a:tab pos="3652838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May 7, 2049	visible in western N. Am.</a:t>
            </a:r>
          </a:p>
          <a:p>
            <a:pPr lvl="1">
              <a:tabLst>
                <a:tab pos="3652838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Nov 8, 2052	visible in Americas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A7EC2C-9D38-DE4A-BE3E-58D0AD3B0A5B}"/>
              </a:ext>
            </a:extLst>
          </p:cNvPr>
          <p:cNvSpPr txBox="1"/>
          <p:nvPr/>
        </p:nvSpPr>
        <p:spPr>
          <a:xfrm>
            <a:off x="5448280" y="5521624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Image</a:t>
            </a:r>
            <a:r>
              <a:rPr lang="en-US" dirty="0"/>
              <a:t>: Howard Brown-Greaves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8E1833-267D-4745-BB51-A6FD29591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331732"/>
            <a:ext cx="45466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474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9C8D5DF6-3404-9086-0C3A-D9FEBC077C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Transits are Rare</a:t>
            </a:r>
          </a:p>
        </p:txBody>
      </p:sp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3DFE322D-73FB-A4ED-4D52-3B593F27A35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Transits of 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Venus</a:t>
            </a:r>
            <a:r>
              <a:rPr lang="en-US" altLang="en-US" dirty="0">
                <a:ea typeface="ＭＳ Ｐゴシック" panose="020B0600070205080204" pitchFamily="34" charset="-128"/>
              </a:rPr>
              <a:t>:</a:t>
            </a:r>
          </a:p>
          <a:p>
            <a:pPr lvl="1"/>
            <a:r>
              <a:rPr lang="en-US" altLang="en-US" dirty="0">
                <a:solidFill>
                  <a:srgbClr val="B477B4"/>
                </a:solidFill>
                <a:ea typeface="ＭＳ Ｐゴシック" panose="020B0600070205080204" pitchFamily="34" charset="-128"/>
              </a:rPr>
              <a:t>Jun 8, 2004</a:t>
            </a:r>
          </a:p>
          <a:p>
            <a:pPr lvl="1"/>
            <a:r>
              <a:rPr lang="en-US" altLang="en-US" dirty="0">
                <a:solidFill>
                  <a:srgbClr val="B477B4"/>
                </a:solidFill>
                <a:ea typeface="ＭＳ Ｐゴシック" panose="020B0600070205080204" pitchFamily="34" charset="-128"/>
              </a:rPr>
              <a:t>Jun 6, 2012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Dec 11, 2117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Dec 18, 2125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June 11, 2247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June 9, 2255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6544A8-A6A4-C142-B575-21B27FEAAEF5}"/>
              </a:ext>
            </a:extLst>
          </p:cNvPr>
          <p:cNvSpPr txBox="1"/>
          <p:nvPr/>
        </p:nvSpPr>
        <p:spPr>
          <a:xfrm>
            <a:off x="3786554" y="6003925"/>
            <a:ext cx="2048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2"/>
              </a:rPr>
              <a:t>Image</a:t>
            </a:r>
            <a:r>
              <a:rPr lang="en-US" sz="2400" dirty="0"/>
              <a:t>: NASA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C8288E-9A43-3E40-AF23-498A5D41B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2590800"/>
            <a:ext cx="5119688" cy="341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130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16459F0C-C745-14AC-6253-3114F7629C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Exoplanet Transits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D270A-FFC1-44C8-68D5-FA3984FF9E4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Sensitive way to detect exoplanets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Gives information about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atmosphere of star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atmosphere of planet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diameter of planet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Low probability of alignment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Difficult to detect planets much smaller than their stars</a:t>
            </a:r>
          </a:p>
        </p:txBody>
      </p:sp>
    </p:spTree>
    <p:extLst>
      <p:ext uri="{BB962C8B-B14F-4D97-AF65-F5344CB8AC3E}">
        <p14:creationId xmlns:p14="http://schemas.microsoft.com/office/powerpoint/2010/main" val="69553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6752AEDB-B3CA-1D44-0E5E-37FD12C073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Occultations</a:t>
            </a:r>
          </a:p>
        </p:txBody>
      </p:sp>
      <p:sp>
        <p:nvSpPr>
          <p:cNvPr id="29699" name="Content Placeholder 2">
            <a:extLst>
              <a:ext uri="{FF2B5EF4-FFF2-40B4-BE49-F238E27FC236}">
                <a16:creationId xmlns:a16="http://schemas.microsoft.com/office/drawing/2014/main" id="{39A9F0DB-843B-CA0A-A6EB-571DEC7B89D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Closer object blocks a more distant object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E.g. planet, moon, or asteroid blocks a star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Gives information about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atmosphere of blocker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size and shape of near object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size and shape of distant object</a:t>
            </a:r>
          </a:p>
        </p:txBody>
      </p:sp>
    </p:spTree>
    <p:extLst>
      <p:ext uri="{BB962C8B-B14F-4D97-AF65-F5344CB8AC3E}">
        <p14:creationId xmlns:p14="http://schemas.microsoft.com/office/powerpoint/2010/main" val="15986246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32F926CF-D40C-557C-33FF-D5A2924DC0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Asteroid (90) Antiope</a:t>
            </a:r>
          </a:p>
        </p:txBody>
      </p:sp>
      <p:sp>
        <p:nvSpPr>
          <p:cNvPr id="30723" name="Content Placeholder 2">
            <a:extLst>
              <a:ext uri="{FF2B5EF4-FFF2-40B4-BE49-F238E27FC236}">
                <a16:creationId xmlns:a16="http://schemas.microsoft.com/office/drawing/2014/main" id="{636C0706-B901-72FE-0240-E1E30E476B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6934200" cy="685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800">
                <a:ea typeface="ＭＳ Ｐゴシック" panose="020B0600070205080204" pitchFamily="34" charset="-128"/>
              </a:rPr>
              <a:t>Best telescopic view, VLT/adaptive optics</a:t>
            </a:r>
          </a:p>
        </p:txBody>
      </p:sp>
      <p:sp>
        <p:nvSpPr>
          <p:cNvPr id="30724" name="TextBox 3">
            <a:extLst>
              <a:ext uri="{FF2B5EF4-FFF2-40B4-BE49-F238E27FC236}">
                <a16:creationId xmlns:a16="http://schemas.microsoft.com/office/drawing/2014/main" id="{DD802F79-A3B9-BD34-877B-118DF76FD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399213"/>
            <a:ext cx="3840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By </a:t>
            </a:r>
            <a:r>
              <a:rPr lang="en-US" altLang="en-US">
                <a:hlinkClick r:id="rId2"/>
              </a:rPr>
              <a:t>European Southern Observatory</a:t>
            </a:r>
            <a:endParaRPr lang="en-US" altLang="en-US"/>
          </a:p>
        </p:txBody>
      </p:sp>
      <p:pic>
        <p:nvPicPr>
          <p:cNvPr id="30725" name="Picture 2">
            <a:extLst>
              <a:ext uri="{FF2B5EF4-FFF2-40B4-BE49-F238E27FC236}">
                <a16:creationId xmlns:a16="http://schemas.microsoft.com/office/drawing/2014/main" id="{9242811C-AAC6-7551-D791-FA55D2B78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1905000"/>
            <a:ext cx="7467600" cy="448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22426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D156002F-BC6C-5A84-BBB8-F6B4D389CC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Asteroid (90) Antiope</a:t>
            </a:r>
          </a:p>
        </p:txBody>
      </p:sp>
      <p:sp>
        <p:nvSpPr>
          <p:cNvPr id="31747" name="Content Placeholder 2">
            <a:extLst>
              <a:ext uri="{FF2B5EF4-FFF2-40B4-BE49-F238E27FC236}">
                <a16:creationId xmlns:a16="http://schemas.microsoft.com/office/drawing/2014/main" id="{88275DF4-3888-E555-5F01-CFA5E546787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3429000" cy="24384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800">
                <a:ea typeface="ＭＳ Ｐゴシック" panose="020B0600070205080204" pitchFamily="34" charset="-128"/>
              </a:rPr>
              <a:t>Occultation of LQ Aquarii, 7/19/2011</a:t>
            </a:r>
          </a:p>
          <a:p>
            <a:pPr marL="0" indent="0">
              <a:buFontTx/>
              <a:buNone/>
            </a:pPr>
            <a:r>
              <a:rPr lang="en-US" altLang="en-US" sz="2800">
                <a:ea typeface="ＭＳ Ｐゴシック" panose="020B0600070205080204" pitchFamily="34" charset="-128"/>
              </a:rPr>
              <a:t>Timings from multiple stations in western US</a:t>
            </a:r>
          </a:p>
        </p:txBody>
      </p:sp>
      <p:pic>
        <p:nvPicPr>
          <p:cNvPr id="31748" name="Picture 2">
            <a:extLst>
              <a:ext uri="{FF2B5EF4-FFF2-40B4-BE49-F238E27FC236}">
                <a16:creationId xmlns:a16="http://schemas.microsoft.com/office/drawing/2014/main" id="{278B755C-9A43-3532-8211-76869F27C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01763"/>
            <a:ext cx="404971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3">
            <a:extLst>
              <a:ext uri="{FF2B5EF4-FFF2-40B4-BE49-F238E27FC236}">
                <a16:creationId xmlns:a16="http://schemas.microsoft.com/office/drawing/2014/main" id="{CA9ADBAE-E857-321F-82D3-BACC927FD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724400"/>
            <a:ext cx="25908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</a:rPr>
              <a:t>Credit: David Dunham, International Occultation Timing Association</a:t>
            </a:r>
          </a:p>
        </p:txBody>
      </p:sp>
    </p:spTree>
    <p:extLst>
      <p:ext uri="{BB962C8B-B14F-4D97-AF65-F5344CB8AC3E}">
        <p14:creationId xmlns:p14="http://schemas.microsoft.com/office/powerpoint/2010/main" val="23497267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EAD5236F-1D90-049C-D872-43DC75FC9E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Eclipse and occultation</a:t>
            </a:r>
          </a:p>
        </p:txBody>
      </p:sp>
      <p:sp>
        <p:nvSpPr>
          <p:cNvPr id="32771" name="Content Placeholder 2">
            <a:extLst>
              <a:ext uri="{FF2B5EF4-FFF2-40B4-BE49-F238E27FC236}">
                <a16:creationId xmlns:a16="http://schemas.microsoft.com/office/drawing/2014/main" id="{E1B03739-4DC3-94B3-67A2-7A6D90D6CA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APOD </a:t>
            </a:r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11 Nov 2022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690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705F7-48C5-E84C-87DE-C8EE801B3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Alt-Azimuth Coordinates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33DB1-C27A-1349-B20B-DE3562C76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Easy to use</a:t>
            </a:r>
          </a:p>
          <a:p>
            <a:pPr lvl="1"/>
            <a:r>
              <a:rPr lang="en-US" dirty="0"/>
              <a:t>Intuitive</a:t>
            </a:r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System moves relative to the sky</a:t>
            </a:r>
          </a:p>
          <a:p>
            <a:pPr lvl="1"/>
            <a:r>
              <a:rPr lang="en-US" dirty="0"/>
              <a:t>Zenith is different everywhere on Earth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Must specify time, location to be useful</a:t>
            </a:r>
          </a:p>
        </p:txBody>
      </p:sp>
    </p:spTree>
    <p:extLst>
      <p:ext uri="{BB962C8B-B14F-4D97-AF65-F5344CB8AC3E}">
        <p14:creationId xmlns:p14="http://schemas.microsoft.com/office/powerpoint/2010/main" val="294655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D307D-EA68-4449-98E5-E140323F7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Equatorial Coordinates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322085-B2E6-C549-B27A-8FEAD467C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0" y="1219200"/>
            <a:ext cx="53848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47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D307D-EA68-4449-98E5-E140323F7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Equatorial Coordinates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0D6C9-6D04-8E47-8BC9-19B366341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Declination </a:t>
            </a:r>
            <a:r>
              <a:rPr lang="en-US" dirty="0">
                <a:solidFill>
                  <a:schemeClr val="accent4"/>
                </a:solidFill>
              </a:rPr>
              <a:t>(like latitude)</a:t>
            </a:r>
          </a:p>
          <a:p>
            <a:pPr lvl="1"/>
            <a:r>
              <a:rPr lang="en-US" dirty="0"/>
              <a:t>0° at </a:t>
            </a:r>
            <a:r>
              <a:rPr lang="en-US" dirty="0">
                <a:solidFill>
                  <a:schemeClr val="accent2"/>
                </a:solidFill>
              </a:rPr>
              <a:t>equator</a:t>
            </a:r>
          </a:p>
          <a:p>
            <a:pPr lvl="1"/>
            <a:r>
              <a:rPr lang="en-US" dirty="0"/>
              <a:t>+90°at north celestial pole</a:t>
            </a:r>
          </a:p>
          <a:p>
            <a:pPr lvl="1"/>
            <a:r>
              <a:rPr lang="en-US" dirty="0"/>
              <a:t>–90° at south celestial pole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42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D307D-EA68-4449-98E5-E140323F7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Equatorial Coordinates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0D6C9-6D04-8E47-8BC9-19B366341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Right ascension </a:t>
            </a:r>
            <a:r>
              <a:rPr lang="en-US" dirty="0">
                <a:solidFill>
                  <a:schemeClr val="accent4"/>
                </a:solidFill>
              </a:rPr>
              <a:t>(like longitude)</a:t>
            </a:r>
          </a:p>
          <a:p>
            <a:pPr lvl="1"/>
            <a:r>
              <a:rPr lang="en-US" dirty="0"/>
              <a:t>0 at </a:t>
            </a:r>
            <a:r>
              <a:rPr lang="en-US" dirty="0">
                <a:solidFill>
                  <a:schemeClr val="accent2"/>
                </a:solidFill>
              </a:rPr>
              <a:t>March equinox </a:t>
            </a:r>
            <a:r>
              <a:rPr lang="en-US" dirty="0"/>
              <a:t>(first point of Aries)</a:t>
            </a:r>
          </a:p>
          <a:p>
            <a:pPr lvl="1"/>
            <a:r>
              <a:rPr lang="en-US" dirty="0"/>
              <a:t>Progresses eastward around the celestial equator to </a:t>
            </a:r>
            <a:r>
              <a:rPr lang="en-US" dirty="0">
                <a:solidFill>
                  <a:schemeClr val="accent2"/>
                </a:solidFill>
              </a:rPr>
              <a:t>24 h</a:t>
            </a:r>
          </a:p>
          <a:p>
            <a:pPr lvl="1"/>
            <a:r>
              <a:rPr lang="en-US" dirty="0"/>
              <a:t>Reported in </a:t>
            </a:r>
            <a:r>
              <a:rPr lang="en-US" dirty="0" err="1"/>
              <a:t>hh:mm:ss</a:t>
            </a:r>
            <a:endParaRPr lang="en-US" dirty="0"/>
          </a:p>
          <a:p>
            <a:pPr lvl="1"/>
            <a:r>
              <a:rPr lang="en-US" dirty="0"/>
              <a:t>strictly, sidereal time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22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D307D-EA68-4449-98E5-E140323F7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Equatorial Coordinates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0D6C9-6D04-8E47-8BC9-19B366341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Referenced to the sky, not the Earth</a:t>
            </a:r>
          </a:p>
          <a:p>
            <a:pPr lvl="1"/>
            <a:r>
              <a:rPr lang="en-US" dirty="0"/>
              <a:t>Tracking RA is easy using (sidereal) time</a:t>
            </a:r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No obvious landmarks for zero</a:t>
            </a:r>
          </a:p>
          <a:p>
            <a:pPr lvl="1"/>
            <a:r>
              <a:rPr lang="en-US" dirty="0"/>
              <a:t>The celestial equatorial plane moves</a:t>
            </a:r>
          </a:p>
          <a:p>
            <a:pPr lvl="1"/>
            <a:r>
              <a:rPr lang="en-US" dirty="0"/>
              <a:t>The First Point of Aries moves</a:t>
            </a:r>
          </a:p>
          <a:p>
            <a:pPr lvl="1"/>
            <a:r>
              <a:rPr lang="en-US" dirty="0"/>
              <a:t>Must specify an epoch to know the axes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30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theme/theme1.xml><?xml version="1.0" encoding="utf-8"?>
<a:theme xmlns:a="http://schemas.openxmlformats.org/drawingml/2006/main" name="Default Design">
  <a:themeElements>
    <a:clrScheme name="Custom 25">
      <a:dk1>
        <a:srgbClr val="000066"/>
      </a:dk1>
      <a:lt1>
        <a:srgbClr val="FFFFFF"/>
      </a:lt1>
      <a:dk2>
        <a:srgbClr val="003366"/>
      </a:dk2>
      <a:lt2>
        <a:srgbClr val="808080"/>
      </a:lt2>
      <a:accent1>
        <a:srgbClr val="BBE0E3"/>
      </a:accent1>
      <a:accent2>
        <a:srgbClr val="0000FF"/>
      </a:accent2>
      <a:accent3>
        <a:srgbClr val="FF0000"/>
      </a:accent3>
      <a:accent4>
        <a:srgbClr val="006600"/>
      </a:accent4>
      <a:accent5>
        <a:srgbClr val="00CC00"/>
      </a:accent5>
      <a:accent6>
        <a:srgbClr val="800000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3366"/>
        </a:dk1>
        <a:lt1>
          <a:srgbClr val="FFFFFF"/>
        </a:lt1>
        <a:dk2>
          <a:srgbClr val="003366"/>
        </a:dk2>
        <a:lt2>
          <a:srgbClr val="808080"/>
        </a:lt2>
        <a:accent1>
          <a:srgbClr val="BBE0E3"/>
        </a:accent1>
        <a:accent2>
          <a:srgbClr val="3333FF"/>
        </a:accent2>
        <a:accent3>
          <a:srgbClr val="FFFFFF"/>
        </a:accent3>
        <a:accent4>
          <a:srgbClr val="002A56"/>
        </a:accent4>
        <a:accent5>
          <a:srgbClr val="DAEDEF"/>
        </a:accent5>
        <a:accent6>
          <a:srgbClr val="2D2DE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3686</TotalTime>
  <Words>1027</Words>
  <Application>Microsoft Office PowerPoint</Application>
  <PresentationFormat>On-screen Show (4:3)</PresentationFormat>
  <Paragraphs>233</Paragraphs>
  <Slides>48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ＭＳ Ｐゴシック</vt:lpstr>
      <vt:lpstr>Arial</vt:lpstr>
      <vt:lpstr>Calibri</vt:lpstr>
      <vt:lpstr>Default Design</vt:lpstr>
      <vt:lpstr>Stellar Coordinates</vt:lpstr>
      <vt:lpstr>Constellations</vt:lpstr>
      <vt:lpstr>Coordinates</vt:lpstr>
      <vt:lpstr>Alt-Azimiuth</vt:lpstr>
      <vt:lpstr>Alt-Azimuth Coordinates</vt:lpstr>
      <vt:lpstr>Equatorial Coordinates</vt:lpstr>
      <vt:lpstr>Equatorial Coordinates</vt:lpstr>
      <vt:lpstr>Equatorial Coordinates</vt:lpstr>
      <vt:lpstr>Equatorial Coordinates</vt:lpstr>
      <vt:lpstr>Ecliptic Coordinates</vt:lpstr>
      <vt:lpstr>Ecliptic Coordinates</vt:lpstr>
      <vt:lpstr>Galactic coordinates</vt:lpstr>
      <vt:lpstr>Galactic Coordinates</vt:lpstr>
      <vt:lpstr>Galactic Coordinates</vt:lpstr>
      <vt:lpstr>ICRS</vt:lpstr>
      <vt:lpstr>Constellation Boundaries</vt:lpstr>
      <vt:lpstr>Eclipses, Transits, and Occultations</vt:lpstr>
      <vt:lpstr>Solar Eclipses</vt:lpstr>
      <vt:lpstr>Eclipses</vt:lpstr>
      <vt:lpstr>Lunar inclination</vt:lpstr>
      <vt:lpstr>Line of sight</vt:lpstr>
      <vt:lpstr>Parts of the shadow</vt:lpstr>
      <vt:lpstr>Earth and Moon</vt:lpstr>
      <vt:lpstr>They’re so close</vt:lpstr>
      <vt:lpstr>Disk matching</vt:lpstr>
      <vt:lpstr>Types of Solar Eclipse</vt:lpstr>
      <vt:lpstr>Annular eclipse</vt:lpstr>
      <vt:lpstr>View a Solar Eclipse</vt:lpstr>
      <vt:lpstr>What is an eclipse like?</vt:lpstr>
      <vt:lpstr>PowerPoint Presentation</vt:lpstr>
      <vt:lpstr>PowerPoint Presentation</vt:lpstr>
      <vt:lpstr>Lunar eclipses</vt:lpstr>
      <vt:lpstr>Types of Lunar eclipse</vt:lpstr>
      <vt:lpstr>Total lunar eclipse</vt:lpstr>
      <vt:lpstr>Blood Moon</vt:lpstr>
      <vt:lpstr>View a Lunar Eclipse</vt:lpstr>
      <vt:lpstr>Earth’s umbral diameter</vt:lpstr>
      <vt:lpstr>Penumbral lunar eclipse</vt:lpstr>
      <vt:lpstr>Upcoming Eclipses</vt:lpstr>
      <vt:lpstr>Upcoming Eclipses</vt:lpstr>
      <vt:lpstr>Planetary Transits</vt:lpstr>
      <vt:lpstr>Transits are Rare</vt:lpstr>
      <vt:lpstr>Transits are Rare</vt:lpstr>
      <vt:lpstr>Exoplanet Transits</vt:lpstr>
      <vt:lpstr>Occultations</vt:lpstr>
      <vt:lpstr>Asteroid (90) Antiope</vt:lpstr>
      <vt:lpstr>Asteroid (90) Antiope</vt:lpstr>
      <vt:lpstr>Eclipse and occultation</vt:lpstr>
    </vt:vector>
  </TitlesOfParts>
  <Company>John Carroll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Balloon Animals</dc:title>
  <dc:creator>joe</dc:creator>
  <cp:lastModifiedBy>Richard Barrans</cp:lastModifiedBy>
  <cp:revision>236</cp:revision>
  <cp:lastPrinted>2025-01-31T01:13:09Z</cp:lastPrinted>
  <dcterms:created xsi:type="dcterms:W3CDTF">2003-08-04T19:23:16Z</dcterms:created>
  <dcterms:modified xsi:type="dcterms:W3CDTF">2025-01-31T01:16:08Z</dcterms:modified>
</cp:coreProperties>
</file>