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432" r:id="rId4"/>
    <p:sldId id="262" r:id="rId5"/>
    <p:sldId id="263" r:id="rId6"/>
    <p:sldId id="294" r:id="rId7"/>
    <p:sldId id="433" r:id="rId8"/>
    <p:sldId id="434" r:id="rId9"/>
    <p:sldId id="435" r:id="rId10"/>
    <p:sldId id="300" r:id="rId11"/>
    <p:sldId id="261" r:id="rId12"/>
  </p:sldIdLst>
  <p:sldSz cx="9144000" cy="6858000" type="screen4x3"/>
  <p:notesSz cx="9312275" cy="70262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2">
          <p15:clr>
            <a:srgbClr val="A4A3A4"/>
          </p15:clr>
        </p15:guide>
        <p15:guide id="2" pos="29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804"/>
    <p:restoredTop sz="93913" autoAdjust="0"/>
  </p:normalViewPr>
  <p:slideViewPr>
    <p:cSldViewPr>
      <p:cViewPr varScale="1">
        <p:scale>
          <a:sx n="88" d="100"/>
          <a:sy n="88" d="100"/>
        </p:scale>
        <p:origin x="55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248"/>
    </p:cViewPr>
  </p:sorterViewPr>
  <p:notesViewPr>
    <p:cSldViewPr>
      <p:cViewPr varScale="1">
        <p:scale>
          <a:sx n="97" d="100"/>
          <a:sy n="97" d="100"/>
        </p:scale>
        <p:origin x="2312" y="200"/>
      </p:cViewPr>
      <p:guideLst>
        <p:guide orient="horz" pos="2212"/>
        <p:guide pos="29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BA6A1A80-3C88-F94D-B758-F0F7058AF00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12738"/>
            <a:ext cx="403383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8" tIns="46519" rIns="93038" bIns="46519" numCol="1" anchor="t" anchorCtr="0" compatLnSpc="1">
            <a:prstTxWarp prst="textNoShape">
              <a:avLst/>
            </a:prstTxWarp>
          </a:bodyPr>
          <a:lstStyle>
            <a:lvl1pPr defTabSz="929865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DAF7FD79-07EF-904F-82E1-5213733CC51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75263" y="0"/>
            <a:ext cx="40354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8" tIns="46519" rIns="93038" bIns="46519" numCol="1" anchor="t" anchorCtr="0" compatLnSpc="1">
            <a:prstTxWarp prst="textNoShape">
              <a:avLst/>
            </a:prstTxWarp>
          </a:bodyPr>
          <a:lstStyle>
            <a:lvl1pPr algn="r" defTabSz="929865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2" name="Rectangle 4">
            <a:extLst>
              <a:ext uri="{FF2B5EF4-FFF2-40B4-BE49-F238E27FC236}">
                <a16:creationId xmlns:a16="http://schemas.microsoft.com/office/drawing/2014/main" id="{92CAED58-3117-FC4C-AD7C-0DB9B8225DF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72263"/>
            <a:ext cx="403383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8" tIns="46519" rIns="93038" bIns="46519" numCol="1" anchor="b" anchorCtr="0" compatLnSpc="1">
            <a:prstTxWarp prst="textNoShape">
              <a:avLst/>
            </a:prstTxWarp>
          </a:bodyPr>
          <a:lstStyle>
            <a:lvl1pPr defTabSz="929865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3" name="Rectangle 5">
            <a:extLst>
              <a:ext uri="{FF2B5EF4-FFF2-40B4-BE49-F238E27FC236}">
                <a16:creationId xmlns:a16="http://schemas.microsoft.com/office/drawing/2014/main" id="{146EB007-85F2-5B46-A71C-6AA8A5E3861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75264" y="6408737"/>
            <a:ext cx="3876674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8" tIns="46519" rIns="93038" bIns="46519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/>
            </a:lvl1pPr>
          </a:lstStyle>
          <a:p>
            <a:pPr>
              <a:defRPr/>
            </a:pPr>
            <a:fld id="{99E198E8-1274-AE4E-83C7-C0FE8EEEC5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495963-331D-D744-B2D3-EA8AE071E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88912"/>
            <a:ext cx="4035425" cy="352425"/>
          </a:xfrm>
          <a:prstGeom prst="rect">
            <a:avLst/>
          </a:prstGeom>
        </p:spPr>
        <p:txBody>
          <a:bodyPr vert="horz" lIns="92345" tIns="46173" rIns="92345" bIns="46173" rtlCol="0"/>
          <a:lstStyle>
            <a:lvl1pPr algn="l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dirty="0"/>
              <a:t>Legend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DF97D-D50F-FA41-B4C7-64519922F4B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275263" y="0"/>
            <a:ext cx="4035425" cy="352425"/>
          </a:xfrm>
          <a:prstGeom prst="rect">
            <a:avLst/>
          </a:prstGeom>
        </p:spPr>
        <p:txBody>
          <a:bodyPr vert="horz" wrap="square" lIns="92345" tIns="46173" rIns="92345" bIns="4617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A47F029-E024-AE4D-B9C1-272849DADF5B}" type="datetimeFigureOut">
              <a:rPr lang="en-US" altLang="en-US"/>
              <a:pPr>
                <a:defRPr/>
              </a:pPr>
              <a:t>1/26/25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8F1795D-4FE4-0C40-9273-9D3840C392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527050"/>
            <a:ext cx="3511550" cy="2635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45" tIns="46173" rIns="92345" bIns="4617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479BC8C-F26A-2547-B4A5-5B62490A7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31863" y="3336925"/>
            <a:ext cx="7448550" cy="3162300"/>
          </a:xfrm>
          <a:prstGeom prst="rect">
            <a:avLst/>
          </a:prstGeom>
        </p:spPr>
        <p:txBody>
          <a:bodyPr vert="horz" lIns="92345" tIns="46173" rIns="92345" bIns="4617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4E016-16E8-424F-B0BB-B25FB2B24C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672263"/>
            <a:ext cx="4035425" cy="352425"/>
          </a:xfrm>
          <a:prstGeom prst="rect">
            <a:avLst/>
          </a:prstGeom>
        </p:spPr>
        <p:txBody>
          <a:bodyPr vert="horz" lIns="92345" tIns="46173" rIns="92345" bIns="46173" rtlCol="0" anchor="b"/>
          <a:lstStyle>
            <a:lvl1pPr algn="l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3896DB-3EBE-8848-8D76-002CB33C43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275263" y="6672263"/>
            <a:ext cx="4035425" cy="352425"/>
          </a:xfrm>
          <a:prstGeom prst="rect">
            <a:avLst/>
          </a:prstGeom>
        </p:spPr>
        <p:txBody>
          <a:bodyPr vert="horz" wrap="square" lIns="92345" tIns="46173" rIns="92345" bIns="4617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1CD55FC-F6E9-AD46-90CF-9254EF4A6F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0" y="112712"/>
            <a:ext cx="4035425" cy="352425"/>
          </a:xfrm>
        </p:spPr>
        <p:txBody>
          <a:bodyPr/>
          <a:lstStyle/>
          <a:p>
            <a:pPr>
              <a:defRPr/>
            </a:pPr>
            <a:r>
              <a:rPr lang="en-US" dirty="0"/>
              <a:t>Legend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CD55FC-F6E9-AD46-90CF-9254EF4A6FCC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6436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a typeface="ＭＳ Ｐゴシック" pitchFamily="34" charset="-128"/>
                <a:cs typeface="Arial" charset="0"/>
              </a:rPr>
              <a:t>Our second motion is ORBIT. Point out the surprisingly high speed of over 100,000 km/hr.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a typeface="ＭＳ Ｐゴシック" pitchFamily="34" charset="-128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a typeface="ＭＳ Ｐゴシック" pitchFamily="34" charset="-128"/>
                <a:cs typeface="Arial" charset="0"/>
              </a:rPr>
              <a:t>At both points shown, Earth’s axis points to Polaris, where it remains pointed throughout the year. Earth’s axis is tilted 23 and one half degrees. The average Earth Sun distance is 1 A U, or about 150 million kilometers. Earth takes 1 year to orbit the Sun at an average speed of 107,000 kilometers per hour.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a typeface="ＭＳ Ｐゴシック" pitchFamily="34" charset="-128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6160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9BD79B-892D-F549-B370-3228401955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48DE56-8F57-0F4C-B2B6-8E31AD6F0D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D1562-5D18-534B-9DE0-3F30B66592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645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A49F05-F266-584D-AF42-76DEC7083F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1E94B0-3CA9-904D-B520-29DD6974E9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4CC83-E323-A14E-B144-841E08185A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586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74CD5D-0D93-0F44-B6C8-FBF5A1D081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C3489A-A6A7-EE4C-AD6E-F8DB95DEBA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D5CAF-801F-F741-98C0-716767C038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748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Ten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Placeholder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2CB7AFE-9851-46A0-B2FB-0A5EE6AEFC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52575"/>
            <a:ext cx="8229600" cy="469408"/>
          </a:xfrm>
        </p:spPr>
        <p:txBody>
          <a:bodyPr/>
          <a:lstStyle>
            <a:lvl1pPr marR="0" indent="-2556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75D3A394-A5AF-478E-AC3D-2714CFF806D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2216772"/>
            <a:ext cx="8229600" cy="552186"/>
          </a:xfrm>
        </p:spPr>
        <p:txBody>
          <a:bodyPr/>
          <a:lstStyle>
            <a:lvl1pPr marR="0" indent="-2556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5D721EFE-2C28-4C54-8BB9-3FCF3DECD1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2953477"/>
            <a:ext cx="8229600" cy="525368"/>
          </a:xfrm>
        </p:spPr>
        <p:txBody>
          <a:bodyPr/>
          <a:lstStyle>
            <a:lvl1pPr marR="0" indent="-2556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99D20A0E-9225-48FB-91AF-C7D8DE4D66F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200" y="3640944"/>
            <a:ext cx="8229600" cy="525368"/>
          </a:xfrm>
        </p:spPr>
        <p:txBody>
          <a:bodyPr/>
          <a:lstStyle>
            <a:lvl1pPr marR="0" indent="-2556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457200" y="4352925"/>
            <a:ext cx="8229600" cy="476250"/>
          </a:xfrm>
        </p:spPr>
        <p:txBody>
          <a:bodyPr/>
          <a:lstStyle>
            <a:lvl1pPr marR="0" indent="-2556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indent="-284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457200" y="5010150"/>
            <a:ext cx="8298611" cy="514350"/>
          </a:xfrm>
        </p:spPr>
        <p:txBody>
          <a:bodyPr/>
          <a:lstStyle>
            <a:lvl1pPr marR="0" indent="-2556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indent="-284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IN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457200" y="5692775"/>
            <a:ext cx="8298611" cy="566738"/>
          </a:xfrm>
        </p:spPr>
        <p:txBody>
          <a:bodyPr/>
          <a:lstStyle>
            <a:lvl1pPr marR="0" indent="-2556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indent="-284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IN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21406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1E7734-EB3F-804B-94FD-15C66877E1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B52C3A-1738-6144-876D-53495290F7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B82C4-3119-4142-8EB1-0D4CE7B51E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216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41574E-C3F4-564F-97E5-09A5971D47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4ED3A8-16F2-F84E-A5F3-767A9D6D65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General Physics L14_capacitance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C67A15-A463-024F-AB35-883CD588A8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C8A60-5EC2-4E4A-BBEE-B1906DA46A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2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8F782A-C152-4549-A26F-DC820ABC66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C06635-5146-DA43-A891-D6BA5BD2A2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8C345-A619-9E4E-B57A-7B2B03A28A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995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DA39DC2-7935-D646-9F83-4156AEEB22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A989A0C-CA98-734F-9D66-8AE47018A9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E3EB1-E203-4841-A1E9-20CF8562B7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7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D642338-7D0D-584E-863C-982894F2BF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6E07901-93A1-614C-AD13-0AE9A0A7C7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621FA-0C91-E34C-9770-B6C2CF06EC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266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9106D55-7245-6045-B599-B3CA02E49C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AD8ADB-D263-D847-B7FF-D6102BCC4D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A2F27-70BA-034A-A44F-4BAF54DB97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047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7E018E-0BA2-A04F-8EDD-7A7399709B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3227D6-7DF1-274C-859B-CE98FE8AE2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General Physics L14_capacitance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B716EB-7CDB-A84B-98A4-A71716C8BB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ECF39-C873-1144-B949-57502DF857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75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DAC38A-8216-654F-865F-514AFD2021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06AF87-8C5E-E044-A0A1-D51C7FBC70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FF320-41B9-4045-834F-112F72C931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128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CE3D"/>
            </a:gs>
            <a:gs pos="100000">
              <a:srgbClr val="E8801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CCC0711-F14E-D549-BEA5-3A2800E9F3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D1EFC7-E228-AE44-B989-431DF01C1F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8178663-978B-B843-8DB3-80843A8CD64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FAF019B-DA59-9942-B87B-CDA02FC3223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0594FB9-0124-314D-8216-C86DC39543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66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66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66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map.gsfc.nasa.gov/mission/observatory_cal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alessandrovitali/8128157025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alessandrovitali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het.colorado.edu/sims/html/gravity-and-orbits/latest/gravity-and-orbits_all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youtu.be/fMNlt2FnHDg?feature=share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stronomyphotos.com/M31.ht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DD8AB7-C16A-E341-AB90-F0CCBB49B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361" name="Title 1">
            <a:extLst>
              <a:ext uri="{FF2B5EF4-FFF2-40B4-BE49-F238E27FC236}">
                <a16:creationId xmlns:a16="http://schemas.microsoft.com/office/drawing/2014/main" id="{82483371-E724-B849-92D7-46B364CDD97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Moving Through Space</a:t>
            </a:r>
          </a:p>
        </p:txBody>
      </p:sp>
      <p:sp>
        <p:nvSpPr>
          <p:cNvPr id="15362" name="Subtitle 2">
            <a:extLst>
              <a:ext uri="{FF2B5EF4-FFF2-40B4-BE49-F238E27FC236}">
                <a16:creationId xmlns:a16="http://schemas.microsoft.com/office/drawing/2014/main" id="{ED7BC2D4-7A49-7E4A-AC7F-6409855C30C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762000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on Spaceship Earth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112993-4E43-634C-8B0A-7D3714308711}"/>
              </a:ext>
            </a:extLst>
          </p:cNvPr>
          <p:cNvSpPr txBox="1"/>
          <p:nvPr/>
        </p:nvSpPr>
        <p:spPr>
          <a:xfrm>
            <a:off x="838200" y="563880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§1.3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87601-9CD7-D046-8EB1-8B6683B2E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CMB Doppler shift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77251A-C96A-2E4F-B348-47CF5F6B3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1420951"/>
            <a:ext cx="7289800" cy="4406900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DDD636-7A5A-204A-B0CF-9B1E425BB53C}"/>
              </a:ext>
            </a:extLst>
          </p:cNvPr>
          <p:cNvSpPr txBox="1"/>
          <p:nvPr/>
        </p:nvSpPr>
        <p:spPr>
          <a:xfrm>
            <a:off x="838200" y="5923289"/>
            <a:ext cx="2677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Image</a:t>
            </a:r>
            <a:r>
              <a:rPr lang="en-US" sz="2000" dirty="0"/>
              <a:t>: NASA, WMAP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C3023E-B15C-BD43-90A8-3E307673915F}"/>
              </a:ext>
            </a:extLst>
          </p:cNvPr>
          <p:cNvSpPr txBox="1"/>
          <p:nvPr/>
        </p:nvSpPr>
        <p:spPr>
          <a:xfrm>
            <a:off x="4591878" y="6096000"/>
            <a:ext cx="3884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Dipole amplitude </a:t>
            </a:r>
            <a:r>
              <a:rPr lang="en-US" sz="2400" dirty="0">
                <a:solidFill>
                  <a:schemeClr val="accent2"/>
                </a:solidFill>
              </a:rPr>
              <a:t>3.375 </a:t>
            </a:r>
            <a:r>
              <a:rPr lang="en-US" sz="2400" dirty="0" err="1">
                <a:solidFill>
                  <a:schemeClr val="accent2"/>
                </a:solidFill>
              </a:rPr>
              <a:t>mK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6B03A1-7E88-E84F-9050-E6DDD6A5607D}"/>
              </a:ext>
            </a:extLst>
          </p:cNvPr>
          <p:cNvSpPr txBox="1"/>
          <p:nvPr/>
        </p:nvSpPr>
        <p:spPr>
          <a:xfrm>
            <a:off x="1168400" y="4876800"/>
            <a:ext cx="1612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~370 km/s</a:t>
            </a:r>
          </a:p>
        </p:txBody>
      </p:sp>
    </p:spTree>
    <p:extLst>
      <p:ext uri="{BB962C8B-B14F-4D97-AF65-F5344CB8AC3E}">
        <p14:creationId xmlns:p14="http://schemas.microsoft.com/office/powerpoint/2010/main" val="2390524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7EC7C-FF38-2B4E-9EB4-53BBF4E2C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feel motionless?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376F6-136C-FC44-A2B5-D7765F21C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r>
              <a:rPr lang="en-US" dirty="0"/>
              <a:t>We sense </a:t>
            </a:r>
            <a:r>
              <a:rPr lang="en-US" dirty="0">
                <a:solidFill>
                  <a:schemeClr val="accent2"/>
                </a:solidFill>
              </a:rPr>
              <a:t>stress</a:t>
            </a:r>
            <a:r>
              <a:rPr lang="en-US" dirty="0"/>
              <a:t>, not speed or acceleration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D6B1BA-9357-DF4E-B93D-3D431329E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0" y="2362200"/>
            <a:ext cx="5080000" cy="3810000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452C5D1-EA65-124B-8547-0532B6AA8435}"/>
              </a:ext>
            </a:extLst>
          </p:cNvPr>
          <p:cNvSpPr txBox="1">
            <a:spLocks/>
          </p:cNvSpPr>
          <p:nvPr/>
        </p:nvSpPr>
        <p:spPr bwMode="auto">
          <a:xfrm>
            <a:off x="457200" y="2870200"/>
            <a:ext cx="28956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66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66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66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66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9pPr>
          </a:lstStyle>
          <a:p>
            <a:r>
              <a:rPr lang="en-US" kern="0" dirty="0"/>
              <a:t>Free-fall </a:t>
            </a:r>
            <a:r>
              <a:rPr lang="en-US" kern="0" dirty="0">
                <a:solidFill>
                  <a:schemeClr val="accent2"/>
                </a:solidFill>
              </a:rPr>
              <a:t>feels</a:t>
            </a:r>
            <a:r>
              <a:rPr lang="en-US" kern="0" dirty="0"/>
              <a:t> weightless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CA7B59-AFB6-FE4A-A165-61300B3B320D}"/>
              </a:ext>
            </a:extLst>
          </p:cNvPr>
          <p:cNvSpPr txBox="1"/>
          <p:nvPr/>
        </p:nvSpPr>
        <p:spPr>
          <a:xfrm>
            <a:off x="3427081" y="6234669"/>
            <a:ext cx="3001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Image</a:t>
            </a:r>
            <a:r>
              <a:rPr lang="en-US" sz="2000" dirty="0"/>
              <a:t>: </a:t>
            </a:r>
            <a:r>
              <a:rPr lang="en-US" sz="2000" dirty="0">
                <a:hlinkClick r:id="rId4"/>
              </a:rPr>
              <a:t>Alessandro Vitali</a:t>
            </a:r>
            <a:r>
              <a:rPr lang="en-US" sz="2000" dirty="0"/>
              <a:t>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1802EA3-45B9-A141-AC82-CAE136AD7795}"/>
              </a:ext>
            </a:extLst>
          </p:cNvPr>
          <p:cNvSpPr txBox="1">
            <a:spLocks/>
          </p:cNvSpPr>
          <p:nvPr/>
        </p:nvSpPr>
        <p:spPr bwMode="auto">
          <a:xfrm>
            <a:off x="457200" y="4699000"/>
            <a:ext cx="28956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66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66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66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66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9pPr>
          </a:lstStyle>
          <a:p>
            <a:r>
              <a:rPr lang="en-US" kern="0" dirty="0"/>
              <a:t>All but daily motion is gravitational</a:t>
            </a:r>
          </a:p>
        </p:txBody>
      </p:sp>
    </p:spTree>
    <p:extLst>
      <p:ext uri="{BB962C8B-B14F-4D97-AF65-F5344CB8AC3E}">
        <p14:creationId xmlns:p14="http://schemas.microsoft.com/office/powerpoint/2010/main" val="4225338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5605D-A5EB-BB4F-BF28-1DC8E8324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 Spins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19C5A7-7542-E045-9207-B01E58519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5400"/>
            <a:ext cx="6396509" cy="5422900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C86600-5D6D-1A46-81B7-A45A7C5E20E7}"/>
              </a:ext>
            </a:extLst>
          </p:cNvPr>
          <p:cNvSpPr txBox="1"/>
          <p:nvPr/>
        </p:nvSpPr>
        <p:spPr>
          <a:xfrm>
            <a:off x="4094046" y="6305490"/>
            <a:ext cx="3754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Image: Bennett et al.,. Fig. 1.12</a:t>
            </a:r>
          </a:p>
        </p:txBody>
      </p:sp>
    </p:spTree>
    <p:extLst>
      <p:ext uri="{BB962C8B-B14F-4D97-AF65-F5344CB8AC3E}">
        <p14:creationId xmlns:p14="http://schemas.microsoft.com/office/powerpoint/2010/main" val="3463038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4C90A-9752-438A-9E19-494DF6995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1143000"/>
            <a:ext cx="3581400" cy="626850"/>
          </a:xfrm>
        </p:spPr>
        <p:txBody>
          <a:bodyPr/>
          <a:lstStyle/>
          <a:p>
            <a:pPr algn="ctr"/>
            <a:r>
              <a:rPr lang="en-US" sz="3200" b="0" dirty="0"/>
              <a:t>Once Every Year</a:t>
            </a:r>
            <a:endParaRPr lang="en-IN" sz="32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C38D4-7124-4C49-A76C-43C83562302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892792"/>
            <a:ext cx="3581400" cy="469408"/>
          </a:xfrm>
        </p:spPr>
        <p:txBody>
          <a:bodyPr/>
          <a:lstStyle/>
          <a:p>
            <a:r>
              <a:rPr lang="en-US" sz="2000" dirty="0"/>
              <a:t>at an average distance of</a:t>
            </a:r>
            <a:endParaRPr lang="en-IN" sz="2000" dirty="0"/>
          </a:p>
        </p:txBody>
      </p:sp>
      <p:graphicFrame>
        <p:nvGraphicFramePr>
          <p:cNvPr id="12" name="Object 11" descr="1 astronomical unit approximately equals 150 million kilometers.">
            <a:extLst>
              <a:ext uri="{FF2B5EF4-FFF2-40B4-BE49-F238E27FC236}">
                <a16:creationId xmlns:a16="http://schemas.microsoft.com/office/drawing/2014/main" id="{D1F675E1-A9C7-443D-AA53-D740A300ED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917607"/>
              </p:ext>
            </p:extLst>
          </p:nvPr>
        </p:nvGraphicFramePr>
        <p:xfrm>
          <a:off x="3971159" y="1940417"/>
          <a:ext cx="272732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4" imgW="1498320" imgH="203040" progId="Equation.DSMT4">
                  <p:embed/>
                </p:oleObj>
              </mc:Choice>
              <mc:Fallback>
                <p:oleObj name="Equation" r:id="rId4" imgW="1498320" imgH="203040" progId="Equation.DSMT4">
                  <p:embed/>
                  <p:pic>
                    <p:nvPicPr>
                      <p:cNvPr id="12" name="Object 11" descr="1 astronomical unit approximately equals 150 million kilometers.">
                        <a:extLst>
                          <a:ext uri="{FF2B5EF4-FFF2-40B4-BE49-F238E27FC236}">
                            <a16:creationId xmlns:a16="http://schemas.microsoft.com/office/drawing/2014/main" id="{D1F675E1-A9C7-443D-AA53-D740A300ED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71159" y="1940417"/>
                        <a:ext cx="2727325" cy="369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FFA941-ED80-457A-BED3-25A1A553AD4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2332306"/>
            <a:ext cx="3581400" cy="487094"/>
          </a:xfrm>
        </p:spPr>
        <p:txBody>
          <a:bodyPr/>
          <a:lstStyle/>
          <a:p>
            <a:r>
              <a:rPr lang="en-US" sz="2000" dirty="0"/>
              <a:t>with Earth</a:t>
            </a:r>
            <a:r>
              <a:rPr lang="fr-FR" sz="2000" dirty="0"/>
              <a:t>'</a:t>
            </a:r>
            <a:r>
              <a:rPr lang="en-US" sz="2000" dirty="0"/>
              <a:t>s axis tilted by</a:t>
            </a:r>
            <a:endParaRPr lang="en-IN" sz="2000" dirty="0"/>
          </a:p>
        </p:txBody>
      </p:sp>
      <p:graphicFrame>
        <p:nvGraphicFramePr>
          <p:cNvPr id="13" name="Object 12" descr="23.5 degrees">
            <a:extLst>
              <a:ext uri="{FF2B5EF4-FFF2-40B4-BE49-F238E27FC236}">
                <a16:creationId xmlns:a16="http://schemas.microsoft.com/office/drawing/2014/main" id="{2E13593F-6446-425D-B11B-2985E65866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876431"/>
              </p:ext>
            </p:extLst>
          </p:nvPr>
        </p:nvGraphicFramePr>
        <p:xfrm>
          <a:off x="3733800" y="2379212"/>
          <a:ext cx="716948" cy="31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6" imgW="406080" imgH="177480" progId="Equation.DSMT4">
                  <p:embed/>
                </p:oleObj>
              </mc:Choice>
              <mc:Fallback>
                <p:oleObj name="Equation" r:id="rId6" imgW="406080" imgH="177480" progId="Equation.DSMT4">
                  <p:embed/>
                  <p:pic>
                    <p:nvPicPr>
                      <p:cNvPr id="13" name="Object 12" descr="23.5 degrees">
                        <a:extLst>
                          <a:ext uri="{FF2B5EF4-FFF2-40B4-BE49-F238E27FC236}">
                            <a16:creationId xmlns:a16="http://schemas.microsoft.com/office/drawing/2014/main" id="{2E13593F-6446-425D-B11B-2985E65866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33800" y="2379212"/>
                        <a:ext cx="716948" cy="313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C61E5F-3AC7-475E-B1FE-0148FC71109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64625" y="2379212"/>
            <a:ext cx="2521974" cy="369110"/>
          </a:xfrm>
        </p:spPr>
        <p:txBody>
          <a:bodyPr lIns="0" tIns="0" rIns="0" bIns="0"/>
          <a:lstStyle/>
          <a:p>
            <a:pPr marL="432" indent="0">
              <a:buNone/>
            </a:pPr>
            <a:r>
              <a:rPr lang="en-US" sz="2000" dirty="0"/>
              <a:t>(pointing to Polaris).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A74D73-FA2F-41B8-8D4A-9E98E3CFBD5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200" y="2743200"/>
            <a:ext cx="8229600" cy="783573"/>
          </a:xfrm>
        </p:spPr>
        <p:txBody>
          <a:bodyPr/>
          <a:lstStyle/>
          <a:p>
            <a:r>
              <a:rPr lang="en-US" sz="2000" dirty="0"/>
              <a:t>and rotates in the same direction it orbits, </a:t>
            </a:r>
            <a:r>
              <a:rPr lang="en-US" sz="2000" b="1" dirty="0"/>
              <a:t>counter-clockwise</a:t>
            </a:r>
            <a:r>
              <a:rPr lang="en-US" sz="2000" dirty="0"/>
              <a:t> as viewed from above the North Pole.</a:t>
            </a:r>
          </a:p>
        </p:txBody>
      </p:sp>
      <p:pic>
        <p:nvPicPr>
          <p:cNvPr id="11" name="Content Placeholder 10" descr="The diagram shows the sun at the center, with the earth in two places along its orbit surrounding. For long description in Notes pane, press F6.">
            <a:extLst>
              <a:ext uri="{FF2B5EF4-FFF2-40B4-BE49-F238E27FC236}">
                <a16:creationId xmlns:a16="http://schemas.microsoft.com/office/drawing/2014/main" id="{C7CAFC40-A30C-4159-960C-40143729A51A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8"/>
          <a:stretch>
            <a:fillRect/>
          </a:stretch>
        </p:blipFill>
        <p:spPr>
          <a:xfrm>
            <a:off x="2292984" y="3573353"/>
            <a:ext cx="4558033" cy="2721349"/>
          </a:xfrm>
          <a:ln w="28575">
            <a:solidFill>
              <a:schemeClr val="tx2"/>
            </a:solidFill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6A8C2D8-AAC0-5D45-B651-7E0D2C0032A8}"/>
              </a:ext>
            </a:extLst>
          </p:cNvPr>
          <p:cNvGrpSpPr/>
          <p:nvPr/>
        </p:nvGrpSpPr>
        <p:grpSpPr>
          <a:xfrm>
            <a:off x="457200" y="6019800"/>
            <a:ext cx="4082448" cy="798122"/>
            <a:chOff x="457200" y="6019800"/>
            <a:chExt cx="4082448" cy="79812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5994600-1FEB-8141-8090-F26772ED3763}"/>
                </a:ext>
              </a:extLst>
            </p:cNvPr>
            <p:cNvSpPr txBox="1"/>
            <p:nvPr/>
          </p:nvSpPr>
          <p:spPr>
            <a:xfrm>
              <a:off x="457200" y="6294702"/>
              <a:ext cx="246413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AF30A0"/>
                  </a:solidFill>
                </a:rPr>
                <a:t>107,000 km/h!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4395713-B5ED-2549-BB89-052A810C3462}"/>
                </a:ext>
              </a:extLst>
            </p:cNvPr>
            <p:cNvSpPr/>
            <p:nvPr/>
          </p:nvSpPr>
          <p:spPr>
            <a:xfrm>
              <a:off x="3549048" y="6019800"/>
              <a:ext cx="990600" cy="377466"/>
            </a:xfrm>
            <a:prstGeom prst="ellipse">
              <a:avLst/>
            </a:prstGeom>
            <a:noFill/>
            <a:ln>
              <a:solidFill>
                <a:srgbClr val="AF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24DAFA-6292-1E40-B397-893EE22E36C9}"/>
                </a:ext>
              </a:extLst>
            </p:cNvPr>
            <p:cNvCxnSpPr>
              <a:cxnSpLocks/>
              <a:stCxn id="7" idx="3"/>
              <a:endCxn id="8" idx="3"/>
            </p:cNvCxnSpPr>
            <p:nvPr/>
          </p:nvCxnSpPr>
          <p:spPr>
            <a:xfrm flipV="1">
              <a:off x="2921336" y="6341987"/>
              <a:ext cx="772782" cy="214325"/>
            </a:xfrm>
            <a:prstGeom prst="line">
              <a:avLst/>
            </a:prstGeom>
            <a:ln w="28575">
              <a:solidFill>
                <a:srgbClr val="AF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9854F74B-6E56-8345-96FE-B46F280C1252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marL="0" marR="0" lv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 algn="ctr" rtl="0" eaLnBrk="0" fontAlgn="base" hangingPunct="0">
              <a:spcBef>
                <a:spcPts val="0"/>
              </a:spcBef>
              <a:spcAft>
                <a:spcPct val="0"/>
              </a:spcAft>
              <a:buNone/>
              <a:defRPr sz="1800">
                <a:solidFill>
                  <a:srgbClr val="003366"/>
                </a:solidFill>
                <a:latin typeface="Arial" charset="0"/>
                <a:ea typeface="ＭＳ Ｐゴシック" charset="0"/>
              </a:defRPr>
            </a:lvl2pPr>
            <a:lvl3pPr lvl="2" indent="0" algn="ctr" rtl="0" eaLnBrk="0" fontAlgn="base" hangingPunct="0">
              <a:spcBef>
                <a:spcPts val="0"/>
              </a:spcBef>
              <a:spcAft>
                <a:spcPct val="0"/>
              </a:spcAft>
              <a:buNone/>
              <a:defRPr sz="1800">
                <a:solidFill>
                  <a:srgbClr val="003366"/>
                </a:solidFill>
                <a:latin typeface="Arial" charset="0"/>
                <a:ea typeface="ＭＳ Ｐゴシック" charset="0"/>
              </a:defRPr>
            </a:lvl3pPr>
            <a:lvl4pPr lvl="3" indent="0" algn="ctr" rtl="0" eaLnBrk="0" fontAlgn="base" hangingPunct="0">
              <a:spcBef>
                <a:spcPts val="0"/>
              </a:spcBef>
              <a:spcAft>
                <a:spcPct val="0"/>
              </a:spcAft>
              <a:buNone/>
              <a:defRPr sz="1800">
                <a:solidFill>
                  <a:srgbClr val="003366"/>
                </a:solidFill>
                <a:latin typeface="Arial" charset="0"/>
                <a:ea typeface="ＭＳ Ｐゴシック" charset="0"/>
              </a:defRPr>
            </a:lvl4pPr>
            <a:lvl5pPr lvl="4" indent="0" algn="ctr" rtl="0" eaLnBrk="0" fontAlgn="base" hangingPunct="0">
              <a:spcBef>
                <a:spcPts val="0"/>
              </a:spcBef>
              <a:spcAft>
                <a:spcPct val="0"/>
              </a:spcAft>
              <a:buNone/>
              <a:defRPr sz="1800">
                <a:solidFill>
                  <a:srgbClr val="003366"/>
                </a:solidFill>
                <a:latin typeface="Arial" charset="0"/>
                <a:ea typeface="ＭＳ Ｐゴシック" charset="0"/>
              </a:defRPr>
            </a:lvl5pPr>
            <a:lvl6pPr marL="457200" lvl="5" indent="0" algn="ctr" rtl="0" fontAlgn="base">
              <a:spcBef>
                <a:spcPts val="0"/>
              </a:spcBef>
              <a:spcAft>
                <a:spcPct val="0"/>
              </a:spcAft>
              <a:buNone/>
              <a:defRPr sz="1800">
                <a:solidFill>
                  <a:srgbClr val="003366"/>
                </a:solidFill>
                <a:latin typeface="Arial" charset="0"/>
              </a:defRPr>
            </a:lvl6pPr>
            <a:lvl7pPr marL="914400" lvl="6" indent="0" algn="ctr" rtl="0" fontAlgn="base">
              <a:spcBef>
                <a:spcPts val="0"/>
              </a:spcBef>
              <a:spcAft>
                <a:spcPct val="0"/>
              </a:spcAft>
              <a:buNone/>
              <a:defRPr sz="1800">
                <a:solidFill>
                  <a:srgbClr val="003366"/>
                </a:solidFill>
                <a:latin typeface="Arial" charset="0"/>
              </a:defRPr>
            </a:lvl7pPr>
            <a:lvl8pPr marL="1371600" lvl="7" indent="0" algn="ctr" rtl="0" fontAlgn="base">
              <a:spcBef>
                <a:spcPts val="0"/>
              </a:spcBef>
              <a:spcAft>
                <a:spcPct val="0"/>
              </a:spcAft>
              <a:buNone/>
              <a:defRPr sz="1800">
                <a:solidFill>
                  <a:srgbClr val="003366"/>
                </a:solidFill>
                <a:latin typeface="Arial" charset="0"/>
              </a:defRPr>
            </a:lvl8pPr>
            <a:lvl9pPr marL="1828800" lvl="8" indent="0" algn="ctr" rtl="0" fontAlgn="base">
              <a:spcBef>
                <a:spcPts val="0"/>
              </a:spcBef>
              <a:spcAft>
                <a:spcPct val="0"/>
              </a:spcAft>
              <a:buNone/>
              <a:defRPr sz="18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/>
            <a:r>
              <a:rPr lang="en-US" sz="4400" b="0" kern="0" dirty="0">
                <a:solidFill>
                  <a:schemeClr val="tx2"/>
                </a:solidFill>
              </a:rPr>
              <a:t>Earth Orbits the Sun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30A7A6-1F8D-8045-90E8-886708B1FB51}"/>
              </a:ext>
            </a:extLst>
          </p:cNvPr>
          <p:cNvSpPr txBox="1"/>
          <p:nvPr/>
        </p:nvSpPr>
        <p:spPr>
          <a:xfrm>
            <a:off x="4094046" y="6305490"/>
            <a:ext cx="3754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Image: Bennett et al.,. Fig. 1.13</a:t>
            </a:r>
          </a:p>
        </p:txBody>
      </p:sp>
    </p:spTree>
    <p:extLst>
      <p:ext uri="{BB962C8B-B14F-4D97-AF65-F5344CB8AC3E}">
        <p14:creationId xmlns:p14="http://schemas.microsoft.com/office/powerpoint/2010/main" val="75890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5A151-062F-8148-97DE-F68538FC1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Moon Orbits the Earth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2989B-F2D2-A549-9C3B-D8CCFA3D6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PhET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Orbital simulation</a:t>
            </a:r>
            <a:endParaRPr lang="en-US" dirty="0"/>
          </a:p>
          <a:p>
            <a:r>
              <a:rPr lang="en-US" dirty="0"/>
              <a:t>Earth slightly wobbles about barycenter</a:t>
            </a:r>
          </a:p>
        </p:txBody>
      </p:sp>
    </p:spTree>
    <p:extLst>
      <p:ext uri="{BB962C8B-B14F-4D97-AF65-F5344CB8AC3E}">
        <p14:creationId xmlns:p14="http://schemas.microsoft.com/office/powerpoint/2010/main" val="2035034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51576-0213-CE47-B461-653647786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Sun Orbits the Galaxy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A93B32-9A90-7B46-93FB-CF4AECA40A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1634331"/>
            <a:ext cx="6146800" cy="44577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EDFA10-899B-CB48-8DEC-0B59C90FC516}"/>
              </a:ext>
            </a:extLst>
          </p:cNvPr>
          <p:cNvSpPr txBox="1"/>
          <p:nvPr/>
        </p:nvSpPr>
        <p:spPr>
          <a:xfrm>
            <a:off x="4094046" y="6305490"/>
            <a:ext cx="3754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Image: Bennett et al.,. Fig. 1.14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405D91-798D-4F40-98C7-61B80AA77949}"/>
              </a:ext>
            </a:extLst>
          </p:cNvPr>
          <p:cNvSpPr txBox="1"/>
          <p:nvPr/>
        </p:nvSpPr>
        <p:spPr>
          <a:xfrm>
            <a:off x="1828800" y="5334000"/>
            <a:ext cx="2781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averages to ~221 km/s</a:t>
            </a:r>
          </a:p>
        </p:txBody>
      </p:sp>
    </p:spTree>
    <p:extLst>
      <p:ext uri="{BB962C8B-B14F-4D97-AF65-F5344CB8AC3E}">
        <p14:creationId xmlns:p14="http://schemas.microsoft.com/office/powerpoint/2010/main" val="977092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27617-8FDD-294C-B008-C6D9CBA67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Stars’ Paths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D4E35E-D462-244D-8AC1-3BFAA4F93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50" y="1441084"/>
            <a:ext cx="5321300" cy="4089400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70C1AB-64B7-0344-BDA7-ADB22DEBACEE}"/>
              </a:ext>
            </a:extLst>
          </p:cNvPr>
          <p:cNvSpPr txBox="1"/>
          <p:nvPr/>
        </p:nvSpPr>
        <p:spPr>
          <a:xfrm>
            <a:off x="1911350" y="5577376"/>
            <a:ext cx="2701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Comins</a:t>
            </a:r>
            <a:r>
              <a:rPr lang="en-US" sz="2400" dirty="0"/>
              <a:t>, Fig 16-17</a:t>
            </a:r>
          </a:p>
        </p:txBody>
      </p:sp>
    </p:spTree>
    <p:extLst>
      <p:ext uri="{BB962C8B-B14F-4D97-AF65-F5344CB8AC3E}">
        <p14:creationId xmlns:p14="http://schemas.microsoft.com/office/powerpoint/2010/main" val="1011371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549DF-F1AF-D446-9EBC-BEEADD720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Galaxy Approaches M31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356CE-B02C-3843-BF7D-6D45D5002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98837"/>
            <a:ext cx="8229600" cy="3001963"/>
          </a:xfrm>
        </p:spPr>
        <p:txBody>
          <a:bodyPr/>
          <a:lstStyle/>
          <a:p>
            <a:r>
              <a:rPr lang="en-US" dirty="0"/>
              <a:t>NASA simulation </a:t>
            </a:r>
            <a:r>
              <a:rPr lang="en-US" dirty="0">
                <a:hlinkClick r:id="rId2"/>
              </a:rPr>
              <a:t>video</a:t>
            </a:r>
            <a:endParaRPr lang="en-US" dirty="0"/>
          </a:p>
          <a:p>
            <a:pPr lvl="1"/>
            <a:r>
              <a:rPr lang="en-US" dirty="0"/>
              <a:t>Visualization Credit: NASA, ESA, and F. Summers (</a:t>
            </a:r>
            <a:r>
              <a:rPr lang="en-US" dirty="0" err="1"/>
              <a:t>STScI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Simulation Credit: NASA, ESA, G. </a:t>
            </a:r>
            <a:r>
              <a:rPr lang="en-US" dirty="0" err="1"/>
              <a:t>Besla</a:t>
            </a:r>
            <a:r>
              <a:rPr lang="en-US" dirty="0"/>
              <a:t> (Columbia University), and R. van der </a:t>
            </a:r>
            <a:r>
              <a:rPr lang="en-US" dirty="0" err="1"/>
              <a:t>Marel</a:t>
            </a:r>
            <a:r>
              <a:rPr lang="en-US" dirty="0"/>
              <a:t> (</a:t>
            </a:r>
            <a:r>
              <a:rPr lang="en-US" dirty="0" err="1"/>
              <a:t>STScI</a:t>
            </a:r>
            <a:r>
              <a:rPr lang="en-US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47AC7A-0510-C64C-BF69-FD124AB8A981}"/>
              </a:ext>
            </a:extLst>
          </p:cNvPr>
          <p:cNvSpPr txBox="1"/>
          <p:nvPr/>
        </p:nvSpPr>
        <p:spPr>
          <a:xfrm>
            <a:off x="4191000" y="1304856"/>
            <a:ext cx="3409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at about 110 km/s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7BD1EE-7B40-614B-B5B8-9A0366ADDF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443736"/>
            <a:ext cx="2311400" cy="1756664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7660FF-7348-804A-91A0-EABBB209D502}"/>
              </a:ext>
            </a:extLst>
          </p:cNvPr>
          <p:cNvSpPr txBox="1"/>
          <p:nvPr/>
        </p:nvSpPr>
        <p:spPr>
          <a:xfrm>
            <a:off x="4038600" y="2819400"/>
            <a:ext cx="2116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Image</a:t>
            </a:r>
            <a:r>
              <a:rPr lang="en-US" dirty="0"/>
              <a:t>: Tom Diana </a:t>
            </a:r>
          </a:p>
        </p:txBody>
      </p:sp>
    </p:spTree>
    <p:extLst>
      <p:ext uri="{BB962C8B-B14F-4D97-AF65-F5344CB8AC3E}">
        <p14:creationId xmlns:p14="http://schemas.microsoft.com/office/powerpoint/2010/main" val="2933071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AF507-8BD4-ED4C-BC38-0DBB2FDDC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Itself Expands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D3CCD-A179-4148-BF5E-214115D2B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2895600"/>
          </a:xfrm>
        </p:spPr>
        <p:txBody>
          <a:bodyPr/>
          <a:lstStyle/>
          <a:p>
            <a:r>
              <a:rPr lang="en-US" dirty="0"/>
              <a:t>Carrying all matter with it</a:t>
            </a:r>
          </a:p>
          <a:p>
            <a:pPr marL="0" indent="0">
              <a:buNone/>
            </a:pPr>
            <a:r>
              <a:rPr lang="en-US" dirty="0"/>
              <a:t>but</a:t>
            </a:r>
          </a:p>
          <a:p>
            <a:r>
              <a:rPr lang="en-US" dirty="0"/>
              <a:t>Our position is as central as any other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D35DA9-7E24-FB4D-A868-040C3A1A8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17930"/>
            <a:ext cx="3987800" cy="5113070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04B7BD-E54B-7A41-A6F9-4AB40F460E71}"/>
              </a:ext>
            </a:extLst>
          </p:cNvPr>
          <p:cNvSpPr txBox="1"/>
          <p:nvPr/>
        </p:nvSpPr>
        <p:spPr>
          <a:xfrm>
            <a:off x="2133600" y="6338222"/>
            <a:ext cx="2831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Bennett et al., Fig. 1.16</a:t>
            </a:r>
          </a:p>
        </p:txBody>
      </p:sp>
    </p:spTree>
    <p:extLst>
      <p:ext uri="{BB962C8B-B14F-4D97-AF65-F5344CB8AC3E}">
        <p14:creationId xmlns:p14="http://schemas.microsoft.com/office/powerpoint/2010/main" val="92467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078CE-E62D-5D43-8B74-1638E6A88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all of this combines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67FB9-671E-744D-9A3A-A62107C7C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moving relative to the primordial universe</a:t>
            </a:r>
          </a:p>
          <a:p>
            <a:r>
              <a:rPr lang="en-US" dirty="0"/>
              <a:t>We don’t know how that happened</a:t>
            </a:r>
          </a:p>
        </p:txBody>
      </p:sp>
    </p:spTree>
    <p:extLst>
      <p:ext uri="{BB962C8B-B14F-4D97-AF65-F5344CB8AC3E}">
        <p14:creationId xmlns:p14="http://schemas.microsoft.com/office/powerpoint/2010/main" val="428734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Custom 25">
      <a:dk1>
        <a:srgbClr val="000066"/>
      </a:dk1>
      <a:lt1>
        <a:srgbClr val="FFFFFF"/>
      </a:lt1>
      <a:dk2>
        <a:srgbClr val="003366"/>
      </a:dk2>
      <a:lt2>
        <a:srgbClr val="808080"/>
      </a:lt2>
      <a:accent1>
        <a:srgbClr val="BBE0E3"/>
      </a:accent1>
      <a:accent2>
        <a:srgbClr val="0000FF"/>
      </a:accent2>
      <a:accent3>
        <a:srgbClr val="FF0000"/>
      </a:accent3>
      <a:accent4>
        <a:srgbClr val="006600"/>
      </a:accent4>
      <a:accent5>
        <a:srgbClr val="00CC00"/>
      </a:accent5>
      <a:accent6>
        <a:srgbClr val="800000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3366"/>
        </a:dk1>
        <a:lt1>
          <a:srgbClr val="FFFFFF"/>
        </a:lt1>
        <a:dk2>
          <a:srgbClr val="003366"/>
        </a:dk2>
        <a:lt2>
          <a:srgbClr val="808080"/>
        </a:lt2>
        <a:accent1>
          <a:srgbClr val="BBE0E3"/>
        </a:accent1>
        <a:accent2>
          <a:srgbClr val="3333FF"/>
        </a:accent2>
        <a:accent3>
          <a:srgbClr val="FFFFFF"/>
        </a:accent3>
        <a:accent4>
          <a:srgbClr val="002A56"/>
        </a:accent4>
        <a:accent5>
          <a:srgbClr val="DAEDEF"/>
        </a:accent5>
        <a:accent6>
          <a:srgbClr val="2D2D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3565</TotalTime>
  <Words>341</Words>
  <Application>Microsoft Macintosh PowerPoint</Application>
  <PresentationFormat>On-screen Show (4:3)</PresentationFormat>
  <Paragraphs>50</Paragraphs>
  <Slides>11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ＭＳ Ｐゴシック</vt:lpstr>
      <vt:lpstr>Arial</vt:lpstr>
      <vt:lpstr>Calibri</vt:lpstr>
      <vt:lpstr>Times New Roman</vt:lpstr>
      <vt:lpstr>Default Design</vt:lpstr>
      <vt:lpstr>Equation</vt:lpstr>
      <vt:lpstr>Moving Through Space</vt:lpstr>
      <vt:lpstr>Earth Spins</vt:lpstr>
      <vt:lpstr>Once Every Year</vt:lpstr>
      <vt:lpstr>Moon Orbits the Earth</vt:lpstr>
      <vt:lpstr>Sun Orbits the Galaxy</vt:lpstr>
      <vt:lpstr>Different Stars’ Paths</vt:lpstr>
      <vt:lpstr>Our Galaxy Approaches M31</vt:lpstr>
      <vt:lpstr>Space Itself Expands</vt:lpstr>
      <vt:lpstr>When all of this combines</vt:lpstr>
      <vt:lpstr>CMB Doppler shift</vt:lpstr>
      <vt:lpstr>Why do we feel motionless?</vt:lpstr>
    </vt:vector>
  </TitlesOfParts>
  <Company>John Carroll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Balloon Animals</dc:title>
  <dc:creator>joe</dc:creator>
  <cp:lastModifiedBy>Richard Barrans</cp:lastModifiedBy>
  <cp:revision>232</cp:revision>
  <cp:lastPrinted>2019-02-25T13:00:09Z</cp:lastPrinted>
  <dcterms:created xsi:type="dcterms:W3CDTF">2003-08-04T19:23:16Z</dcterms:created>
  <dcterms:modified xsi:type="dcterms:W3CDTF">2025-01-26T17:54:18Z</dcterms:modified>
</cp:coreProperties>
</file>