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59" r:id="rId4"/>
    <p:sldId id="261" r:id="rId5"/>
    <p:sldId id="263" r:id="rId6"/>
    <p:sldId id="266" r:id="rId7"/>
    <p:sldId id="267" r:id="rId8"/>
    <p:sldId id="265" r:id="rId9"/>
    <p:sldId id="264" r:id="rId10"/>
    <p:sldId id="270" r:id="rId11"/>
    <p:sldId id="268" r:id="rId12"/>
    <p:sldId id="271" r:id="rId13"/>
    <p:sldId id="272" r:id="rId14"/>
    <p:sldId id="260" r:id="rId15"/>
    <p:sldId id="269" r:id="rId16"/>
    <p:sldId id="262" r:id="rId17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0"/>
    <p:restoredTop sz="93913" autoAdjust="0"/>
  </p:normalViewPr>
  <p:slideViewPr>
    <p:cSldViewPr>
      <p:cViewPr varScale="1">
        <p:scale>
          <a:sx n="88" d="100"/>
          <a:sy n="88" d="100"/>
        </p:scale>
        <p:origin x="159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7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4" y="6408737"/>
            <a:ext cx="3876674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88912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1/12/26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112712"/>
            <a:ext cx="4035425" cy="352425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D49503-DA8F-6043-9A43-56713AD88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68300"/>
            <a:ext cx="7315200" cy="6121400"/>
          </a:xfrm>
          <a:prstGeom prst="rect">
            <a:avLst/>
          </a:prstGeom>
        </p:spPr>
      </p:pic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81200" y="2209800"/>
            <a:ext cx="4419600" cy="533400"/>
          </a:xfrm>
          <a:solidFill>
            <a:schemeClr val="tx2">
              <a:lumMod val="20000"/>
              <a:lumOff val="80000"/>
              <a:alpha val="56000"/>
            </a:schemeClr>
          </a:solidFill>
        </p:spPr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What’s out there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3352800"/>
            <a:ext cx="5486400" cy="533400"/>
          </a:xfrm>
          <a:solidFill>
            <a:schemeClr val="tx2">
              <a:lumMod val="20000"/>
              <a:lumOff val="80000"/>
              <a:alpha val="54000"/>
            </a:schemeClr>
          </a:solidFill>
        </p:spPr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What the universe is made of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F8264-8DBB-804C-BCD6-AD913CDA5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Speed, time, and distance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AA89F-2E9C-F84A-BA5C-8CD909823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speed = distance / time</a:t>
            </a:r>
          </a:p>
          <a:p>
            <a:pPr marL="0" indent="0">
              <a:buNone/>
            </a:pPr>
            <a:r>
              <a:rPr lang="en-US" dirty="0"/>
              <a:t>so</a:t>
            </a:r>
          </a:p>
          <a:p>
            <a:r>
              <a:rPr lang="en-US" dirty="0"/>
              <a:t>distance = </a:t>
            </a:r>
            <a:r>
              <a:rPr lang="en-US" dirty="0" err="1"/>
              <a:t>speed×time</a:t>
            </a:r>
            <a:endParaRPr lang="en-US" dirty="0"/>
          </a:p>
          <a:p>
            <a:r>
              <a:rPr lang="en-US" dirty="0"/>
              <a:t>time = distance / speed</a:t>
            </a:r>
          </a:p>
        </p:txBody>
      </p:sp>
    </p:spTree>
    <p:extLst>
      <p:ext uri="{BB962C8B-B14F-4D97-AF65-F5344CB8AC3E}">
        <p14:creationId xmlns:p14="http://schemas.microsoft.com/office/powerpoint/2010/main" val="2737406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8F1AA-0091-E447-880B-BC637B1DA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of 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12179-C449-2647-A983-6F9B9EC2B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>
                <a:solidFill>
                  <a:schemeClr val="accent6"/>
                </a:solidFill>
              </a:rPr>
              <a:t>c</a:t>
            </a:r>
            <a:r>
              <a:rPr lang="en-US" dirty="0">
                <a:solidFill>
                  <a:schemeClr val="accent6"/>
                </a:solidFill>
              </a:rPr>
              <a:t> = 299,792,458 meters per second</a:t>
            </a:r>
          </a:p>
          <a:p>
            <a:r>
              <a:rPr lang="en-US" dirty="0"/>
              <a:t>This is a </a:t>
            </a:r>
            <a:r>
              <a:rPr lang="en-US" dirty="0">
                <a:solidFill>
                  <a:schemeClr val="accent2"/>
                </a:solidFill>
              </a:rPr>
              <a:t>definition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2"/>
                </a:solidFill>
              </a:rPr>
              <a:t>second</a:t>
            </a:r>
            <a:r>
              <a:rPr lang="en-US" dirty="0"/>
              <a:t> is defined by the period of the hyperfine transition of cesium-133</a:t>
            </a:r>
          </a:p>
          <a:p>
            <a:pPr lvl="1"/>
            <a:r>
              <a:rPr lang="en-US" dirty="0"/>
              <a:t>9,192,631,770 repeats = 1 s</a:t>
            </a:r>
          </a:p>
        </p:txBody>
      </p:sp>
    </p:spTree>
    <p:extLst>
      <p:ext uri="{BB962C8B-B14F-4D97-AF65-F5344CB8AC3E}">
        <p14:creationId xmlns:p14="http://schemas.microsoft.com/office/powerpoint/2010/main" val="425963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AF43-5323-CA4A-B63D-82558A94E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Light·year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97379-DBC6-7546-AEDB-19E7A4976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Distance light travels in one year</a:t>
            </a:r>
          </a:p>
          <a:p>
            <a:r>
              <a:rPr lang="en-US" dirty="0" err="1"/>
              <a:t>ly</a:t>
            </a:r>
            <a:r>
              <a:rPr lang="en-US" dirty="0"/>
              <a:t> = (light speed)(1 year)</a:t>
            </a:r>
          </a:p>
          <a:p>
            <a:pPr lvl="1"/>
            <a:r>
              <a:rPr lang="en-US" dirty="0"/>
              <a:t>this is a distance</a:t>
            </a:r>
          </a:p>
          <a:p>
            <a:r>
              <a:rPr lang="en-US" dirty="0" err="1"/>
              <a:t>ly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·(1 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34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44351-849C-2242-87A5-3BC6D022A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FF01C-628D-364D-962A-F8684C946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dirty="0"/>
              <a:t>How big is a </a:t>
            </a:r>
            <a:r>
              <a:rPr lang="en-US" dirty="0" err="1"/>
              <a:t>ly</a:t>
            </a:r>
            <a:r>
              <a:rPr lang="en-US" dirty="0"/>
              <a:t> in terms of familiar units?</a:t>
            </a:r>
          </a:p>
        </p:txBody>
      </p:sp>
    </p:spTree>
    <p:extLst>
      <p:ext uri="{BB962C8B-B14F-4D97-AF65-F5344CB8AC3E}">
        <p14:creationId xmlns:p14="http://schemas.microsoft.com/office/powerpoint/2010/main" val="2775819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EA5C-9CB8-9041-91E5-83433CD99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Distances are Immense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0A450-4EB5-0041-8F52-27C7C92DF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Light from the nearest stars takes years to reach us</a:t>
            </a:r>
          </a:p>
          <a:p>
            <a:pPr>
              <a:buClr>
                <a:schemeClr val="tx2"/>
              </a:buClr>
            </a:pPr>
            <a:r>
              <a:rPr lang="en-US" dirty="0"/>
              <a:t>Our Galaxy is about 100 </a:t>
            </a:r>
            <a:r>
              <a:rPr lang="en-US" dirty="0" err="1"/>
              <a:t>kly</a:t>
            </a:r>
            <a:r>
              <a:rPr lang="en-US" dirty="0"/>
              <a:t> across</a:t>
            </a:r>
          </a:p>
          <a:p>
            <a:pPr>
              <a:buClr>
                <a:schemeClr val="tx2"/>
              </a:buClr>
            </a:pPr>
            <a:r>
              <a:rPr lang="en-US" dirty="0"/>
              <a:t>Nearest large galaxy is 2.5 </a:t>
            </a:r>
            <a:r>
              <a:rPr lang="en-US" dirty="0" err="1"/>
              <a:t>Mly</a:t>
            </a:r>
            <a:r>
              <a:rPr lang="en-US" dirty="0"/>
              <a:t> away</a:t>
            </a:r>
          </a:p>
          <a:p>
            <a:pPr>
              <a:buClr>
                <a:schemeClr val="tx2"/>
              </a:buClr>
            </a:pPr>
            <a:r>
              <a:rPr lang="en-US" dirty="0"/>
              <a:t>HST and Webb have imaged galaxies ~12 </a:t>
            </a:r>
            <a:r>
              <a:rPr lang="en-US" dirty="0" err="1"/>
              <a:t>Gly</a:t>
            </a:r>
            <a:r>
              <a:rPr lang="en-US" dirty="0"/>
              <a:t> distant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Observable Universe </a:t>
            </a:r>
            <a:r>
              <a:rPr lang="en-US" dirty="0"/>
              <a:t>ends ~14 </a:t>
            </a:r>
            <a:r>
              <a:rPr lang="en-US" dirty="0" err="1"/>
              <a:t>Gly</a:t>
            </a:r>
            <a:r>
              <a:rPr lang="en-US" dirty="0"/>
              <a:t> away</a:t>
            </a:r>
          </a:p>
        </p:txBody>
      </p:sp>
    </p:spTree>
    <p:extLst>
      <p:ext uri="{BB962C8B-B14F-4D97-AF65-F5344CB8AC3E}">
        <p14:creationId xmlns:p14="http://schemas.microsoft.com/office/powerpoint/2010/main" val="166580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439A6-3B8E-7148-84D4-46B675503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Look-back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49381-BA7C-8549-B9D8-5B6F067D7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Light from the stars takes time to reach us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chemeClr val="accent2"/>
                </a:solidFill>
              </a:rPr>
              <a:t>farther</a:t>
            </a:r>
            <a:r>
              <a:rPr lang="en-US" dirty="0"/>
              <a:t> an object is from us, the </a:t>
            </a:r>
            <a:r>
              <a:rPr lang="en-US" dirty="0">
                <a:solidFill>
                  <a:schemeClr val="accent2"/>
                </a:solidFill>
              </a:rPr>
              <a:t>longer ago</a:t>
            </a:r>
            <a:r>
              <a:rPr lang="en-US" dirty="0"/>
              <a:t> light must have left the object to be arriving now</a:t>
            </a:r>
          </a:p>
          <a:p>
            <a:r>
              <a:rPr lang="en-US" dirty="0"/>
              <a:t>The time it takes light to reach us is the </a:t>
            </a:r>
            <a:r>
              <a:rPr lang="en-US" dirty="0">
                <a:solidFill>
                  <a:schemeClr val="accent6"/>
                </a:solidFill>
              </a:rPr>
              <a:t>lookback time</a:t>
            </a:r>
          </a:p>
          <a:p>
            <a:r>
              <a:rPr lang="en-US" dirty="0"/>
              <a:t>We see celestial objects as they were in the past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93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05EA-D2E7-464E-BED2-F33F1A3F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System Distances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F7CB6-8B4E-6C47-B542-F23F5D28B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</a:rPr>
              <a:t>Sun</a:t>
            </a:r>
            <a:r>
              <a:rPr lang="en-US" sz="2400" dirty="0"/>
              <a:t> diameter </a:t>
            </a:r>
            <a:r>
              <a:rPr lang="en-US" sz="2400" i="1" dirty="0">
                <a:solidFill>
                  <a:schemeClr val="accent2"/>
                </a:solidFill>
              </a:rPr>
              <a:t>D</a:t>
            </a:r>
            <a:r>
              <a:rPr lang="en-US" sz="2400" baseline="-25000" dirty="0">
                <a:solidFill>
                  <a:schemeClr val="accent2"/>
                </a:solidFill>
              </a:rPr>
              <a:t>⊙</a:t>
            </a:r>
            <a:r>
              <a:rPr lang="en-US" sz="2400" dirty="0"/>
              <a:t> is </a:t>
            </a:r>
            <a:r>
              <a:rPr lang="en-US" sz="2400" dirty="0">
                <a:solidFill>
                  <a:schemeClr val="accent2"/>
                </a:solidFill>
              </a:rPr>
              <a:t>1.40×10</a:t>
            </a:r>
            <a:r>
              <a:rPr lang="en-US" sz="2400" baseline="30000" dirty="0">
                <a:solidFill>
                  <a:schemeClr val="accent2"/>
                </a:solidFill>
              </a:rPr>
              <a:t>6</a:t>
            </a:r>
            <a:r>
              <a:rPr lang="en-US" sz="2400" dirty="0">
                <a:solidFill>
                  <a:schemeClr val="accent2"/>
                </a:solidFill>
              </a:rPr>
              <a:t> km </a:t>
            </a:r>
            <a:r>
              <a:rPr lang="en-US" sz="2400" dirty="0"/>
              <a:t>(106 </a:t>
            </a:r>
            <a:r>
              <a:rPr lang="en-US" sz="2400" i="1" dirty="0"/>
              <a:t>D</a:t>
            </a:r>
            <a:r>
              <a:rPr lang="en-US" sz="2400" baseline="-25000" dirty="0"/>
              <a:t>⊕</a:t>
            </a:r>
            <a:r>
              <a:rPr lang="en-US" sz="2400" dirty="0"/>
              <a:t>)</a:t>
            </a:r>
          </a:p>
          <a:p>
            <a:pPr marL="0" indent="0">
              <a:buNone/>
              <a:tabLst>
                <a:tab pos="2212975" algn="l"/>
                <a:tab pos="4622800" algn="l"/>
              </a:tabLst>
            </a:pPr>
            <a:r>
              <a:rPr lang="en-US" sz="2400" b="1" dirty="0"/>
              <a:t>Body	Diameter (km)	Orbital distance (km)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Mercury</a:t>
            </a:r>
            <a:r>
              <a:rPr lang="en-US" sz="2400" dirty="0"/>
              <a:t>	4,879	5.80×10</a:t>
            </a:r>
            <a:r>
              <a:rPr lang="en-US" sz="2400" baseline="30000" dirty="0"/>
              <a:t>7</a:t>
            </a:r>
            <a:endParaRPr lang="en-US" sz="2400" dirty="0"/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Venus</a:t>
            </a:r>
            <a:r>
              <a:rPr lang="en-US" sz="2400" dirty="0"/>
              <a:t>	12,104	1.08×10</a:t>
            </a:r>
            <a:r>
              <a:rPr lang="en-US" sz="2400" baseline="30000" dirty="0"/>
              <a:t>8</a:t>
            </a:r>
            <a:endParaRPr lang="en-US" sz="2400" dirty="0"/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Earth</a:t>
            </a:r>
            <a:r>
              <a:rPr lang="en-US" sz="2400" dirty="0"/>
              <a:t>	12,756	1.50×10</a:t>
            </a:r>
            <a:r>
              <a:rPr lang="en-US" sz="2400" baseline="30000" dirty="0"/>
              <a:t>8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Moon</a:t>
            </a:r>
            <a:r>
              <a:rPr lang="en-US" sz="2400" dirty="0"/>
              <a:t>	3,475	3.84×10</a:t>
            </a:r>
            <a:r>
              <a:rPr lang="en-US" sz="2400" baseline="30000" dirty="0"/>
              <a:t>5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Mars</a:t>
            </a:r>
            <a:r>
              <a:rPr lang="en-US" sz="2400" dirty="0"/>
              <a:t>	6,779	2.28×10</a:t>
            </a:r>
            <a:r>
              <a:rPr lang="en-US" sz="2400" baseline="30000" dirty="0"/>
              <a:t>8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Jupiter</a:t>
            </a:r>
            <a:r>
              <a:rPr lang="en-US" sz="2400" dirty="0"/>
              <a:t>	139,820	7.78×10</a:t>
            </a:r>
            <a:r>
              <a:rPr lang="en-US" sz="2400" baseline="30000" dirty="0"/>
              <a:t>8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Saturn</a:t>
            </a:r>
            <a:r>
              <a:rPr lang="en-US" sz="2400" dirty="0"/>
              <a:t>	120,000	1.43×10</a:t>
            </a:r>
            <a:r>
              <a:rPr lang="en-US" sz="2400" baseline="30000" dirty="0"/>
              <a:t>9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Uranus</a:t>
            </a:r>
            <a:r>
              <a:rPr lang="en-US" sz="2400" dirty="0"/>
              <a:t>	50,724	2.88×10</a:t>
            </a:r>
            <a:r>
              <a:rPr lang="en-US" sz="2400" baseline="30000" dirty="0"/>
              <a:t>9</a:t>
            </a:r>
          </a:p>
          <a:p>
            <a:pPr marL="0" indent="0">
              <a:buNone/>
              <a:tabLst>
                <a:tab pos="3417888" algn="r"/>
                <a:tab pos="4625975" algn="l"/>
              </a:tabLst>
            </a:pPr>
            <a:r>
              <a:rPr lang="en-US" sz="2400" dirty="0">
                <a:solidFill>
                  <a:schemeClr val="accent2"/>
                </a:solidFill>
              </a:rPr>
              <a:t>Neptune</a:t>
            </a:r>
            <a:r>
              <a:rPr lang="en-US" sz="2400" dirty="0"/>
              <a:t>	49,244	4.51×10</a:t>
            </a:r>
            <a:r>
              <a:rPr lang="en-US" sz="2400" baseline="30000" dirty="0"/>
              <a:t>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284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BA116-0F9B-634F-A7AD-13501B870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419CB-6D94-1B47-801B-1510FC98A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of as many celestial objects as you can.</a:t>
            </a:r>
          </a:p>
          <a:p>
            <a:pPr lvl="1"/>
            <a:r>
              <a:rPr lang="en-US" dirty="0"/>
              <a:t>can be individual items (e.g. </a:t>
            </a:r>
            <a:r>
              <a:rPr lang="en-US" dirty="0">
                <a:solidFill>
                  <a:schemeClr val="accent2"/>
                </a:solidFill>
              </a:rPr>
              <a:t>stars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can be structures (e.g. </a:t>
            </a:r>
            <a:r>
              <a:rPr lang="en-US" dirty="0">
                <a:solidFill>
                  <a:schemeClr val="accent2"/>
                </a:solidFill>
              </a:rPr>
              <a:t>star clusters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5935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4CEA-C958-174E-B5B5-7E41CC0EE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C828E-C758-4F4A-865F-56ACC65A9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Objects (stars, asteroids, planets)</a:t>
            </a:r>
          </a:p>
          <a:p>
            <a:r>
              <a:rPr lang="en-US" dirty="0"/>
              <a:t>Solar system</a:t>
            </a:r>
          </a:p>
          <a:p>
            <a:r>
              <a:rPr lang="en-US" dirty="0"/>
              <a:t>Galaxy</a:t>
            </a:r>
          </a:p>
          <a:p>
            <a:r>
              <a:rPr lang="en-US" dirty="0"/>
              <a:t>Galaxy clusters</a:t>
            </a:r>
          </a:p>
          <a:p>
            <a:r>
              <a:rPr lang="en-US" dirty="0"/>
              <a:t>Galaxy superclusters</a:t>
            </a:r>
          </a:p>
          <a:p>
            <a:r>
              <a:rPr lang="en-US" dirty="0"/>
              <a:t>Cosmic web</a:t>
            </a:r>
          </a:p>
          <a:p>
            <a:pPr lvl="1"/>
            <a:r>
              <a:rPr lang="en-US" dirty="0"/>
              <a:t>walls, filaments, voids</a:t>
            </a:r>
          </a:p>
        </p:txBody>
      </p:sp>
    </p:spTree>
    <p:extLst>
      <p:ext uri="{BB962C8B-B14F-4D97-AF65-F5344CB8AC3E}">
        <p14:creationId xmlns:p14="http://schemas.microsoft.com/office/powerpoint/2010/main" val="110049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BF6D0-3C59-F14F-B46A-5FBF6C90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levels of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E0CAD-C4D6-8249-9D70-5057795B2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stars are in clusters</a:t>
            </a:r>
          </a:p>
          <a:p>
            <a:pPr lvl="1"/>
            <a:r>
              <a:rPr lang="en-US" dirty="0"/>
              <a:t>some long-lived</a:t>
            </a:r>
          </a:p>
          <a:p>
            <a:pPr lvl="1"/>
            <a:r>
              <a:rPr lang="en-US" dirty="0"/>
              <a:t>most non-dwarf stars are binaries</a:t>
            </a:r>
          </a:p>
          <a:p>
            <a:r>
              <a:rPr lang="en-US" dirty="0"/>
              <a:t>Galaxies have structure</a:t>
            </a:r>
          </a:p>
          <a:p>
            <a:pPr lvl="1"/>
            <a:r>
              <a:rPr lang="en-US" dirty="0"/>
              <a:t>arms, disk, bulge of spiral galaxies</a:t>
            </a:r>
          </a:p>
        </p:txBody>
      </p:sp>
    </p:spTree>
    <p:extLst>
      <p:ext uri="{BB962C8B-B14F-4D97-AF65-F5344CB8AC3E}">
        <p14:creationId xmlns:p14="http://schemas.microsoft.com/office/powerpoint/2010/main" val="386223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5B23-6816-CD48-A1E1-5AF98479D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Cosmic Distances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D66DD-1F6D-D94E-A70E-FE9E4BAEA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Measuring distance is of critical importance to understanding the universe (the </a:t>
            </a:r>
            <a:r>
              <a:rPr lang="en-US" dirty="0">
                <a:solidFill>
                  <a:schemeClr val="accent2"/>
                </a:solidFill>
              </a:rPr>
              <a:t>distance problem</a:t>
            </a:r>
            <a:r>
              <a:rPr lang="en-US" dirty="0"/>
              <a:t>)</a:t>
            </a:r>
          </a:p>
          <a:p>
            <a:r>
              <a:rPr lang="en-US" dirty="0"/>
              <a:t>It’s fairly easy to find an object’s direction</a:t>
            </a:r>
          </a:p>
          <a:p>
            <a:r>
              <a:rPr lang="en-US" dirty="0"/>
              <a:t>Measuring distance is very difficult</a:t>
            </a:r>
          </a:p>
          <a:p>
            <a:r>
              <a:rPr lang="en-US" dirty="0"/>
              <a:t>Astronomy research depends on the unglamorous work of developing and testing ways to measure distance</a:t>
            </a:r>
          </a:p>
        </p:txBody>
      </p:sp>
    </p:spTree>
    <p:extLst>
      <p:ext uri="{BB962C8B-B14F-4D97-AF65-F5344CB8AC3E}">
        <p14:creationId xmlns:p14="http://schemas.microsoft.com/office/powerpoint/2010/main" val="192188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4EA77-752B-D947-9F55-915D3D3F1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Cosmic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717C7-66AF-1643-82E2-D91994CE0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Specified in terms of two angles</a:t>
            </a:r>
          </a:p>
          <a:p>
            <a:pPr lvl="1"/>
            <a:r>
              <a:rPr lang="en-US" dirty="0"/>
              <a:t>celestial latitude and longitude</a:t>
            </a:r>
          </a:p>
          <a:p>
            <a:r>
              <a:rPr lang="en-US" dirty="0"/>
              <a:t>Coordinates need to specify</a:t>
            </a:r>
          </a:p>
          <a:p>
            <a:pPr lvl="1"/>
            <a:r>
              <a:rPr lang="en-US" dirty="0"/>
              <a:t>an </a:t>
            </a:r>
            <a:r>
              <a:rPr lang="en-US" dirty="0">
                <a:solidFill>
                  <a:schemeClr val="accent2"/>
                </a:solidFill>
              </a:rPr>
              <a:t>origin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plane</a:t>
            </a:r>
            <a:r>
              <a:rPr lang="en-US" dirty="0"/>
              <a:t> containing the origin</a:t>
            </a:r>
          </a:p>
          <a:p>
            <a:pPr lvl="2"/>
            <a:r>
              <a:rPr lang="en-US" dirty="0"/>
              <a:t>(the plane and origin define an axis)</a:t>
            </a:r>
          </a:p>
          <a:p>
            <a:pPr lvl="1"/>
            <a:r>
              <a:rPr lang="en-US" dirty="0"/>
              <a:t>another </a:t>
            </a:r>
            <a:r>
              <a:rPr lang="en-US" dirty="0">
                <a:solidFill>
                  <a:schemeClr val="accent2"/>
                </a:solidFill>
              </a:rPr>
              <a:t>point</a:t>
            </a:r>
            <a:r>
              <a:rPr lang="en-US" dirty="0"/>
              <a:t> in the plane</a:t>
            </a:r>
          </a:p>
          <a:p>
            <a:pPr lvl="2"/>
            <a:r>
              <a:rPr lang="en-US" dirty="0"/>
              <a:t>(or a line in the plane containing the origin)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direction</a:t>
            </a:r>
            <a:r>
              <a:rPr lang="en-US" dirty="0"/>
              <a:t> around the plane</a:t>
            </a:r>
          </a:p>
        </p:txBody>
      </p:sp>
    </p:spTree>
    <p:extLst>
      <p:ext uri="{BB962C8B-B14F-4D97-AF65-F5344CB8AC3E}">
        <p14:creationId xmlns:p14="http://schemas.microsoft.com/office/powerpoint/2010/main" val="644833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4EA77-752B-D947-9F55-915D3D3F1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Cosmic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717C7-66AF-1643-82E2-D91994CE0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Coordinates need to specify</a:t>
            </a:r>
          </a:p>
          <a:p>
            <a:pPr lvl="1"/>
            <a:r>
              <a:rPr lang="en-US" dirty="0"/>
              <a:t>an </a:t>
            </a:r>
            <a:r>
              <a:rPr lang="en-US" dirty="0">
                <a:solidFill>
                  <a:schemeClr val="accent2"/>
                </a:solidFill>
              </a:rPr>
              <a:t>origin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plane</a:t>
            </a:r>
            <a:r>
              <a:rPr lang="en-US" dirty="0"/>
              <a:t> containing the origin</a:t>
            </a:r>
          </a:p>
          <a:p>
            <a:pPr lvl="2"/>
            <a:r>
              <a:rPr lang="en-US" dirty="0"/>
              <a:t>(the plane and origin define an axis)</a:t>
            </a:r>
          </a:p>
          <a:p>
            <a:pPr lvl="1"/>
            <a:r>
              <a:rPr lang="en-US" dirty="0"/>
              <a:t>another </a:t>
            </a:r>
            <a:r>
              <a:rPr lang="en-US" dirty="0">
                <a:solidFill>
                  <a:schemeClr val="accent2"/>
                </a:solidFill>
              </a:rPr>
              <a:t>point</a:t>
            </a:r>
            <a:r>
              <a:rPr lang="en-US" dirty="0"/>
              <a:t> in the plane</a:t>
            </a:r>
          </a:p>
          <a:p>
            <a:pPr lvl="2"/>
            <a:r>
              <a:rPr lang="en-US" dirty="0"/>
              <a:t>(or a line in the plane containing the origin)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direction</a:t>
            </a:r>
            <a:r>
              <a:rPr lang="en-US" dirty="0"/>
              <a:t> around the plane</a:t>
            </a:r>
          </a:p>
          <a:p>
            <a:r>
              <a:rPr lang="en-US" dirty="0">
                <a:solidFill>
                  <a:schemeClr val="accent4"/>
                </a:solidFill>
              </a:rPr>
              <a:t>What are these quantities for </a:t>
            </a:r>
            <a:r>
              <a:rPr lang="en-US" dirty="0">
                <a:solidFill>
                  <a:schemeClr val="accent5"/>
                </a:solidFill>
              </a:rPr>
              <a:t>latitude</a:t>
            </a:r>
            <a:r>
              <a:rPr lang="en-US" dirty="0">
                <a:solidFill>
                  <a:schemeClr val="accent4"/>
                </a:solidFill>
              </a:rPr>
              <a:t> and </a:t>
            </a:r>
            <a:r>
              <a:rPr lang="en-US" dirty="0">
                <a:solidFill>
                  <a:schemeClr val="accent5"/>
                </a:solidFill>
              </a:rPr>
              <a:t>longitude</a:t>
            </a:r>
            <a:r>
              <a:rPr lang="en-US" dirty="0">
                <a:solidFill>
                  <a:schemeClr val="accent4"/>
                </a:solidFill>
              </a:rPr>
              <a:t> coordinates?</a:t>
            </a:r>
          </a:p>
        </p:txBody>
      </p:sp>
    </p:spTree>
    <p:extLst>
      <p:ext uri="{BB962C8B-B14F-4D97-AF65-F5344CB8AC3E}">
        <p14:creationId xmlns:p14="http://schemas.microsoft.com/office/powerpoint/2010/main" val="342013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138B9-7B42-3C44-90A1-36A1760C3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CB241-F4A2-7949-8E2B-107A47F90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might astronomers measure or estimate distances to celestial objects?</a:t>
            </a:r>
          </a:p>
        </p:txBody>
      </p:sp>
    </p:spTree>
    <p:extLst>
      <p:ext uri="{BB962C8B-B14F-4D97-AF65-F5344CB8AC3E}">
        <p14:creationId xmlns:p14="http://schemas.microsoft.com/office/powerpoint/2010/main" val="3009545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7143-C65B-C348-9B26-B26065B70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Distance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33879-C911-5D4D-82F6-153819871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kilometer</a:t>
            </a:r>
          </a:p>
          <a:p>
            <a:r>
              <a:rPr lang="en-US" dirty="0"/>
              <a:t>Astronomical unit</a:t>
            </a:r>
          </a:p>
          <a:p>
            <a:r>
              <a:rPr lang="en-US" dirty="0"/>
              <a:t>light year</a:t>
            </a:r>
          </a:p>
          <a:p>
            <a:r>
              <a:rPr lang="en-US" dirty="0"/>
              <a:t>parsec</a:t>
            </a:r>
          </a:p>
        </p:txBody>
      </p:sp>
    </p:spTree>
    <p:extLst>
      <p:ext uri="{BB962C8B-B14F-4D97-AF65-F5344CB8AC3E}">
        <p14:creationId xmlns:p14="http://schemas.microsoft.com/office/powerpoint/2010/main" val="268961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3542</TotalTime>
  <Words>533</Words>
  <Application>Microsoft Macintosh PowerPoint</Application>
  <PresentationFormat>On-screen Show (4:3)</PresentationFormat>
  <Paragraphs>93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ＭＳ Ｐゴシック</vt:lpstr>
      <vt:lpstr>Arial</vt:lpstr>
      <vt:lpstr>Calibri</vt:lpstr>
      <vt:lpstr>Default Design</vt:lpstr>
      <vt:lpstr>What’s out there</vt:lpstr>
      <vt:lpstr>Pair Exercise</vt:lpstr>
      <vt:lpstr>Structural levels</vt:lpstr>
      <vt:lpstr>Other levels of structure</vt:lpstr>
      <vt:lpstr>Cosmic Distances</vt:lpstr>
      <vt:lpstr>Cosmic Directions</vt:lpstr>
      <vt:lpstr>Cosmic Directions</vt:lpstr>
      <vt:lpstr>Pair Exercise</vt:lpstr>
      <vt:lpstr>Useful Distance Units</vt:lpstr>
      <vt:lpstr>Speed, time, and distance</vt:lpstr>
      <vt:lpstr>Speed of Light</vt:lpstr>
      <vt:lpstr>Light·year</vt:lpstr>
      <vt:lpstr>Exercise</vt:lpstr>
      <vt:lpstr>Distances are Immense</vt:lpstr>
      <vt:lpstr>Look-back time</vt:lpstr>
      <vt:lpstr>Solar System Distances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237</cp:revision>
  <cp:lastPrinted>2019-02-25T13:00:09Z</cp:lastPrinted>
  <dcterms:created xsi:type="dcterms:W3CDTF">2003-08-04T19:23:16Z</dcterms:created>
  <dcterms:modified xsi:type="dcterms:W3CDTF">2026-01-12T13:24:06Z</dcterms:modified>
</cp:coreProperties>
</file>