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74" r:id="rId2"/>
    <p:sldId id="431" r:id="rId3"/>
    <p:sldId id="411" r:id="rId4"/>
    <p:sldId id="484" r:id="rId5"/>
    <p:sldId id="408" r:id="rId6"/>
    <p:sldId id="486" r:id="rId7"/>
    <p:sldId id="259" r:id="rId8"/>
    <p:sldId id="261" r:id="rId9"/>
    <p:sldId id="262" r:id="rId10"/>
    <p:sldId id="443" r:id="rId11"/>
    <p:sldId id="445" r:id="rId12"/>
    <p:sldId id="487" r:id="rId13"/>
    <p:sldId id="488" r:id="rId14"/>
    <p:sldId id="489" r:id="rId15"/>
    <p:sldId id="490" r:id="rId16"/>
    <p:sldId id="495" r:id="rId17"/>
    <p:sldId id="442" r:id="rId18"/>
    <p:sldId id="496" r:id="rId19"/>
    <p:sldId id="497" r:id="rId20"/>
    <p:sldId id="498" r:id="rId21"/>
    <p:sldId id="499" r:id="rId22"/>
    <p:sldId id="500" r:id="rId23"/>
    <p:sldId id="501" r:id="rId24"/>
    <p:sldId id="386" r:id="rId25"/>
    <p:sldId id="502" r:id="rId26"/>
    <p:sldId id="394" r:id="rId27"/>
    <p:sldId id="491" r:id="rId28"/>
    <p:sldId id="492" r:id="rId29"/>
    <p:sldId id="493" r:id="rId30"/>
    <p:sldId id="479" r:id="rId31"/>
    <p:sldId id="480" r:id="rId32"/>
    <p:sldId id="494" r:id="rId33"/>
  </p:sldIdLst>
  <p:sldSz cx="9144000" cy="6858000" type="screen4x3"/>
  <p:notesSz cx="9236075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40"/>
    <p:restoredTop sz="91028"/>
  </p:normalViewPr>
  <p:slideViewPr>
    <p:cSldViewPr>
      <p:cViewPr varScale="1">
        <p:scale>
          <a:sx n="57" d="100"/>
          <a:sy n="57" d="100"/>
        </p:scale>
        <p:origin x="176" y="6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90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657094-E0A7-B392-F47B-E770D3AC42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334962"/>
            <a:ext cx="4002088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A1000 L01 Course mechanics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A704E7-564A-4AC6-AE6A-EDBAC2C4C1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32400" y="0"/>
            <a:ext cx="4002088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476113C5-B9E4-46B8-BCCF-A839B027C163}" type="datetimeFigureOut">
              <a:rPr lang="en-US"/>
              <a:pPr>
                <a:defRPr/>
              </a:pPr>
              <a:t>1/21/26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FF867-BEB8-33B9-66DF-0649AFBAD9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7975"/>
            <a:ext cx="4002088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78EFB-B027-3E79-2740-5CB16CE280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32400" y="6657975"/>
            <a:ext cx="4002088" cy="3508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75CC4D5-1FC2-456B-AE89-2F8D2E5403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D2513C2C-B3BA-1D11-DFE8-E5D0B76A767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208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A1000 L01 Course mechanics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32750EB6-795A-202F-29B1-4BB68B1760B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233988" y="0"/>
            <a:ext cx="4002087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3AE450A3-FF34-D14C-CF2A-9B8883C88DA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65438" y="525463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41" name="Rectangle 5">
            <a:extLst>
              <a:ext uri="{FF2B5EF4-FFF2-40B4-BE49-F238E27FC236}">
                <a16:creationId xmlns:a16="http://schemas.microsoft.com/office/drawing/2014/main" id="{F65B1739-F1F2-AF29-5E36-A86037C8F7C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1900" y="3330575"/>
            <a:ext cx="6772275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6742" name="Rectangle 6">
            <a:extLst>
              <a:ext uri="{FF2B5EF4-FFF2-40B4-BE49-F238E27FC236}">
                <a16:creationId xmlns:a16="http://schemas.microsoft.com/office/drawing/2014/main" id="{C35C4535-9F69-74EB-B5B2-5B1C3A80BB9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9563"/>
            <a:ext cx="4002088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3" name="Rectangle 7">
            <a:extLst>
              <a:ext uri="{FF2B5EF4-FFF2-40B4-BE49-F238E27FC236}">
                <a16:creationId xmlns:a16="http://schemas.microsoft.com/office/drawing/2014/main" id="{EFFBBB90-4A37-FCF6-1502-68E3C235BF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33988" y="6659563"/>
            <a:ext cx="4002087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2B427FC-FBB1-43F4-BA03-1AD606938B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8A3A1731-FA2F-7463-B4CB-37DB2F88D8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5372E207-A677-B39A-F9E1-C39D6E662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7F25E88A-1D71-E582-5367-D604DFB825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907BA0-E420-433C-9E6E-672805047B34}" type="slidenum">
              <a:rPr lang="en-US" altLang="en-US" sz="1200"/>
              <a:pPr/>
              <a:t>24</a:t>
            </a:fld>
            <a:endParaRPr lang="en-US" altLang="en-US" sz="1200"/>
          </a:p>
        </p:txBody>
      </p:sp>
      <p:sp>
        <p:nvSpPr>
          <p:cNvPr id="24581" name="Header Placeholder 1">
            <a:extLst>
              <a:ext uri="{FF2B5EF4-FFF2-40B4-BE49-F238E27FC236}">
                <a16:creationId xmlns:a16="http://schemas.microsoft.com/office/drawing/2014/main" id="{E0B78A90-E74C-6925-A2C1-B41246F2BB4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/>
              <a:t>A1000 L01 Course mechanics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434064-95FF-93DF-40A8-ED3FAC9F18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4DC555-1E88-4AD4-1E53-FC38BF8A62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1FC70F-6DCE-CA9F-4905-1477D4AAE3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427D9-F393-482B-AEAB-1930A98910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014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131093-F5EC-ACAD-0869-4A937C10B4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246C89-1D97-E829-E32C-8DBEC6C267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FAA838-03E7-4A1C-CCE8-B9D212C767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C27FB-079C-487D-A394-30F0ACA751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750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27F3A6-294A-2A32-0199-39277241FB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934400-9C58-D683-9C33-3AEBCD9924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C76108-ABD0-80B4-9F3A-E3BFEA324F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981ED-DD83-46F9-AECA-46F5F6B642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608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5BB721-1B4E-5745-20F3-910CA44354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13E023-A42A-CEE0-2DC5-5FEAF4B9FC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B4EDA-8F99-993A-113C-F42710F69E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6B83D-3901-4268-87BF-C45FE7A7EC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3535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D48105-D117-3600-4436-C6D4E33AB4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9BD6FF-84FA-DE1C-A6E5-8A1AF6924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BB5144-F95F-A002-520C-C71B026B95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2D926-FE18-453D-B78F-714967A869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1432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30302A-DAA1-5D3F-3B04-D33DADA995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036090-1D35-D858-A1C8-5D7B78A8D6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96CF87-F6FB-005A-80B9-0734BC6F5A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BD2D5-C729-4590-A87A-459F2D8372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2175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520E4E0-63B1-1005-4BC7-404F57E274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8163735-8D16-8762-668E-79EE7ABEFF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A5FE05F-52C9-6485-835A-AD6834F85B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6D69B-65DC-4559-A0C4-B63F047447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7039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BCAD60F-C670-23C7-3490-1A808904F5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88C0CE-55F6-9774-A4D1-804A86C15B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C63C3BF-3051-8599-5554-34AACC6F8B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B465E-7ACD-44C7-9127-B2F57E175B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1221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FF5C623-E01B-A1B8-B6C8-F29475CF09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9AB07D0-E80C-AA82-22BC-19DD0B11E2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01B02FB-D585-3614-9168-5B1D049EFA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09BEA-9ED7-47D0-8EDB-74C920F71B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5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0081D7-98B4-AC25-4AFC-EAEFC0083B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C1A1C4-40F3-697A-DF39-95BD3C1057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7B0B36-E072-DDC4-F584-2C3CA75BC3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75E5D-EE22-41E7-929A-2B2B8C4E08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772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E6A25B-C200-E2CB-C87F-9495A3D616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6F8376-2E63-F515-2075-C6DC71EC94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40B960-CDD1-F3A7-7231-38617016A8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45B43-B7EB-4700-B9EF-353EB052A5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8703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5CE3D"/>
            </a:gs>
            <a:gs pos="100000">
              <a:srgbClr val="E8801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8FD79A6-3FF4-5395-FFAC-705664B56E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CB7707F-B5C0-0C58-2C92-D47269C4CA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4F85D42-CA78-0973-1BF1-86804C381DC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2315D3C-6A02-897C-3BB4-F31829E1A10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F623E91-0E38-6F2F-56D5-2DE284723A8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2BA17B6-62A7-4282-8EE9-917D0587D8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cjPf7afAtIg?feature=shared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pod.nasa.gov/apod/ap250302.html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apod.nasa.gov/apod/ap210802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nearly perfect circular ring of blue stars is seen&#10;against a dark field of small background galaxies.&#10;In the center of the ring is a ball of yellow stars.&#10;Please see the explanation for more detailed information.">
            <a:extLst>
              <a:ext uri="{FF2B5EF4-FFF2-40B4-BE49-F238E27FC236}">
                <a16:creationId xmlns:a16="http://schemas.microsoft.com/office/drawing/2014/main" id="{67AB239D-315F-E444-C130-AE54F8133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>
            <a:extLst>
              <a:ext uri="{FF2B5EF4-FFF2-40B4-BE49-F238E27FC236}">
                <a16:creationId xmlns:a16="http://schemas.microsoft.com/office/drawing/2014/main" id="{B132A7C1-F078-04D7-BD89-BA6232BDF17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2362200"/>
            <a:ext cx="8458200" cy="18288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Welcome to</a:t>
            </a:r>
            <a:r>
              <a:rPr lang="en-US" altLang="en-US" sz="4000" dirty="0">
                <a:solidFill>
                  <a:srgbClr val="FF0000"/>
                </a:solidFill>
              </a:rPr>
              <a:t> </a:t>
            </a:r>
            <a:br>
              <a:rPr lang="en-US" altLang="en-US" sz="4000" dirty="0">
                <a:solidFill>
                  <a:srgbClr val="FF0000"/>
                </a:solidFill>
              </a:rPr>
            </a:br>
            <a:r>
              <a:rPr lang="en-US" altLang="en-US" sz="4000" dirty="0">
                <a:solidFill>
                  <a:srgbClr val="FF0000"/>
                </a:solidFill>
              </a:rPr>
              <a:t>ASTR 1000: Descriptive Astronomy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DF55708-FD90-A4D4-AFBE-E668D59EBC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Subjects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236C2C3-CC90-E6E7-7F19-407F31F09D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Universe</a:t>
            </a:r>
          </a:p>
          <a:p>
            <a:pPr lvl="1" eaLnBrk="1" hangingPunct="1"/>
            <a:r>
              <a:rPr lang="en-US" altLang="en-US" dirty="0"/>
              <a:t>What is in it?</a:t>
            </a:r>
          </a:p>
          <a:p>
            <a:pPr lvl="1" eaLnBrk="1" hangingPunct="1"/>
            <a:r>
              <a:rPr lang="en-US" altLang="en-US" dirty="0"/>
              <a:t>How is it arranged?</a:t>
            </a:r>
          </a:p>
          <a:p>
            <a:pPr lvl="1" eaLnBrk="1" hangingPunct="1"/>
            <a:r>
              <a:rPr lang="en-US" altLang="en-US" dirty="0"/>
              <a:t>How did it get like this?</a:t>
            </a:r>
          </a:p>
          <a:p>
            <a:pPr eaLnBrk="1" hangingPunct="1"/>
            <a:r>
              <a:rPr lang="en-US" altLang="en-US" dirty="0"/>
              <a:t>Solar system</a:t>
            </a:r>
          </a:p>
          <a:p>
            <a:pPr lvl="1" eaLnBrk="1" hangingPunct="1"/>
            <a:r>
              <a:rPr lang="en-US" altLang="en-US" dirty="0"/>
              <a:t>How did it form?</a:t>
            </a:r>
          </a:p>
          <a:p>
            <a:pPr lvl="1" eaLnBrk="1" hangingPunct="1"/>
            <a:r>
              <a:rPr lang="en-US" altLang="en-US" dirty="0"/>
              <a:t>What does it contain?</a:t>
            </a:r>
          </a:p>
          <a:p>
            <a:pPr lvl="1" eaLnBrk="1" hangingPunct="1"/>
            <a:r>
              <a:rPr lang="en-US" altLang="en-US" dirty="0"/>
              <a:t>How do the pieces interact?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1B09C50-96E6-E559-F62F-4A20A608E4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Subjects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BD48051-8587-1F71-4C51-80E86B4116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The Sun</a:t>
            </a:r>
          </a:p>
          <a:p>
            <a:pPr lvl="1" eaLnBrk="1" hangingPunct="1"/>
            <a:r>
              <a:rPr lang="en-US" altLang="en-US" dirty="0"/>
              <a:t>What is it made of?</a:t>
            </a:r>
          </a:p>
          <a:p>
            <a:pPr lvl="1" eaLnBrk="1" hangingPunct="1"/>
            <a:r>
              <a:rPr lang="en-US" altLang="en-US" dirty="0"/>
              <a:t>What is its structure?</a:t>
            </a:r>
          </a:p>
          <a:p>
            <a:pPr lvl="1" eaLnBrk="1" hangingPunct="1"/>
            <a:r>
              <a:rPr lang="en-US" altLang="en-US" dirty="0"/>
              <a:t>How does it work?</a:t>
            </a:r>
          </a:p>
          <a:p>
            <a:pPr lvl="1" eaLnBrk="1" hangingPunct="1"/>
            <a:r>
              <a:rPr lang="en-US" altLang="en-US" dirty="0"/>
              <a:t>How will it change?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4EA99E0-F722-4619-1A8F-C22576D838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Subjects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BFE8184-7689-5C38-42F6-70F8A65A5A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Stars</a:t>
            </a:r>
          </a:p>
          <a:p>
            <a:pPr lvl="1" eaLnBrk="1" hangingPunct="1"/>
            <a:r>
              <a:rPr lang="en-US" altLang="en-US" dirty="0"/>
              <a:t>How are they alike?</a:t>
            </a:r>
          </a:p>
          <a:p>
            <a:pPr lvl="1" eaLnBrk="1" hangingPunct="1"/>
            <a:r>
              <a:rPr lang="en-US" altLang="en-US" dirty="0"/>
              <a:t>In what ways are they different?</a:t>
            </a:r>
          </a:p>
          <a:p>
            <a:pPr lvl="1" eaLnBrk="1" hangingPunct="1"/>
            <a:r>
              <a:rPr lang="en-US" altLang="en-US" dirty="0"/>
              <a:t>How do they shine?</a:t>
            </a:r>
          </a:p>
          <a:p>
            <a:pPr lvl="1" eaLnBrk="1" hangingPunct="1"/>
            <a:r>
              <a:rPr lang="en-US" altLang="en-US" dirty="0"/>
              <a:t>How do they change over time?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D19CF390-C690-0E38-0373-A93958B2FC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Subjects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7590545B-8855-4A97-2552-65FEA658B5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Stellar remnants</a:t>
            </a:r>
          </a:p>
          <a:p>
            <a:pPr lvl="1"/>
            <a:r>
              <a:rPr lang="en-US" altLang="en-US" dirty="0"/>
              <a:t>How do they form?</a:t>
            </a:r>
          </a:p>
          <a:p>
            <a:pPr lvl="1"/>
            <a:r>
              <a:rPr lang="en-US" altLang="en-US" dirty="0"/>
              <a:t>How do they evolve?</a:t>
            </a:r>
          </a:p>
          <a:p>
            <a:pPr lvl="1"/>
            <a:r>
              <a:rPr lang="en-US" altLang="en-US" dirty="0"/>
              <a:t>How do they interact with other bodies?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DBE3493D-6146-EF92-4F39-20AFB13A65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Subjects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E39B5A38-F978-28A8-8EF9-44DF91C283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Galaxies</a:t>
            </a:r>
          </a:p>
          <a:p>
            <a:pPr lvl="1"/>
            <a:r>
              <a:rPr lang="en-US" altLang="en-US" dirty="0"/>
              <a:t>How do they form?</a:t>
            </a:r>
          </a:p>
          <a:p>
            <a:pPr lvl="1"/>
            <a:r>
              <a:rPr lang="en-US" altLang="en-US" dirty="0"/>
              <a:t>How do they evolve?</a:t>
            </a:r>
          </a:p>
          <a:p>
            <a:pPr lvl="1"/>
            <a:r>
              <a:rPr lang="en-US" altLang="en-US" dirty="0"/>
              <a:t>What is their structure?</a:t>
            </a:r>
          </a:p>
          <a:p>
            <a:pPr lvl="1"/>
            <a:r>
              <a:rPr lang="en-US" altLang="en-US" dirty="0"/>
              <a:t>How do they interact with each other?</a:t>
            </a:r>
          </a:p>
          <a:p>
            <a:pPr lvl="1"/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56F628DC-64B6-CA4D-F0B5-0FDDCA0B38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Subjects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25769A45-0FFB-BCB7-2B67-2356E233E8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The Universe</a:t>
            </a:r>
          </a:p>
          <a:p>
            <a:pPr lvl="1"/>
            <a:r>
              <a:rPr lang="en-US" altLang="en-US" dirty="0"/>
              <a:t>How did it form?</a:t>
            </a:r>
          </a:p>
          <a:p>
            <a:pPr lvl="1"/>
            <a:r>
              <a:rPr lang="en-US" altLang="en-US" dirty="0"/>
              <a:t>What is in it?</a:t>
            </a:r>
          </a:p>
          <a:p>
            <a:pPr lvl="1"/>
            <a:r>
              <a:rPr lang="en-US" altLang="en-US" dirty="0"/>
              <a:t>Why is it as it is?</a:t>
            </a:r>
          </a:p>
          <a:p>
            <a:pPr lvl="1"/>
            <a:r>
              <a:rPr lang="en-US" altLang="en-US" dirty="0"/>
              <a:t>What will happen to 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07CA1-74D0-782A-9536-60F06AC25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BB787-29A6-2583-A3EB-6F3D7A3F0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silently for 1 minute:</a:t>
            </a:r>
          </a:p>
          <a:p>
            <a:pPr lvl="1"/>
            <a:r>
              <a:rPr lang="en-US" dirty="0"/>
              <a:t>Why do we suppose the Earth is round?</a:t>
            </a:r>
          </a:p>
          <a:p>
            <a:r>
              <a:rPr lang="en-US" dirty="0"/>
              <a:t>Discuss with near neighbors</a:t>
            </a:r>
          </a:p>
        </p:txBody>
      </p:sp>
    </p:spTree>
    <p:extLst>
      <p:ext uri="{BB962C8B-B14F-4D97-AF65-F5344CB8AC3E}">
        <p14:creationId xmlns:p14="http://schemas.microsoft.com/office/powerpoint/2010/main" val="396074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B1B06B3-90B0-203B-1BA5-00AA94017E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Mechanics of the Course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54029209-0597-FA85-54F9-D1FBE8DAE2A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7AB91-FCE6-3B8D-1469-7CD8DE5DB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A9A93-2135-BCE5-ED4F-02D9262C9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4121150" algn="l"/>
              </a:tabLst>
            </a:pPr>
            <a:r>
              <a:rPr lang="en-US" dirty="0"/>
              <a:t>In-class activities	5%</a:t>
            </a:r>
          </a:p>
          <a:p>
            <a:pPr>
              <a:tabLst>
                <a:tab pos="4121150" algn="l"/>
              </a:tabLst>
            </a:pPr>
            <a:r>
              <a:rPr lang="en-US" dirty="0"/>
              <a:t>Online homework	10%</a:t>
            </a:r>
          </a:p>
          <a:p>
            <a:pPr>
              <a:tabLst>
                <a:tab pos="4121150" algn="l"/>
              </a:tabLst>
            </a:pPr>
            <a:r>
              <a:rPr lang="en-US" dirty="0"/>
              <a:t>“Part” projects	50%</a:t>
            </a:r>
          </a:p>
          <a:p>
            <a:pPr>
              <a:tabLst>
                <a:tab pos="4121150" algn="l"/>
              </a:tabLst>
            </a:pPr>
            <a:r>
              <a:rPr lang="en-US" dirty="0"/>
              <a:t>À la carte activities	20%</a:t>
            </a:r>
          </a:p>
          <a:p>
            <a:pPr>
              <a:tabLst>
                <a:tab pos="4121150" algn="l"/>
              </a:tabLst>
            </a:pPr>
            <a:r>
              <a:rPr lang="en-US" dirty="0"/>
              <a:t>Final exam	15%</a:t>
            </a:r>
          </a:p>
        </p:txBody>
      </p:sp>
    </p:spTree>
    <p:extLst>
      <p:ext uri="{BB962C8B-B14F-4D97-AF65-F5344CB8AC3E}">
        <p14:creationId xmlns:p14="http://schemas.microsoft.com/office/powerpoint/2010/main" val="166964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>
            <a:extLst>
              <a:ext uri="{FF2B5EF4-FFF2-40B4-BE49-F238E27FC236}">
                <a16:creationId xmlns:a16="http://schemas.microsoft.com/office/drawing/2014/main" id="{AF622900-E350-43EA-AE61-85891A5C11A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Homework</a:t>
            </a:r>
          </a:p>
        </p:txBody>
      </p:sp>
      <p:sp>
        <p:nvSpPr>
          <p:cNvPr id="22531" name="Rectangle 1027">
            <a:extLst>
              <a:ext uri="{FF2B5EF4-FFF2-40B4-BE49-F238E27FC236}">
                <a16:creationId xmlns:a16="http://schemas.microsoft.com/office/drawing/2014/main" id="{15B4237A-5D05-8A5A-6610-6E9565576E4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Mostly for practice (10% of course grade)</a:t>
            </a:r>
          </a:p>
          <a:p>
            <a:pPr eaLnBrk="1" hangingPunct="1"/>
            <a:r>
              <a:rPr lang="en-US" altLang="en-US" dirty="0"/>
              <a:t>On </a:t>
            </a:r>
            <a:r>
              <a:rPr lang="en-US" altLang="en-US" dirty="0" err="1"/>
              <a:t>MasteringAstronomy</a:t>
            </a:r>
            <a:endParaRPr lang="en-US" altLang="en-US" dirty="0"/>
          </a:p>
          <a:p>
            <a:pPr lvl="1" eaLnBrk="1" hangingPunct="1"/>
            <a:r>
              <a:rPr lang="en-US" altLang="en-US" dirty="0"/>
              <a:t> hope it’s bundled with your textbook</a:t>
            </a:r>
          </a:p>
          <a:p>
            <a:pPr eaLnBrk="1" hangingPunct="1"/>
            <a:r>
              <a:rPr lang="en-US" altLang="en-US" dirty="0"/>
              <a:t>Accessed through WyoCourses shell</a:t>
            </a:r>
          </a:p>
        </p:txBody>
      </p:sp>
    </p:spTree>
    <p:extLst>
      <p:ext uri="{BB962C8B-B14F-4D97-AF65-F5344CB8AC3E}">
        <p14:creationId xmlns:p14="http://schemas.microsoft.com/office/powerpoint/2010/main" val="3311049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471077A-2DBE-CD1E-9BE5-16C4DDD2CC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Subject Matter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B60F62D-D6BB-4596-6004-A128D47E87F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whole Universe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EFCF7-34FA-4F2D-95D2-0BDAF4E03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“Part”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CB384-16B9-756D-ECCE-30227533A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Textbook is categorized into 5 parts (+1)</a:t>
            </a:r>
          </a:p>
          <a:p>
            <a:r>
              <a:rPr lang="en-US" dirty="0"/>
              <a:t>Do something to demonstrate mastery of learning objectives within each part, e.g.</a:t>
            </a:r>
          </a:p>
          <a:p>
            <a:pPr lvl="1"/>
            <a:r>
              <a:rPr lang="en-US" dirty="0"/>
              <a:t>concept map</a:t>
            </a:r>
          </a:p>
          <a:p>
            <a:pPr lvl="1"/>
            <a:r>
              <a:rPr lang="en-US" dirty="0"/>
              <a:t>model</a:t>
            </a:r>
          </a:p>
          <a:p>
            <a:pPr lvl="1"/>
            <a:r>
              <a:rPr lang="en-US" dirty="0"/>
              <a:t>game</a:t>
            </a:r>
          </a:p>
          <a:p>
            <a:pPr lvl="1"/>
            <a:r>
              <a:rPr lang="en-US" dirty="0"/>
              <a:t>quiz questions</a:t>
            </a:r>
          </a:p>
        </p:txBody>
      </p:sp>
    </p:spTree>
    <p:extLst>
      <p:ext uri="{BB962C8B-B14F-4D97-AF65-F5344CB8AC3E}">
        <p14:creationId xmlns:p14="http://schemas.microsoft.com/office/powerpoint/2010/main" val="122284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A9C48-6DA7-3DAF-0212-B8DF2BC31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9B57B-4591-4306-CD33-FF67BF3FD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“Part”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817C4-62A5-2437-25D2-69340FE34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Draft</a:t>
            </a:r>
          </a:p>
          <a:p>
            <a:pPr lvl="1"/>
            <a:r>
              <a:rPr lang="en-US" dirty="0"/>
              <a:t>To demonstrate progress</a:t>
            </a:r>
          </a:p>
          <a:p>
            <a:r>
              <a:rPr lang="en-US" dirty="0"/>
              <a:t>Draft feedback</a:t>
            </a:r>
          </a:p>
          <a:p>
            <a:pPr lvl="1"/>
            <a:r>
              <a:rPr lang="en-US" dirty="0"/>
              <a:t>Will classmates’ projects cover the learning objectives?</a:t>
            </a:r>
          </a:p>
          <a:p>
            <a:r>
              <a:rPr lang="en-US" dirty="0"/>
              <a:t>Project</a:t>
            </a:r>
          </a:p>
          <a:p>
            <a:r>
              <a:rPr lang="en-US" dirty="0"/>
              <a:t>Project feedback</a:t>
            </a:r>
          </a:p>
          <a:p>
            <a:pPr lvl="1"/>
            <a:r>
              <a:rPr lang="en-US" dirty="0"/>
              <a:t>What do classmates’ projects say?</a:t>
            </a:r>
          </a:p>
        </p:txBody>
      </p:sp>
    </p:spTree>
    <p:extLst>
      <p:ext uri="{BB962C8B-B14F-4D97-AF65-F5344CB8AC3E}">
        <p14:creationId xmlns:p14="http://schemas.microsoft.com/office/powerpoint/2010/main" val="418235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88D4B-16DF-581C-ED6E-F674CB7B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À la Carte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07FC5-CFF7-4A7D-BB39-3146978E6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 a book and tell the class</a:t>
            </a:r>
          </a:p>
          <a:p>
            <a:r>
              <a:rPr lang="en-US" dirty="0"/>
              <a:t>Rooftop observing</a:t>
            </a:r>
          </a:p>
          <a:p>
            <a:r>
              <a:rPr lang="en-US" dirty="0"/>
              <a:t>3D Constellation model</a:t>
            </a:r>
          </a:p>
          <a:p>
            <a:r>
              <a:rPr lang="en-US" dirty="0"/>
              <a:t>Planetarium show</a:t>
            </a:r>
          </a:p>
        </p:txBody>
      </p:sp>
    </p:spTree>
    <p:extLst>
      <p:ext uri="{BB962C8B-B14F-4D97-AF65-F5344CB8AC3E}">
        <p14:creationId xmlns:p14="http://schemas.microsoft.com/office/powerpoint/2010/main" val="19718046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A2D9F4B-CD87-3C09-68CA-59C61BDD69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Final Exam</a:t>
            </a:r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12C96F6B-A72A-E42A-5C94-F4FDCCE2F8C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Only exam in the class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solidFill>
                  <a:schemeClr val="tx1"/>
                </a:solidFill>
              </a:rPr>
              <a:t>15% of course grade</a:t>
            </a:r>
          </a:p>
        </p:txBody>
      </p:sp>
    </p:spTree>
    <p:extLst>
      <p:ext uri="{BB962C8B-B14F-4D97-AF65-F5344CB8AC3E}">
        <p14:creationId xmlns:p14="http://schemas.microsoft.com/office/powerpoint/2010/main" val="365220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5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EB0A672C-87F4-2DCB-61C9-441845FC5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Textbook</a:t>
            </a:r>
          </a:p>
        </p:txBody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10DE5217-C9B4-6167-678A-CA2A0A1136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3429000" cy="2895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Textbook: Bennett et al., </a:t>
            </a:r>
            <a:r>
              <a:rPr lang="en-US" altLang="en-US" i="1" dirty="0"/>
              <a:t>The Essential Cosmic Perspective</a:t>
            </a:r>
            <a:r>
              <a:rPr lang="en-US" altLang="en-US" dirty="0"/>
              <a:t>, 9th ed. (req.)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F25515-372A-B144-AC5B-B2F23137C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219200"/>
            <a:ext cx="4788242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9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5BA6FC5E-04DD-B1CD-83D6-8BEAA13709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Visit Me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EAF010A5-305B-C514-0532-EE90D97836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7315200" cy="137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/>
              <a:t>Physical Science building room 116</a:t>
            </a:r>
          </a:p>
        </p:txBody>
      </p:sp>
      <p:sp>
        <p:nvSpPr>
          <p:cNvPr id="163858" name="Rectangle 18">
            <a:extLst>
              <a:ext uri="{FF2B5EF4-FFF2-40B4-BE49-F238E27FC236}">
                <a16:creationId xmlns:a16="http://schemas.microsoft.com/office/drawing/2014/main" id="{3BEC6347-9E49-CE74-2CA8-A5F639327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133599"/>
            <a:ext cx="59436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1485900"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marL="742950" indent="-285750" defTabSz="148590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marL="1143000" indent="-228600" defTabSz="14859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marL="1600200" indent="-228600" defTabSz="14859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marL="2057400" indent="-228600" defTabSz="14859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2514600" indent="-228600" defTabSz="1485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2971800" indent="-228600" defTabSz="1485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3429000" indent="-228600" defTabSz="1485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3886200" indent="-228600" defTabSz="1485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dirty="0"/>
              <a:t>Hours: </a:t>
            </a:r>
            <a:br>
              <a:rPr lang="en-US" altLang="en-US" dirty="0"/>
            </a:br>
            <a:r>
              <a:rPr lang="en-US" altLang="en-US" dirty="0">
                <a:solidFill>
                  <a:schemeClr val="bg2">
                    <a:lumMod val="75000"/>
                  </a:schemeClr>
                </a:solidFill>
              </a:rPr>
              <a:t>M	3:10–4:10 PM</a:t>
            </a:r>
          </a:p>
          <a:p>
            <a:pPr eaLnBrk="1" hangingPunct="1">
              <a:buNone/>
            </a:pPr>
            <a:r>
              <a:rPr lang="en-US" altLang="en-US" dirty="0">
                <a:solidFill>
                  <a:schemeClr val="bg2">
                    <a:lumMod val="75000"/>
                  </a:schemeClr>
                </a:solidFill>
              </a:rPr>
              <a:t>	T	1–2 PM</a:t>
            </a:r>
          </a:p>
          <a:p>
            <a:pPr eaLnBrk="1" hangingPunct="1">
              <a:buFontTx/>
              <a:buNone/>
            </a:pPr>
            <a:r>
              <a:rPr lang="en-US" altLang="en-US" dirty="0">
                <a:solidFill>
                  <a:schemeClr val="bg2">
                    <a:lumMod val="75000"/>
                  </a:schemeClr>
                </a:solidFill>
              </a:rPr>
              <a:t>	W	7–8 PM </a:t>
            </a:r>
            <a:r>
              <a:rPr lang="en-US" altLang="en-US" dirty="0">
                <a:solidFill>
                  <a:schemeClr val="accent2"/>
                </a:solidFill>
              </a:rPr>
              <a:t>PS 234</a:t>
            </a:r>
            <a:br>
              <a:rPr lang="en-US" altLang="en-US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altLang="en-US" dirty="0">
                <a:solidFill>
                  <a:schemeClr val="bg2">
                    <a:lumMod val="75000"/>
                  </a:schemeClr>
                </a:solidFill>
              </a:rPr>
              <a:t>F	10–11 AM</a:t>
            </a:r>
          </a:p>
        </p:txBody>
      </p:sp>
      <p:sp>
        <p:nvSpPr>
          <p:cNvPr id="163863" name="Text Box 23">
            <a:extLst>
              <a:ext uri="{FF2B5EF4-FFF2-40B4-BE49-F238E27FC236}">
                <a16:creationId xmlns:a16="http://schemas.microsoft.com/office/drawing/2014/main" id="{EFC7BEC3-0ABF-FE51-D0B2-1791C7A63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995863"/>
            <a:ext cx="6324600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dirty="0">
                <a:solidFill>
                  <a:srgbClr val="009051"/>
                </a:solidFill>
              </a:rPr>
              <a:t>or by appointment</a:t>
            </a:r>
          </a:p>
          <a:p>
            <a:pPr eaLnBrk="1" hangingPunct="1">
              <a:buFontTx/>
              <a:buNone/>
            </a:pPr>
            <a:r>
              <a:rPr lang="en-US" altLang="en-US" dirty="0">
                <a:solidFill>
                  <a:srgbClr val="009051"/>
                </a:solidFill>
              </a:rPr>
              <a:t>or come in if my door is open</a:t>
            </a:r>
            <a:endParaRPr lang="en-US" altLang="en-US" sz="1800" dirty="0">
              <a:solidFill>
                <a:srgbClr val="009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8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8" grpId="0" build="p" autoUpdateAnimBg="0" advAuto="500"/>
      <p:bldP spid="163863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A6B0FF26-3370-56B9-DF95-6535D3990EC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The Science of Astronomy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43D58439-6886-9B2A-E097-177A04F2D8D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 we’re dealing with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5B6A08A2-A737-60BA-662A-459225AED2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Space is really big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D049B71D-F290-0B10-99DD-FEA381BBB3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hlinkClick r:id="rId2"/>
              </a:rPr>
              <a:t>Cosmic Voyage</a:t>
            </a:r>
            <a:r>
              <a:rPr lang="en-US" altLang="en-US" dirty="0"/>
              <a:t>	</a:t>
            </a:r>
          </a:p>
          <a:p>
            <a:pPr lvl="1"/>
            <a:r>
              <a:rPr lang="en-US" altLang="en-US" dirty="0"/>
              <a:t>6:14–11:24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5124B4AF-7035-3328-ABB7-FAB11077CE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Space is really empty</a:t>
            </a:r>
          </a:p>
        </p:txBody>
      </p:sp>
      <p:pic>
        <p:nvPicPr>
          <p:cNvPr id="28675" name="Picture 3">
            <a:hlinkClick r:id="rId2"/>
            <a:extLst>
              <a:ext uri="{FF2B5EF4-FFF2-40B4-BE49-F238E27FC236}">
                <a16:creationId xmlns:a16="http://schemas.microsoft.com/office/drawing/2014/main" id="{364D989A-3A84-098A-0F12-9BF31F332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1192213"/>
            <a:ext cx="536892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06FB177D-1A25-7DF0-D68F-E6342CB4C0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Really big and empty</a:t>
            </a:r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93BA292B-06F2-A9D2-653F-F0A1ECF355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hlinkClick r:id="rId2"/>
              </a:rPr>
              <a:t>Hubble Ultra-Deep Field</a:t>
            </a:r>
            <a:endParaRPr lang="en-US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03C0E0D-4CFB-D84C-DAAB-A22961DF25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What’s the Point?</a:t>
            </a:r>
          </a:p>
        </p:txBody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9BA80AC9-C141-D745-F47D-8AA4C753F2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438400"/>
          </a:xfrm>
        </p:spPr>
        <p:txBody>
          <a:bodyPr/>
          <a:lstStyle/>
          <a:p>
            <a:pPr eaLnBrk="1" hangingPunct="1"/>
            <a:r>
              <a:rPr lang="en-US" altLang="en-US"/>
              <a:t>The universe is </a:t>
            </a:r>
            <a:r>
              <a:rPr lang="en-US" altLang="en-US">
                <a:solidFill>
                  <a:schemeClr val="accent2"/>
                </a:solidFill>
              </a:rPr>
              <a:t>everything</a:t>
            </a:r>
          </a:p>
          <a:p>
            <a:pPr eaLnBrk="1" hangingPunct="1"/>
            <a:r>
              <a:rPr lang="en-US" altLang="en-US"/>
              <a:t>Astronomy puts things in </a:t>
            </a:r>
            <a:r>
              <a:rPr lang="en-US" altLang="en-US">
                <a:solidFill>
                  <a:schemeClr val="accent2"/>
                </a:solidFill>
              </a:rPr>
              <a:t>perspective</a:t>
            </a:r>
            <a:r>
              <a:rPr lang="en-US" altLang="en-US"/>
              <a:t> </a:t>
            </a:r>
            <a:r>
              <a:rPr lang="en-US" altLang="en-US">
                <a:solidFill>
                  <a:schemeClr val="accent2"/>
                </a:solidFill>
              </a:rPr>
              <a:t> </a:t>
            </a:r>
            <a:endParaRPr lang="en-US" altLang="en-US"/>
          </a:p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Understanding the universe helps us understand </a:t>
            </a:r>
            <a:r>
              <a:rPr lang="en-US" altLang="en-US">
                <a:solidFill>
                  <a:schemeClr val="accent2"/>
                </a:solidFill>
              </a:rPr>
              <a:t>where we 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9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88E23A9C-517F-81E1-0E7E-098B568687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Reading for Next Time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348AEBE9-BED7-84C0-7929-46DC126932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Overview of the universe</a:t>
            </a:r>
          </a:p>
          <a:p>
            <a:pPr eaLnBrk="1" hangingPunct="1"/>
            <a:r>
              <a:rPr lang="en-US" altLang="en-US" dirty="0"/>
              <a:t>What’s out there, and how is it arranged?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EF72B06-D0FF-EA79-42AE-07FBB7581C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Right away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568BB193-0277-B955-5CD1-141D71B53B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810000"/>
          </a:xfrm>
        </p:spPr>
        <p:txBody>
          <a:bodyPr/>
          <a:lstStyle/>
          <a:p>
            <a:pPr eaLnBrk="1" hangingPunct="1"/>
            <a:r>
              <a:rPr lang="en-US" altLang="en-US" dirty="0"/>
              <a:t>Find </a:t>
            </a:r>
            <a:r>
              <a:rPr lang="en-US" altLang="en-US" dirty="0">
                <a:solidFill>
                  <a:schemeClr val="accent2"/>
                </a:solidFill>
              </a:rPr>
              <a:t>the course </a:t>
            </a:r>
            <a:r>
              <a:rPr lang="en-US" altLang="en-US" dirty="0"/>
              <a:t>on WyoCourses.</a:t>
            </a:r>
          </a:p>
          <a:p>
            <a:pPr lvl="1" eaLnBrk="1" hangingPunct="1"/>
            <a:r>
              <a:rPr lang="en-US" altLang="en-US" dirty="0"/>
              <a:t>Try the sample assignment.</a:t>
            </a:r>
          </a:p>
          <a:p>
            <a:pPr eaLnBrk="1" hangingPunct="1"/>
            <a:r>
              <a:rPr lang="en-US" altLang="en-US" dirty="0"/>
              <a:t>Complete the recommended </a:t>
            </a:r>
            <a:r>
              <a:rPr lang="en-US" altLang="en-US" dirty="0">
                <a:solidFill>
                  <a:schemeClr val="accent2"/>
                </a:solidFill>
              </a:rPr>
              <a:t>reading</a:t>
            </a:r>
            <a:r>
              <a:rPr lang="en-US" altLang="en-US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CEC3A-D8C3-8D4B-A692-8D70AD6F6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 ticket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0D19A-A3C5-624C-B9C8-ED41631BB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8F00"/>
                </a:solidFill>
              </a:rPr>
              <a:t>(On the back of your index card)</a:t>
            </a:r>
          </a:p>
          <a:p>
            <a:pPr marL="0" indent="0">
              <a:buNone/>
            </a:pPr>
            <a:r>
              <a:rPr lang="en-US" dirty="0"/>
              <a:t>Why did you register for this class?</a:t>
            </a:r>
          </a:p>
        </p:txBody>
      </p:sp>
    </p:spTree>
    <p:extLst>
      <p:ext uri="{BB962C8B-B14F-4D97-AF65-F5344CB8AC3E}">
        <p14:creationId xmlns:p14="http://schemas.microsoft.com/office/powerpoint/2010/main" val="1817370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6364916-EAD2-735A-5010-B8A93119C7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Who are You?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5F7B4AF2-B627-482A-A62A-3D54EB33BD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951038"/>
            <a:ext cx="2368550" cy="2697162"/>
          </a:xfrm>
        </p:spPr>
        <p:txBody>
          <a:bodyPr/>
          <a:lstStyle/>
          <a:p>
            <a:pPr eaLnBrk="1" hangingPunct="1"/>
            <a:r>
              <a:rPr lang="en-US" altLang="en-US" sz="2800"/>
              <a:t>Please clearly write your first and last name</a:t>
            </a:r>
          </a:p>
        </p:txBody>
      </p:sp>
      <p:sp>
        <p:nvSpPr>
          <p:cNvPr id="198660" name="Rectangle 4">
            <a:extLst>
              <a:ext uri="{FF2B5EF4-FFF2-40B4-BE49-F238E27FC236}">
                <a16:creationId xmlns:a16="http://schemas.microsoft.com/office/drawing/2014/main" id="{E705D1ED-9ED1-A75F-ABB6-790CEA41C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648200"/>
            <a:ext cx="8001000" cy="5032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39725" indent="-339725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r>
              <a:rPr lang="en-US" altLang="en-US" sz="2667" dirty="0">
                <a:solidFill>
                  <a:srgbClr val="003366"/>
                </a:solidFill>
              </a:rPr>
              <a:t>Please bring your tent card to every class</a:t>
            </a: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4868A905-C8C2-21D6-72CC-425222DFABAE}"/>
              </a:ext>
            </a:extLst>
          </p:cNvPr>
          <p:cNvGrpSpPr>
            <a:grpSpLocks/>
          </p:cNvGrpSpPr>
          <p:nvPr/>
        </p:nvGrpSpPr>
        <p:grpSpPr bwMode="auto">
          <a:xfrm>
            <a:off x="3556000" y="5257800"/>
            <a:ext cx="1517650" cy="381000"/>
            <a:chOff x="4560" y="2784"/>
            <a:chExt cx="1147" cy="288"/>
          </a:xfrm>
        </p:grpSpPr>
        <p:sp>
          <p:nvSpPr>
            <p:cNvPr id="13325" name="AutoShape 10">
              <a:extLst>
                <a:ext uri="{FF2B5EF4-FFF2-40B4-BE49-F238E27FC236}">
                  <a16:creationId xmlns:a16="http://schemas.microsoft.com/office/drawing/2014/main" id="{5D8AF9FB-A6F3-A986-3E23-53185B99216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656" y="2784"/>
              <a:ext cx="1051" cy="218"/>
            </a:xfrm>
            <a:prstGeom prst="parallelogram">
              <a:avLst>
                <a:gd name="adj" fmla="val 4153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33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33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500">
                <a:solidFill>
                  <a:schemeClr val="tx1"/>
                </a:solidFill>
              </a:endParaRPr>
            </a:p>
          </p:txBody>
        </p:sp>
        <p:grpSp>
          <p:nvGrpSpPr>
            <p:cNvPr id="13326" name="Group 12">
              <a:extLst>
                <a:ext uri="{FF2B5EF4-FFF2-40B4-BE49-F238E27FC236}">
                  <a16:creationId xmlns:a16="http://schemas.microsoft.com/office/drawing/2014/main" id="{745913E1-B6E4-F575-808A-510735619E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60" y="2784"/>
              <a:ext cx="1072" cy="288"/>
              <a:chOff x="4560" y="2784"/>
              <a:chExt cx="1072" cy="288"/>
            </a:xfrm>
          </p:grpSpPr>
          <p:sp>
            <p:nvSpPr>
              <p:cNvPr id="13327" name="AutoShape 9">
                <a:extLst>
                  <a:ext uri="{FF2B5EF4-FFF2-40B4-BE49-F238E27FC236}">
                    <a16:creationId xmlns:a16="http://schemas.microsoft.com/office/drawing/2014/main" id="{E8513071-2947-14B7-0368-498B4CB2D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0" y="2784"/>
                <a:ext cx="1056" cy="288"/>
              </a:xfrm>
              <a:prstGeom prst="parallelogram">
                <a:avLst>
                  <a:gd name="adj" fmla="val 3159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13328" name="Text Box 11">
                <a:extLst>
                  <a:ext uri="{FF2B5EF4-FFF2-40B4-BE49-F238E27FC236}">
                    <a16:creationId xmlns:a16="http://schemas.microsoft.com/office/drawing/2014/main" id="{C2ED24AF-61C0-D74D-FFB9-16AC978408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24" y="2801"/>
                <a:ext cx="1008" cy="2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500" i="1">
                    <a:solidFill>
                      <a:schemeClr val="tx1"/>
                    </a:solidFill>
                    <a:latin typeface="Verdana" panose="020B0604030504040204" pitchFamily="34" charset="0"/>
                  </a:rPr>
                  <a:t>First Last</a:t>
                </a:r>
                <a:endParaRPr lang="en-US" altLang="en-US" sz="1500">
                  <a:solidFill>
                    <a:schemeClr val="tx1"/>
                  </a:solidFill>
                  <a:latin typeface="Verdana" panose="020B0604030504040204" pitchFamily="34" charset="0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BFBD681-1F45-D7FC-6F30-B38072C8419A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2173288"/>
            <a:ext cx="3727450" cy="1981200"/>
            <a:chOff x="2590800" y="1602433"/>
            <a:chExt cx="3727450" cy="1981200"/>
          </a:xfrm>
        </p:grpSpPr>
        <p:grpSp>
          <p:nvGrpSpPr>
            <p:cNvPr id="13320" name="Group 8">
              <a:extLst>
                <a:ext uri="{FF2B5EF4-FFF2-40B4-BE49-F238E27FC236}">
                  <a16:creationId xmlns:a16="http://schemas.microsoft.com/office/drawing/2014/main" id="{65A14C9B-CB7E-9270-5BD5-B4FEC8704F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0800" y="1602433"/>
              <a:ext cx="3727450" cy="1981200"/>
              <a:chOff x="1296" y="2400"/>
              <a:chExt cx="2640" cy="1536"/>
            </a:xfrm>
          </p:grpSpPr>
          <p:sp>
            <p:nvSpPr>
              <p:cNvPr id="13323" name="Rectangle 5">
                <a:extLst>
                  <a:ext uri="{FF2B5EF4-FFF2-40B4-BE49-F238E27FC236}">
                    <a16:creationId xmlns:a16="http://schemas.microsoft.com/office/drawing/2014/main" id="{7E647C99-5065-9867-B176-22F225C5A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2400"/>
                <a:ext cx="2640" cy="1536"/>
              </a:xfrm>
              <a:prstGeom prst="rect">
                <a:avLst/>
              </a:prstGeom>
              <a:solidFill>
                <a:schemeClr val="accent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003366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12302" name="Line 6">
                <a:extLst>
                  <a:ext uri="{FF2B5EF4-FFF2-40B4-BE49-F238E27FC236}">
                    <a16:creationId xmlns:a16="http://schemas.microsoft.com/office/drawing/2014/main" id="{BA9D0588-3A9B-DA36-2150-1E6BDA3FAD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3168"/>
                <a:ext cx="26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667"/>
              </a:p>
            </p:txBody>
          </p:sp>
        </p:grpSp>
        <p:sp>
          <p:nvSpPr>
            <p:cNvPr id="12300" name="Text Box 7">
              <a:extLst>
                <a:ext uri="{FF2B5EF4-FFF2-40B4-BE49-F238E27FC236}">
                  <a16:creationId xmlns:a16="http://schemas.microsoft.com/office/drawing/2014/main" id="{BD6BBEF3-0EC6-427F-CE0B-806DE079D5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7025" y="2778770"/>
              <a:ext cx="2779713" cy="604838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3333" dirty="0">
                  <a:latin typeface="Verdana" panose="020B0604030504040204" pitchFamily="34" charset="0"/>
                </a:rPr>
                <a:t>Your Name</a:t>
              </a:r>
              <a:endParaRPr lang="en-US" altLang="en-US" sz="1500" dirty="0">
                <a:latin typeface="Verdana" panose="020B0604030504040204" pitchFamily="34" charset="0"/>
              </a:endParaRPr>
            </a:p>
          </p:txBody>
        </p: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7F6C0A01-C005-184B-2E91-53F69755B6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>
              <a:off x="3124200" y="1826270"/>
              <a:ext cx="2949575" cy="60642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3333" dirty="0">
                  <a:latin typeface="Verdana" panose="020B0604030504040204" pitchFamily="34" charset="0"/>
                </a:rPr>
                <a:t>Your Name</a:t>
              </a:r>
              <a:endParaRPr lang="en-US" altLang="en-US" sz="1500" dirty="0">
                <a:latin typeface="Verdana" panose="020B0604030504040204" pitchFamily="34" charset="0"/>
              </a:endParaRPr>
            </a:p>
          </p:txBody>
        </p:sp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A58A82F2-7664-90FF-B55F-0926FCB9F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050" y="1993900"/>
            <a:ext cx="2465388" cy="26543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85739" indent="-28573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19100" indent="-23811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66"/>
                </a:solidFill>
                <a:latin typeface="+mn-lt"/>
              </a:defRPr>
            </a:lvl2pPr>
            <a:lvl3pPr marL="952462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66"/>
                </a:solidFill>
                <a:latin typeface="+mn-lt"/>
              </a:defRPr>
            </a:lvl3pPr>
            <a:lvl4pPr marL="1333447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66"/>
                </a:solidFill>
                <a:latin typeface="+mn-lt"/>
              </a:defRPr>
            </a:lvl4pPr>
            <a:lvl5pPr marL="1714431" indent="-19049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003366"/>
                </a:solidFill>
                <a:latin typeface="+mn-lt"/>
              </a:defRPr>
            </a:lvl5pPr>
            <a:lvl6pPr marL="209541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rgbClr val="003366"/>
                </a:solidFill>
                <a:latin typeface="+mn-lt"/>
              </a:defRPr>
            </a:lvl6pPr>
            <a:lvl7pPr marL="2476401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rgbClr val="003366"/>
                </a:solidFill>
                <a:latin typeface="+mn-lt"/>
              </a:defRPr>
            </a:lvl7pPr>
            <a:lvl8pPr marL="2857386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rgbClr val="003366"/>
                </a:solidFill>
                <a:latin typeface="+mn-lt"/>
              </a:defRPr>
            </a:lvl8pPr>
            <a:lvl9pPr marL="3238370" indent="-190492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67"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US" altLang="en-US" sz="2800" kern="0" dirty="0"/>
              <a:t>and pronouns on both sides of the tent card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38405632" presetClass="entr" presetSubtype="3738470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  <p:bldP spid="198660" grpId="0" autoUpdateAnimBg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7F49C879-CCA9-BECC-A067-B3412D1CED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Group Work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2317684C-C41F-9D5F-3006-8892DEC7B9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 typeface="Times" panose="02020603050405020304" pitchFamily="18" charset="0"/>
              <a:buNone/>
            </a:pPr>
            <a:r>
              <a:rPr lang="en-US" altLang="en-US"/>
              <a:t>Introduce yourself to your neighbors.</a:t>
            </a:r>
          </a:p>
          <a:p>
            <a:pPr marL="609600" indent="-609600" eaLnBrk="1" hangingPunct="1">
              <a:buFont typeface="Times" panose="02020603050405020304" pitchFamily="18" charset="0"/>
              <a:buNone/>
            </a:pPr>
            <a:r>
              <a:rPr lang="en-US" altLang="en-US"/>
              <a:t>Tell them something boring about</a:t>
            </a:r>
          </a:p>
          <a:p>
            <a:pPr marL="990600" lvl="1" indent="-533400" eaLnBrk="1" hangingPunct="1">
              <a:buFont typeface="Times" panose="02020603050405020304" pitchFamily="18" charset="0"/>
              <a:buChar char="•"/>
            </a:pPr>
            <a:r>
              <a:rPr lang="en-US" altLang="en-US"/>
              <a:t>yourself</a:t>
            </a:r>
          </a:p>
          <a:p>
            <a:pPr marL="990600" lvl="1" indent="-533400" eaLnBrk="1" hangingPunct="1">
              <a:buFont typeface="Times" panose="02020603050405020304" pitchFamily="18" charset="0"/>
              <a:buChar char="•"/>
            </a:pPr>
            <a:r>
              <a:rPr lang="en-US" altLang="en-US"/>
              <a:t>your home town</a:t>
            </a:r>
          </a:p>
          <a:p>
            <a:pPr marL="990600" lvl="1" indent="-533400" eaLnBrk="1" hangingPunct="1">
              <a:buFont typeface="Times" panose="02020603050405020304" pitchFamily="18" charset="0"/>
              <a:buChar char="•"/>
            </a:pPr>
            <a:r>
              <a:rPr lang="en-US" altLang="en-US"/>
              <a:t>your family</a:t>
            </a:r>
          </a:p>
          <a:p>
            <a:pPr marL="990600" lvl="1" indent="-533400" eaLnBrk="1" hangingPunct="1">
              <a:buFont typeface="Times" panose="02020603050405020304" pitchFamily="18" charset="0"/>
              <a:buChar char="•"/>
            </a:pPr>
            <a:r>
              <a:rPr lang="en-US" altLang="en-US"/>
              <a:t>your name</a:t>
            </a:r>
          </a:p>
          <a:p>
            <a:pPr marL="990600" lvl="1" indent="-533400" eaLnBrk="1" hangingPunct="1">
              <a:buFont typeface="Times" panose="02020603050405020304" pitchFamily="18" charset="0"/>
              <a:buChar char="•"/>
            </a:pPr>
            <a:r>
              <a:rPr lang="en-US" altLang="en-US"/>
              <a:t>or anything else associated with you</a:t>
            </a:r>
          </a:p>
          <a:p>
            <a:pPr marL="609600" indent="-609600" eaLnBrk="1" hangingPunct="1">
              <a:buFont typeface="Times" panose="02020603050405020304" pitchFamily="18" charset="0"/>
              <a:buNone/>
            </a:pPr>
            <a:r>
              <a:rPr lang="en-US" altLang="en-US"/>
              <a:t>Tell your group and write it down.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761E909B-86E9-5171-489D-2CA3F2CBB4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Index cards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7304ED77-8532-2069-FEE6-35DCC07F9E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Your name</a:t>
            </a:r>
          </a:p>
          <a:p>
            <a:r>
              <a:rPr lang="en-US" altLang="en-US"/>
              <a:t>The boring thing you told your neighbors</a:t>
            </a:r>
          </a:p>
          <a:p>
            <a:r>
              <a:rPr lang="en-US" altLang="en-US"/>
              <a:t>Anything you’d like me to know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20F8FC47-A913-D341-B8BD-44E34B49F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E6C0E-3956-7E4C-B125-0E05E964C9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2438400"/>
          </a:xfrm>
        </p:spPr>
        <p:txBody>
          <a:bodyPr/>
          <a:lstStyle/>
          <a:p>
            <a:r>
              <a:rPr lang="en-US" altLang="en-US"/>
              <a:t>Born and raised in Baltimore</a:t>
            </a:r>
          </a:p>
          <a:p>
            <a:r>
              <a:rPr lang="en-US" altLang="en-US"/>
              <a:t>Ph.D. Caltech</a:t>
            </a:r>
          </a:p>
          <a:p>
            <a:r>
              <a:rPr lang="en-US" altLang="en-US"/>
              <a:t>M.Ed. John Carroll U</a:t>
            </a:r>
          </a:p>
          <a:p>
            <a:r>
              <a:rPr lang="en-US" altLang="en-US"/>
              <a:t>Physics teacher since 2005</a:t>
            </a:r>
          </a:p>
        </p:txBody>
      </p:sp>
    </p:spTree>
    <p:extLst>
      <p:ext uri="{BB962C8B-B14F-4D97-AF65-F5344CB8AC3E}">
        <p14:creationId xmlns:p14="http://schemas.microsoft.com/office/powerpoint/2010/main" val="139424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669E7A-C44A-934A-91FF-5AA44A272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670" y="3642361"/>
            <a:ext cx="4038600" cy="30289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D2F27B-02C2-E942-AE2B-70C0585B0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6"/>
            <a:ext cx="9138286" cy="685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itle 1">
            <a:extLst>
              <a:ext uri="{FF2B5EF4-FFF2-40B4-BE49-F238E27FC236}">
                <a16:creationId xmlns:a16="http://schemas.microsoft.com/office/drawing/2014/main" id="{F9D502EA-7EBC-7049-B385-531ACBA75A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I’ve taught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D3D8F-6CC3-1545-ACC5-BF57B5B448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2743200"/>
          </a:xfrm>
        </p:spPr>
        <p:txBody>
          <a:bodyPr/>
          <a:lstStyle/>
          <a:p>
            <a:r>
              <a:rPr lang="en-US" altLang="en-US" dirty="0"/>
              <a:t>University of Wyoming</a:t>
            </a:r>
          </a:p>
          <a:p>
            <a:r>
              <a:rPr lang="en-US" altLang="en-US" dirty="0"/>
              <a:t>Newman University</a:t>
            </a:r>
          </a:p>
          <a:p>
            <a:r>
              <a:rPr lang="en-US" altLang="en-US" dirty="0"/>
              <a:t>Champhira Community Day Secondary School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CF3C3D-0E27-A44E-A2D4-E127A5B768D5}"/>
              </a:ext>
            </a:extLst>
          </p:cNvPr>
          <p:cNvSpPr txBox="1">
            <a:spLocks/>
          </p:cNvSpPr>
          <p:nvPr/>
        </p:nvSpPr>
        <p:spPr bwMode="auto">
          <a:xfrm>
            <a:off x="457200" y="4272916"/>
            <a:ext cx="8229600" cy="1350644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3366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66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66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66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3840" kern="0" dirty="0"/>
              <a:t>Maine School of Science and Mathematics</a:t>
            </a:r>
          </a:p>
        </p:txBody>
      </p:sp>
    </p:spTree>
    <p:extLst>
      <p:ext uri="{BB962C8B-B14F-4D97-AF65-F5344CB8AC3E}">
        <p14:creationId xmlns:p14="http://schemas.microsoft.com/office/powerpoint/2010/main" val="88350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D7E31740-BF22-8E48-831D-734C0C9D06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B3AEA-DE56-6F48-A8D4-48C7A175D0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2514600" cy="609600"/>
          </a:xfrm>
        </p:spPr>
        <p:txBody>
          <a:bodyPr/>
          <a:lstStyle/>
          <a:p>
            <a:r>
              <a:rPr lang="en-US" altLang="en-US"/>
              <a:t>Cycling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066C3E-6927-E449-B494-EB495C9A4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903220"/>
            <a:ext cx="5358766" cy="3583306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et_dressed.jpg                                                000EE876Macintosh HD                   B42CFB35:">
            <a:extLst>
              <a:ext uri="{FF2B5EF4-FFF2-40B4-BE49-F238E27FC236}">
                <a16:creationId xmlns:a16="http://schemas.microsoft.com/office/drawing/2014/main" id="{4BC876C2-FAA4-0F47-8CB7-229361BE9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03220"/>
            <a:ext cx="4815840" cy="361188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A72201-196A-294E-8625-5D2699E81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1384936"/>
            <a:ext cx="3707130" cy="4208144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mrjb.jpg                                                       000EE876Macintosh HD                   B42CFB35:">
            <a:extLst>
              <a:ext uri="{FF2B5EF4-FFF2-40B4-BE49-F238E27FC236}">
                <a16:creationId xmlns:a16="http://schemas.microsoft.com/office/drawing/2014/main" id="{702BE885-6D33-B144-BD2B-0399E6D50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916556"/>
            <a:ext cx="4777740" cy="358521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9746A22-093D-9A4A-A390-955C81017645}"/>
              </a:ext>
            </a:extLst>
          </p:cNvPr>
          <p:cNvSpPr txBox="1">
            <a:spLocks/>
          </p:cNvSpPr>
          <p:nvPr/>
        </p:nvSpPr>
        <p:spPr bwMode="auto">
          <a:xfrm>
            <a:off x="457200" y="2209800"/>
            <a:ext cx="2514600" cy="53340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3366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66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66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66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kern="0" dirty="0"/>
              <a:t>Baking</a:t>
            </a:r>
          </a:p>
        </p:txBody>
      </p:sp>
    </p:spTree>
    <p:extLst>
      <p:ext uri="{BB962C8B-B14F-4D97-AF65-F5344CB8AC3E}">
        <p14:creationId xmlns:p14="http://schemas.microsoft.com/office/powerpoint/2010/main" val="146726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3366"/>
      </a:dk1>
      <a:lt1>
        <a:srgbClr val="FFFFFF"/>
      </a:lt1>
      <a:dk2>
        <a:srgbClr val="000F66"/>
      </a:dk2>
      <a:lt2>
        <a:srgbClr val="808080"/>
      </a:lt2>
      <a:accent1>
        <a:srgbClr val="BBE0E3"/>
      </a:accent1>
      <a:accent2>
        <a:srgbClr val="3333FF"/>
      </a:accent2>
      <a:accent3>
        <a:srgbClr val="FFFFFF"/>
      </a:accent3>
      <a:accent4>
        <a:srgbClr val="002A56"/>
      </a:accent4>
      <a:accent5>
        <a:srgbClr val="DAEDEF"/>
      </a:accent5>
      <a:accent6>
        <a:srgbClr val="2D2DE7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3366"/>
        </a:dk1>
        <a:lt1>
          <a:srgbClr val="FFFFFF"/>
        </a:lt1>
        <a:dk2>
          <a:srgbClr val="836202"/>
        </a:dk2>
        <a:lt2>
          <a:srgbClr val="808080"/>
        </a:lt2>
        <a:accent1>
          <a:srgbClr val="BBE0E3"/>
        </a:accent1>
        <a:accent2>
          <a:srgbClr val="3333CB"/>
        </a:accent2>
        <a:accent3>
          <a:srgbClr val="FFFFFF"/>
        </a:accent3>
        <a:accent4>
          <a:srgbClr val="002A56"/>
        </a:accent4>
        <a:accent5>
          <a:srgbClr val="DAEDEF"/>
        </a:accent5>
        <a:accent6>
          <a:srgbClr val="2D2DB8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3515</TotalTime>
  <Words>648</Words>
  <Application>Microsoft Macintosh PowerPoint</Application>
  <PresentationFormat>On-screen Show (4:3)</PresentationFormat>
  <Paragraphs>146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ＭＳ Ｐゴシック</vt:lpstr>
      <vt:lpstr>Arial</vt:lpstr>
      <vt:lpstr>Times</vt:lpstr>
      <vt:lpstr>Verdana</vt:lpstr>
      <vt:lpstr>Default Design</vt:lpstr>
      <vt:lpstr>Welcome to  ASTR 1000: Descriptive Astronomy</vt:lpstr>
      <vt:lpstr>Subject Matter</vt:lpstr>
      <vt:lpstr>What’s the Point?</vt:lpstr>
      <vt:lpstr>Who are You?</vt:lpstr>
      <vt:lpstr>Group Work</vt:lpstr>
      <vt:lpstr>Index cards</vt:lpstr>
      <vt:lpstr>Who am I?</vt:lpstr>
      <vt:lpstr>Where I’ve taught</vt:lpstr>
      <vt:lpstr>Interests</vt:lpstr>
      <vt:lpstr>Subjects</vt:lpstr>
      <vt:lpstr>Subjects</vt:lpstr>
      <vt:lpstr>Subjects</vt:lpstr>
      <vt:lpstr>Subjects</vt:lpstr>
      <vt:lpstr>Subjects</vt:lpstr>
      <vt:lpstr>Subjects</vt:lpstr>
      <vt:lpstr>Discussion question</vt:lpstr>
      <vt:lpstr>Mechanics of the Course</vt:lpstr>
      <vt:lpstr>Grading</vt:lpstr>
      <vt:lpstr>Homework</vt:lpstr>
      <vt:lpstr>“Part” Projects</vt:lpstr>
      <vt:lpstr>“Part” Projects</vt:lpstr>
      <vt:lpstr>À la Carte Activities</vt:lpstr>
      <vt:lpstr>Final Exam</vt:lpstr>
      <vt:lpstr>Textbook</vt:lpstr>
      <vt:lpstr>Visit Me</vt:lpstr>
      <vt:lpstr>The Science of Astronomy</vt:lpstr>
      <vt:lpstr>Space is really big</vt:lpstr>
      <vt:lpstr>Space is really empty</vt:lpstr>
      <vt:lpstr>Really big and empty</vt:lpstr>
      <vt:lpstr>Reading for Next Time</vt:lpstr>
      <vt:lpstr>Right away</vt:lpstr>
      <vt:lpstr>Exit ticket</vt:lpstr>
    </vt:vector>
  </TitlesOfParts>
  <Company>John Carroll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1210 Intro</dc:title>
  <dc:creator>Rich Barrans</dc:creator>
  <cp:lastModifiedBy>Richard Barrans</cp:lastModifiedBy>
  <cp:revision>248</cp:revision>
  <cp:lastPrinted>2025-01-22T15:41:04Z</cp:lastPrinted>
  <dcterms:created xsi:type="dcterms:W3CDTF">2003-08-04T19:23:16Z</dcterms:created>
  <dcterms:modified xsi:type="dcterms:W3CDTF">2026-01-21T17:39:41Z</dcterms:modified>
</cp:coreProperties>
</file>