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4" r:id="rId10"/>
    <p:sldId id="265" r:id="rId11"/>
    <p:sldId id="266" r:id="rId12"/>
    <p:sldId id="267" r:id="rId13"/>
    <p:sldId id="262" r:id="rId14"/>
    <p:sldId id="263" r:id="rId15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80" autoAdjust="0"/>
    <p:restoredTop sz="94747" autoAdjust="0"/>
  </p:normalViewPr>
  <p:slideViewPr>
    <p:cSldViewPr>
      <p:cViewPr varScale="1">
        <p:scale>
          <a:sx n="71" d="100"/>
          <a:sy n="71" d="100"/>
        </p:scale>
        <p:origin x="-114" y="-2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Precip types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Precip types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0801-BE6E-458E-815B-DD7E6C9DAB9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 222 Precip types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05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underground.com/cat6/record-hailstorms-and-hailstones-u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Oj8yjNYAn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underground.com/cat6/record-hailstorms-and-hailstones-u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inmr.com/looking-back-on-the-great-ice-storm-of-1998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0NLZGaFm8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Precipitation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647700"/>
          </a:xfrm>
        </p:spPr>
        <p:txBody>
          <a:bodyPr/>
          <a:lstStyle/>
          <a:p>
            <a:r>
              <a:rPr lang="en-US" dirty="0" smtClean="0"/>
              <a:t>Water from the sky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3829050"/>
            <a:ext cx="6400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§ 7.4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Hail Drift</a:t>
            </a:r>
            <a:endParaRPr lang="en-US" dirty="0"/>
          </a:p>
        </p:txBody>
      </p:sp>
      <p:pic>
        <p:nvPicPr>
          <p:cNvPr id="1026" name="Picture 2" descr="Hail dri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71550"/>
            <a:ext cx="4714875" cy="3505200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533400" y="4446494"/>
            <a:ext cx="81534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Clayton, NM, 8/13/2004.  From </a:t>
            </a:r>
            <a:r>
              <a:rPr lang="en-US" dirty="0" smtClean="0">
                <a:hlinkClick r:id="rId3"/>
              </a:rPr>
              <a:t>Weather Underground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83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Hail 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Cheyenne flood </a:t>
            </a:r>
            <a:r>
              <a:rPr lang="en-US" dirty="0" smtClean="0"/>
              <a:t>of 1985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9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hailstones</a:t>
            </a:r>
            <a:endParaRPr lang="en-US" dirty="0"/>
          </a:p>
        </p:txBody>
      </p:sp>
      <p:pic>
        <p:nvPicPr>
          <p:cNvPr id="2050" name="Picture 2" descr="articl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71550"/>
            <a:ext cx="6096000" cy="356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533400" y="4446494"/>
            <a:ext cx="81534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Cullman, AL, 3/19/2018.  From </a:t>
            </a:r>
            <a:r>
              <a:rPr lang="en-US" dirty="0" smtClean="0">
                <a:hlinkClick r:id="rId3"/>
              </a:rPr>
              <a:t>Weather Underground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2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Graupel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Grows by riming: </a:t>
            </a:r>
            <a:r>
              <a:rPr lang="en-US" dirty="0" err="1" smtClean="0"/>
              <a:t>supercooled</a:t>
            </a:r>
            <a:r>
              <a:rPr lang="en-US" dirty="0" smtClean="0"/>
              <a:t> liquid droplets contact an ice </a:t>
            </a:r>
            <a:r>
              <a:rPr lang="en-US" dirty="0" err="1" smtClean="0"/>
              <a:t>srystal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Sometimes called “soft hail”</a:t>
            </a:r>
          </a:p>
          <a:p>
            <a:r>
              <a:rPr lang="en-US" dirty="0" smtClean="0"/>
              <a:t>Forms in both thunderstorms and </a:t>
            </a:r>
            <a:r>
              <a:rPr lang="en-US" dirty="0" err="1" smtClean="0"/>
              <a:t>stratiform</a:t>
            </a:r>
            <a:r>
              <a:rPr lang="en-US" dirty="0" smtClean="0"/>
              <a:t> storms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2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Crystals formed when vapor deposits directly into the solid phase</a:t>
            </a:r>
          </a:p>
          <a:p>
            <a:r>
              <a:rPr lang="en-US" dirty="0" smtClean="0"/>
              <a:t>No intermediate liquid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26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Liquid water precipitation</a:t>
            </a:r>
          </a:p>
          <a:p>
            <a:pPr lvl="1"/>
            <a:r>
              <a:rPr lang="en-US" dirty="0" smtClean="0"/>
              <a:t>Falls under gravity</a:t>
            </a:r>
          </a:p>
          <a:p>
            <a:pPr lvl="1"/>
            <a:r>
              <a:rPr lang="en-US" dirty="0" smtClean="0"/>
              <a:t>Separate drops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0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small droplets, &lt; 0.5 mm</a:t>
            </a:r>
          </a:p>
          <a:p>
            <a:r>
              <a:rPr lang="en-US" dirty="0" smtClean="0"/>
              <a:t>Larger than fog, smaller than normal raindrops</a:t>
            </a:r>
          </a:p>
          <a:p>
            <a:r>
              <a:rPr lang="en-US" dirty="0" smtClean="0"/>
              <a:t>Source cloud must be close to the 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75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Freezing 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52799"/>
          </a:xfrm>
        </p:spPr>
        <p:txBody>
          <a:bodyPr/>
          <a:lstStyle/>
          <a:p>
            <a:r>
              <a:rPr lang="en-US" dirty="0" smtClean="0"/>
              <a:t>Raindrop </a:t>
            </a:r>
            <a:r>
              <a:rPr lang="en-US" dirty="0" err="1" smtClean="0"/>
              <a:t>supercools</a:t>
            </a:r>
            <a:r>
              <a:rPr lang="en-US" dirty="0" smtClean="0"/>
              <a:t> as it falls through cold air</a:t>
            </a:r>
          </a:p>
          <a:p>
            <a:r>
              <a:rPr lang="en-US" dirty="0" smtClean="0"/>
              <a:t>Freezes upon hitting ground or structures</a:t>
            </a:r>
          </a:p>
          <a:p>
            <a:r>
              <a:rPr lang="en-US" dirty="0" smtClean="0"/>
              <a:t>Coats surfaces with 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5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storm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4579598"/>
            <a:ext cx="8153400" cy="5145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Quebec, 1/10/1998.  From </a:t>
            </a:r>
            <a:r>
              <a:rPr lang="en-US" dirty="0" smtClean="0">
                <a:hlinkClick r:id="rId2"/>
              </a:rPr>
              <a:t>INMR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3082" name="Picture 10" descr="https://www.inmr.com/wp-content/uploads/2015/01/tow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95350"/>
            <a:ext cx="6286500" cy="3536156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32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Storm</a:t>
            </a:r>
            <a:endParaRPr lang="en-US" dirty="0"/>
          </a:p>
        </p:txBody>
      </p:sp>
      <p:pic>
        <p:nvPicPr>
          <p:cNvPr id="4098" name="Picture 2" descr="https://www.northcountrypublicradio.org/news/images/MarkKurtzIceStorm25P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56736"/>
            <a:ext cx="5401395" cy="3657600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533400" y="4579598"/>
            <a:ext cx="8153400" cy="5145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Mark Kurtz, Saranac Lake, NY, 1998.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Sleet (ice pellets)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Raindrops freeze falling through cold air</a:t>
            </a:r>
          </a:p>
          <a:p>
            <a:r>
              <a:rPr lang="en-US" dirty="0" smtClean="0">
                <a:hlinkClick r:id="rId2"/>
              </a:rPr>
              <a:t>Explanatory video </a:t>
            </a:r>
            <a:r>
              <a:rPr lang="en-US" smtClean="0"/>
              <a:t>from Connecticut </a:t>
            </a:r>
            <a:r>
              <a:rPr lang="en-US" dirty="0" smtClean="0"/>
              <a:t>Fox 61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Formed by cycling an icy nucleus through freezing and liquid portions of the cloud</a:t>
            </a:r>
          </a:p>
          <a:p>
            <a:r>
              <a:rPr lang="en-US" dirty="0" smtClean="0"/>
              <a:t>Often layered like an onion</a:t>
            </a:r>
          </a:p>
          <a:p>
            <a:r>
              <a:rPr lang="en-US" dirty="0" smtClean="0"/>
              <a:t>Formerly thought to be vertical cycling; now thought to perhaps also include horizontal transport into up-and downdrafts of differing temperatures</a:t>
            </a:r>
          </a:p>
        </p:txBody>
      </p:sp>
    </p:spTree>
    <p:extLst>
      <p:ext uri="{BB962C8B-B14F-4D97-AF65-F5344CB8AC3E}">
        <p14:creationId xmlns:p14="http://schemas.microsoft.com/office/powerpoint/2010/main" val="273576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Requires strong updrafts to keep a hailstone aloft as it grows</a:t>
            </a:r>
          </a:p>
          <a:p>
            <a:r>
              <a:rPr lang="en-US" dirty="0" smtClean="0"/>
              <a:t>The bigger the hailstone, the more energetic the updrafts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5050"/>
      </a:lt1>
      <a:dk2>
        <a:srgbClr val="003366"/>
      </a:dk2>
      <a:lt2>
        <a:srgbClr val="CC00FF"/>
      </a:lt2>
      <a:accent1>
        <a:srgbClr val="993300"/>
      </a:accent1>
      <a:accent2>
        <a:srgbClr val="0000FF"/>
      </a:accent2>
      <a:accent3>
        <a:srgbClr val="CC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237</Words>
  <Application>Microsoft Office PowerPoint</Application>
  <PresentationFormat>On-screen Show (16:9)</PresentationFormat>
  <Paragraphs>44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Types of Precipitation</vt:lpstr>
      <vt:lpstr>Rain</vt:lpstr>
      <vt:lpstr>Drizzle</vt:lpstr>
      <vt:lpstr>Freezing rain</vt:lpstr>
      <vt:lpstr>Ice storm</vt:lpstr>
      <vt:lpstr>Ice Storm</vt:lpstr>
      <vt:lpstr>Sleet (ice pellets)</vt:lpstr>
      <vt:lpstr>Hail</vt:lpstr>
      <vt:lpstr>Hail</vt:lpstr>
      <vt:lpstr>Hail Drift</vt:lpstr>
      <vt:lpstr>Hail Storm</vt:lpstr>
      <vt:lpstr>Record hailstones</vt:lpstr>
      <vt:lpstr>Graupel</vt:lpstr>
      <vt:lpstr>Snow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29</cp:revision>
  <cp:lastPrinted>2023-03-16T16:18:33Z</cp:lastPrinted>
  <dcterms:created xsi:type="dcterms:W3CDTF">2021-03-23T14:54:54Z</dcterms:created>
  <dcterms:modified xsi:type="dcterms:W3CDTF">2023-03-16T18:09:02Z</dcterms:modified>
</cp:coreProperties>
</file>