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handoutMasterIdLst>
    <p:handoutMasterId r:id="rId19"/>
  </p:handoutMasterIdLst>
  <p:sldIdLst>
    <p:sldId id="256" r:id="rId2"/>
    <p:sldId id="257" r:id="rId3"/>
    <p:sldId id="270" r:id="rId4"/>
    <p:sldId id="267" r:id="rId5"/>
    <p:sldId id="258" r:id="rId6"/>
    <p:sldId id="259" r:id="rId7"/>
    <p:sldId id="262" r:id="rId8"/>
    <p:sldId id="263" r:id="rId9"/>
    <p:sldId id="260" r:id="rId10"/>
    <p:sldId id="261" r:id="rId11"/>
    <p:sldId id="265" r:id="rId12"/>
    <p:sldId id="264" r:id="rId13"/>
    <p:sldId id="269" r:id="rId14"/>
    <p:sldId id="268" r:id="rId15"/>
    <p:sldId id="271" r:id="rId16"/>
    <p:sldId id="272" r:id="rId17"/>
  </p:sldIdLst>
  <p:sldSz cx="9144000" cy="5143500" type="screen16x9"/>
  <p:notesSz cx="9312275" cy="70262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2180" autoAdjust="0"/>
    <p:restoredTop sz="94747" autoAdjust="0"/>
  </p:normalViewPr>
  <p:slideViewPr>
    <p:cSldViewPr>
      <p:cViewPr varScale="1">
        <p:scale>
          <a:sx n="69" d="100"/>
          <a:sy n="69" d="100"/>
        </p:scale>
        <p:origin x="-102" y="-13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46" d="100"/>
          <a:sy n="46" d="100"/>
        </p:scale>
        <p:origin x="-2106" y="-96"/>
      </p:cViewPr>
      <p:guideLst>
        <p:guide orient="horz" pos="2213"/>
        <p:guide pos="2933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Air Pollution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E4A7D26B-2877-4A7F-8203-E421993DBCEA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4834C8C6-5666-49A7-99FA-598270A8406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1408751"/>
      </p:ext>
    </p:extLst>
  </p:cSld>
  <p:clrMap bg1="lt1" tx1="dk1" bg2="lt2" tx2="dk2" accent1="accent1" accent2="accent2" accent3="accent3" accent4="accent4" accent5="accent5" accent6="accent6" hlink="hlink" folHlink="folHlink"/>
  <p:hf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l">
              <a:defRPr sz="1200"/>
            </a:lvl1pPr>
          </a:lstStyle>
          <a:p>
            <a:r>
              <a:rPr lang="en-US" smtClean="0"/>
              <a:t>SCI 222 Air Pollution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274801" y="0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/>
          <a:lstStyle>
            <a:lvl1pPr algn="r">
              <a:defRPr sz="1200"/>
            </a:lvl1pPr>
          </a:lstStyle>
          <a:p>
            <a:fld id="{006C8F11-C269-4F07-8BFA-9701C36A0F34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14575" y="527050"/>
            <a:ext cx="4684713" cy="26352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360" tIns="46680" rIns="93360" bIns="4668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31228" y="3337481"/>
            <a:ext cx="7449820" cy="3161824"/>
          </a:xfrm>
          <a:prstGeom prst="rect">
            <a:avLst/>
          </a:prstGeom>
        </p:spPr>
        <p:txBody>
          <a:bodyPr vert="horz" lIns="93360" tIns="46680" rIns="93360" bIns="466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274801" y="6673742"/>
            <a:ext cx="4035319" cy="351314"/>
          </a:xfrm>
          <a:prstGeom prst="rect">
            <a:avLst/>
          </a:prstGeom>
        </p:spPr>
        <p:txBody>
          <a:bodyPr vert="horz" lIns="93360" tIns="46680" rIns="93360" bIns="46680" rtlCol="0" anchor="b"/>
          <a:lstStyle>
            <a:lvl1pPr algn="r">
              <a:defRPr sz="1200"/>
            </a:lvl1pPr>
          </a:lstStyle>
          <a:p>
            <a:fld id="{064D0801-BE6E-458E-815B-DD7E6C9DAB9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8151234"/>
      </p:ext>
    </p:extLst>
  </p:cSld>
  <p:clrMap bg1="lt1" tx1="dk1" bg2="lt2" tx2="dk2" accent1="accent1" accent2="accent2" accent3="accent3" accent4="accent4" accent5="accent5" accent6="accent6" hlink="hlink" folHlink="folHlink"/>
  <p:hf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64D0801-BE6E-458E-815B-DD7E6C9DAB93}" type="slidenum">
              <a:rPr lang="en-US" smtClean="0"/>
              <a:t>11</a:t>
            </a:fld>
            <a:endParaRPr lang="en-US"/>
          </a:p>
        </p:txBody>
      </p:sp>
      <p:sp>
        <p:nvSpPr>
          <p:cNvPr id="5" name="Header Placeholder 4"/>
          <p:cNvSpPr>
            <a:spLocks noGrp="1"/>
          </p:cNvSpPr>
          <p:nvPr>
            <p:ph type="hdr" sz="quarter" idx="11"/>
          </p:nvPr>
        </p:nvSpPr>
        <p:spPr/>
        <p:txBody>
          <a:bodyPr/>
          <a:lstStyle/>
          <a:p>
            <a:r>
              <a:rPr lang="en-US" smtClean="0"/>
              <a:t>SCI 222 Air Pollution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9334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>
            <a:normAutofit/>
          </a:bodyPr>
          <a:lstStyle>
            <a:lvl1pPr>
              <a:defRPr sz="44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28433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14930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859909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493403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3496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000">
                <a:solidFill>
                  <a:schemeClr val="tx2"/>
                </a:solidFill>
              </a:defRPr>
            </a:lvl3pPr>
            <a:lvl4pPr>
              <a:defRPr sz="1800">
                <a:solidFill>
                  <a:schemeClr val="tx2"/>
                </a:solidFill>
              </a:defRPr>
            </a:lvl4pPr>
            <a:lvl5pPr>
              <a:defRPr sz="1800">
                <a:solidFill>
                  <a:schemeClr val="tx2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7490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  <a:lvl2pPr>
              <a:defRPr sz="2000">
                <a:solidFill>
                  <a:schemeClr val="tx2"/>
                </a:solidFill>
              </a:defRPr>
            </a:lvl2pPr>
            <a:lvl3pPr>
              <a:defRPr sz="18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tx2"/>
                </a:solidFill>
              </a:defRPr>
            </a:lvl4pPr>
            <a:lvl5pPr>
              <a:defRPr sz="1600">
                <a:solidFill>
                  <a:schemeClr val="tx2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64737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7511355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14844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>
                <a:solidFill>
                  <a:schemeClr val="tx2"/>
                </a:solidFill>
              </a:defRPr>
            </a:lvl1pPr>
            <a:lvl2pPr>
              <a:defRPr sz="2800">
                <a:solidFill>
                  <a:schemeClr val="tx2"/>
                </a:solidFill>
              </a:defRPr>
            </a:lvl2pPr>
            <a:lvl3pPr>
              <a:defRPr sz="2400">
                <a:solidFill>
                  <a:schemeClr val="tx2"/>
                </a:solidFill>
              </a:defRPr>
            </a:lvl3pPr>
            <a:lvl4pPr>
              <a:defRPr sz="20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008652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12850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5CE3D"/>
            </a:gs>
            <a:gs pos="100000">
              <a:srgbClr val="E88018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DB3AE2-E44C-4C0F-8808-2FF2F4E19B48}" type="datetimeFigureOut">
              <a:rPr lang="en-US" smtClean="0"/>
              <a:t>5/4/2023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1E9224-FF18-4C7F-8D92-903B8C2BE72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02037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airnow.gov/?city=Town%20of%20Limestone&amp;state=ME&amp;country=USA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hyperlink" Target="https://ourworldindata.org/" TargetMode="Externa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Air Pollution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571500"/>
          </a:xfrm>
        </p:spPr>
        <p:txBody>
          <a:bodyPr/>
          <a:lstStyle/>
          <a:p>
            <a:r>
              <a:rPr lang="en-US" dirty="0" smtClean="0"/>
              <a:t>And pollutants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609600" y="3752850"/>
            <a:ext cx="3200400" cy="571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en-US" dirty="0" smtClean="0"/>
              <a:t>§ 14.1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79186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Ozone 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lightning, UV, photochemical smog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Respiratory irritant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asthma, aged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Promotes ozone formation</a:t>
            </a:r>
          </a:p>
        </p:txBody>
      </p:sp>
    </p:spTree>
    <p:extLst>
      <p:ext uri="{BB962C8B-B14F-4D97-AF65-F5344CB8AC3E}">
        <p14:creationId xmlns:p14="http://schemas.microsoft.com/office/powerpoint/2010/main" val="42236431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Making Ozone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 algn="ctr">
              <a:buFontTx/>
              <a:buNone/>
            </a:pPr>
            <a:r>
              <a:rPr lang="en-US" altLang="en-US" sz="3200" dirty="0" smtClean="0">
                <a:solidFill>
                  <a:schemeClr val="accent2"/>
                </a:solidFill>
              </a:rPr>
              <a:t>CO</a:t>
            </a:r>
            <a:r>
              <a:rPr lang="en-US" altLang="en-US" sz="3200" dirty="0" smtClean="0"/>
              <a:t> + </a:t>
            </a:r>
            <a:r>
              <a:rPr lang="en-US" altLang="en-US" sz="3200" dirty="0" smtClean="0">
                <a:solidFill>
                  <a:schemeClr val="accent2"/>
                </a:solidFill>
              </a:rPr>
              <a:t>OH</a:t>
            </a:r>
            <a:r>
              <a:rPr lang="en-US" altLang="en-US" sz="3200" dirty="0" smtClean="0"/>
              <a:t> → CO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+ H</a:t>
            </a:r>
          </a:p>
          <a:p>
            <a:pPr marL="514350" indent="-514350" algn="ctr">
              <a:buFontTx/>
              <a:buNone/>
            </a:pPr>
            <a:r>
              <a:rPr lang="en-US" altLang="en-US" sz="3200" dirty="0" smtClean="0"/>
              <a:t>H + 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→ HO</a:t>
            </a:r>
            <a:r>
              <a:rPr lang="en-US" altLang="en-US" sz="3200" baseline="-25000" dirty="0" smtClean="0"/>
              <a:t>2</a:t>
            </a:r>
          </a:p>
          <a:p>
            <a:pPr marL="514350" indent="-514350" algn="ctr">
              <a:buFontTx/>
              <a:buNone/>
            </a:pPr>
            <a:r>
              <a:rPr lang="en-US" altLang="en-US" sz="3200" dirty="0" smtClean="0"/>
              <a:t>HO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+ </a:t>
            </a:r>
            <a:r>
              <a:rPr lang="en-US" altLang="en-US" sz="3200" dirty="0" smtClean="0">
                <a:solidFill>
                  <a:schemeClr val="accent2"/>
                </a:solidFill>
              </a:rPr>
              <a:t>NO</a:t>
            </a:r>
            <a:r>
              <a:rPr lang="en-US" altLang="en-US" sz="3200" dirty="0" smtClean="0"/>
              <a:t> → NO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+ OH</a:t>
            </a:r>
          </a:p>
          <a:p>
            <a:pPr marL="514350" indent="-514350" algn="ctr">
              <a:buFontTx/>
              <a:buNone/>
            </a:pPr>
            <a:r>
              <a:rPr lang="en-US" altLang="en-US" sz="3200" dirty="0" smtClean="0"/>
              <a:t>NO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+ </a:t>
            </a:r>
            <a:r>
              <a:rPr lang="en-US" altLang="en-US" sz="3200" i="1" dirty="0" err="1" smtClean="0"/>
              <a:t>h</a:t>
            </a:r>
            <a:r>
              <a:rPr lang="en-US" altLang="en-US" sz="3200" i="1" dirty="0" err="1" smtClean="0">
                <a:latin typeface="Symbol" charset="2"/>
              </a:rPr>
              <a:t>n</a:t>
            </a:r>
            <a:r>
              <a:rPr lang="en-US" altLang="en-US" sz="3200" dirty="0" smtClean="0"/>
              <a:t> → NO + O</a:t>
            </a:r>
          </a:p>
          <a:p>
            <a:pPr marL="514350" indent="-514350" algn="ctr">
              <a:buFontTx/>
              <a:buNone/>
            </a:pPr>
            <a:r>
              <a:rPr lang="en-US" altLang="en-US" sz="3200" dirty="0" smtClean="0"/>
              <a:t>O + 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→ O</a:t>
            </a:r>
            <a:r>
              <a:rPr lang="en-US" altLang="en-US" sz="3200" baseline="-25000" dirty="0" smtClean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4379740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Photochemical Smog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Stew of NOx, VOC’s, sunshine</a:t>
            </a:r>
          </a:p>
          <a:p>
            <a:r>
              <a:rPr lang="en-US" dirty="0" smtClean="0"/>
              <a:t>Primary irritants are O</a:t>
            </a:r>
            <a:r>
              <a:rPr lang="en-US" baseline="-25000" dirty="0" smtClean="0"/>
              <a:t>3</a:t>
            </a:r>
            <a:r>
              <a:rPr lang="en-US" dirty="0" smtClean="0"/>
              <a:t> and PANs</a:t>
            </a:r>
          </a:p>
          <a:p>
            <a:r>
              <a:rPr lang="en-US" dirty="0" smtClean="0"/>
              <a:t>Murky brown due to NOx</a:t>
            </a:r>
          </a:p>
          <a:p>
            <a:r>
              <a:rPr lang="en-US" dirty="0" smtClean="0"/>
              <a:t>NOx promote oxidation of VOCs, incidentally making O</a:t>
            </a:r>
            <a:r>
              <a:rPr lang="en-US" baseline="-25000" dirty="0" smtClean="0"/>
              <a:t>3</a:t>
            </a:r>
            <a:endParaRPr lang="en-US" baseline="-25000" dirty="0"/>
          </a:p>
        </p:txBody>
      </p:sp>
    </p:spTree>
    <p:extLst>
      <p:ext uri="{BB962C8B-B14F-4D97-AF65-F5344CB8AC3E}">
        <p14:creationId xmlns:p14="http://schemas.microsoft.com/office/powerpoint/2010/main" val="38674361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Smog</a:t>
            </a:r>
            <a:endParaRPr lang="en-US" dirty="0"/>
          </a:p>
        </p:txBody>
      </p:sp>
      <p:pic>
        <p:nvPicPr>
          <p:cNvPr id="1026" name="Picture 2" descr="C:\Users\barransr\Downloads\1683199054976208211924116575925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1012436"/>
            <a:ext cx="7315200" cy="4131064"/>
          </a:xfrm>
          <a:prstGeom prst="rect">
            <a:avLst/>
          </a:prstGeom>
          <a:noFill/>
          <a:ln>
            <a:solidFill>
              <a:schemeClr val="tx2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10211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VOC Example: CH</a:t>
            </a:r>
            <a:r>
              <a:rPr lang="en-US" altLang="en-US" baseline="-25000" smtClean="0"/>
              <a:t>4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>
          <a:xfrm>
            <a:off x="457200" y="1200150"/>
            <a:ext cx="8229600" cy="1371600"/>
          </a:xfrm>
        </p:spPr>
        <p:txBody>
          <a:bodyPr>
            <a:noAutofit/>
          </a:bodyPr>
          <a:lstStyle/>
          <a:p>
            <a:pPr algn="ctr">
              <a:buFontTx/>
              <a:buNone/>
            </a:pPr>
            <a:r>
              <a:rPr lang="en-US" altLang="en-US" sz="3200" dirty="0" smtClean="0"/>
              <a:t>CH</a:t>
            </a:r>
            <a:r>
              <a:rPr lang="en-US" altLang="en-US" sz="3200" baseline="-25000" dirty="0" smtClean="0"/>
              <a:t>4</a:t>
            </a:r>
            <a:r>
              <a:rPr lang="en-US" altLang="en-US" sz="3200" dirty="0" smtClean="0"/>
              <a:t> + OH → CH</a:t>
            </a:r>
            <a:r>
              <a:rPr lang="en-US" altLang="en-US" sz="3200" baseline="-25000" dirty="0" smtClean="0"/>
              <a:t>3</a:t>
            </a:r>
            <a:r>
              <a:rPr lang="en-US" altLang="en-US" sz="3200" dirty="0" smtClean="0"/>
              <a:t> + H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O</a:t>
            </a:r>
          </a:p>
          <a:p>
            <a:pPr algn="ctr">
              <a:buFontTx/>
              <a:buNone/>
            </a:pPr>
            <a:r>
              <a:rPr lang="en-US" altLang="en-US" sz="3200" dirty="0" smtClean="0"/>
              <a:t>CH</a:t>
            </a:r>
            <a:r>
              <a:rPr lang="en-US" altLang="en-US" sz="3200" baseline="-25000" dirty="0" smtClean="0"/>
              <a:t>3</a:t>
            </a:r>
            <a:r>
              <a:rPr lang="en-US" altLang="en-US" sz="3200" dirty="0" smtClean="0"/>
              <a:t> + 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→ CH</a:t>
            </a:r>
            <a:r>
              <a:rPr lang="en-US" altLang="en-US" sz="3200" baseline="-25000" dirty="0" smtClean="0"/>
              <a:t>3</a:t>
            </a:r>
            <a:r>
              <a:rPr lang="en-US" altLang="en-US" sz="3200" dirty="0" smtClean="0"/>
              <a:t>O</a:t>
            </a:r>
            <a:r>
              <a:rPr lang="en-US" altLang="en-US" sz="3200" baseline="-25000" dirty="0" smtClean="0"/>
              <a:t>2</a:t>
            </a:r>
          </a:p>
          <a:p>
            <a:pPr algn="ctr">
              <a:buFontTx/>
              <a:buNone/>
            </a:pPr>
            <a:r>
              <a:rPr lang="en-US" altLang="en-US" sz="3200" dirty="0" smtClean="0"/>
              <a:t>CH</a:t>
            </a:r>
            <a:r>
              <a:rPr lang="en-US" altLang="en-US" sz="3200" baseline="-25000" dirty="0" smtClean="0"/>
              <a:t>3</a:t>
            </a:r>
            <a:r>
              <a:rPr lang="en-US" altLang="en-US" sz="3200" dirty="0" smtClean="0"/>
              <a:t>O</a:t>
            </a:r>
            <a:r>
              <a:rPr lang="en-US" altLang="en-US" sz="3200" baseline="-25000" dirty="0" smtClean="0"/>
              <a:t>2</a:t>
            </a:r>
            <a:r>
              <a:rPr lang="en-US" altLang="en-US" sz="3200" dirty="0" smtClean="0"/>
              <a:t> + NO → CH</a:t>
            </a:r>
            <a:r>
              <a:rPr lang="en-US" altLang="en-US" sz="3200" baseline="-25000" dirty="0" smtClean="0"/>
              <a:t>3</a:t>
            </a:r>
            <a:r>
              <a:rPr lang="en-US" altLang="en-US" sz="3200" dirty="0" smtClean="0"/>
              <a:t>O + NO</a:t>
            </a:r>
            <a:r>
              <a:rPr lang="en-US" altLang="en-US" sz="3200" baseline="-25000" dirty="0" smtClean="0"/>
              <a:t>2</a:t>
            </a:r>
          </a:p>
        </p:txBody>
      </p:sp>
      <p:sp>
        <p:nvSpPr>
          <p:cNvPr id="4" name="Content Placeholder 2">
            <a:extLst>
              <a:ext uri="{FF2B5EF4-FFF2-40B4-BE49-F238E27FC236}">
                <a16:creationId xmlns="" xmlns:a16="http://schemas.microsoft.com/office/drawing/2014/main" id="{75E28561-C6DC-D34B-BDD5-94E82C5293FD}"/>
              </a:ext>
            </a:extLst>
          </p:cNvPr>
          <p:cNvSpPr txBox="1">
            <a:spLocks/>
          </p:cNvSpPr>
          <p:nvPr/>
        </p:nvSpPr>
        <p:spPr bwMode="auto">
          <a:xfrm>
            <a:off x="457200" y="3105150"/>
            <a:ext cx="8229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spcBef>
                <a:spcPct val="20000"/>
              </a:spcBef>
              <a:defRPr/>
            </a:pPr>
            <a:r>
              <a:rPr lang="en-US" sz="3200" b="0" kern="0" dirty="0">
                <a:solidFill>
                  <a:srgbClr val="003366"/>
                </a:solidFill>
                <a:latin typeface="+mn-lt"/>
              </a:rPr>
              <a:t>CH</a:t>
            </a:r>
            <a:r>
              <a:rPr lang="en-US" sz="3200" b="0" kern="0" baseline="-25000" dirty="0">
                <a:solidFill>
                  <a:srgbClr val="003366"/>
                </a:solidFill>
                <a:latin typeface="+mn-lt"/>
              </a:rPr>
              <a:t>3</a:t>
            </a:r>
            <a:r>
              <a:rPr lang="en-US" sz="3200" b="0" kern="0" dirty="0">
                <a:solidFill>
                  <a:srgbClr val="003366"/>
                </a:solidFill>
                <a:latin typeface="+mn-lt"/>
              </a:rPr>
              <a:t>O + O</a:t>
            </a:r>
            <a:r>
              <a:rPr lang="en-US" sz="3200" b="0" kern="0" baseline="-25000" dirty="0">
                <a:solidFill>
                  <a:srgbClr val="003366"/>
                </a:solidFill>
                <a:latin typeface="+mn-lt"/>
              </a:rPr>
              <a:t>2</a:t>
            </a:r>
            <a:r>
              <a:rPr lang="en-US" sz="3200" b="0" kern="0" dirty="0">
                <a:solidFill>
                  <a:srgbClr val="003366"/>
                </a:solidFill>
                <a:latin typeface="+mn-lt"/>
              </a:rPr>
              <a:t> → H</a:t>
            </a:r>
            <a:r>
              <a:rPr lang="en-US" sz="3200" b="0" kern="0" baseline="-25000" dirty="0">
                <a:solidFill>
                  <a:srgbClr val="003366"/>
                </a:solidFill>
                <a:latin typeface="+mn-lt"/>
              </a:rPr>
              <a:t>2</a:t>
            </a:r>
            <a:r>
              <a:rPr lang="en-US" sz="3200" b="0" kern="0" dirty="0">
                <a:solidFill>
                  <a:srgbClr val="003366"/>
                </a:solidFill>
                <a:latin typeface="+mn-lt"/>
              </a:rPr>
              <a:t>CO + HO</a:t>
            </a:r>
            <a:r>
              <a:rPr lang="en-US" sz="3200" b="0" kern="0" baseline="-25000" dirty="0">
                <a:solidFill>
                  <a:srgbClr val="003366"/>
                </a:solidFill>
                <a:latin typeface="+mn-lt"/>
              </a:rPr>
              <a:t>2</a:t>
            </a:r>
          </a:p>
        </p:txBody>
      </p:sp>
      <p:grpSp>
        <p:nvGrpSpPr>
          <p:cNvPr id="7" name="Group 14"/>
          <p:cNvGrpSpPr>
            <a:grpSpLocks/>
          </p:cNvGrpSpPr>
          <p:nvPr/>
        </p:nvGrpSpPr>
        <p:grpSpPr bwMode="auto">
          <a:xfrm>
            <a:off x="6809509" y="2876551"/>
            <a:ext cx="1755609" cy="1336714"/>
            <a:chOff x="6809516" y="3835206"/>
            <a:chExt cx="1756076" cy="1781429"/>
          </a:xfrm>
        </p:grpSpPr>
        <p:sp>
          <p:nvSpPr>
            <p:cNvPr id="24585" name="TextBox 4"/>
            <p:cNvSpPr txBox="1">
              <a:spLocks noChangeArrowheads="1"/>
            </p:cNvSpPr>
            <p:nvPr/>
          </p:nvSpPr>
          <p:spPr bwMode="auto">
            <a:xfrm>
              <a:off x="6809516" y="4919344"/>
              <a:ext cx="1756076" cy="697291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0" dirty="0">
                  <a:solidFill>
                    <a:schemeClr val="accent2"/>
                  </a:solidFill>
                </a:rPr>
                <a:t>Makes O</a:t>
              </a:r>
              <a:r>
                <a:rPr lang="en-US" altLang="en-US" sz="2800" b="0" baseline="-25000" dirty="0">
                  <a:solidFill>
                    <a:schemeClr val="accent2"/>
                  </a:solidFill>
                </a:rPr>
                <a:t>3</a:t>
              </a:r>
            </a:p>
          </p:txBody>
        </p:sp>
        <p:cxnSp>
          <p:nvCxnSpPr>
            <p:cNvPr id="24586" name="Straight Arrow Connector 7"/>
            <p:cNvCxnSpPr>
              <a:cxnSpLocks noChangeShapeType="1"/>
            </p:cNvCxnSpPr>
            <p:nvPr/>
          </p:nvCxnSpPr>
          <p:spPr bwMode="auto">
            <a:xfrm>
              <a:off x="6809516" y="3835206"/>
              <a:ext cx="878039" cy="1066489"/>
            </a:xfrm>
            <a:prstGeom prst="straightConnector1">
              <a:avLst/>
            </a:prstGeom>
            <a:noFill/>
            <a:ln w="38100" algn="ctr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grpSp>
        <p:nvGrpSpPr>
          <p:cNvPr id="10" name="Group 15"/>
          <p:cNvGrpSpPr>
            <a:grpSpLocks/>
          </p:cNvGrpSpPr>
          <p:nvPr/>
        </p:nvGrpSpPr>
        <p:grpSpPr bwMode="auto">
          <a:xfrm>
            <a:off x="3206090" y="3626797"/>
            <a:ext cx="2464136" cy="1172935"/>
            <a:chOff x="3276600" y="4811164"/>
            <a:chExt cx="2464472" cy="1563269"/>
          </a:xfrm>
        </p:grpSpPr>
        <p:sp>
          <p:nvSpPr>
            <p:cNvPr id="24583" name="TextBox 5"/>
            <p:cNvSpPr txBox="1">
              <a:spLocks noChangeArrowheads="1"/>
            </p:cNvSpPr>
            <p:nvPr/>
          </p:nvSpPr>
          <p:spPr bwMode="auto">
            <a:xfrm>
              <a:off x="3276600" y="5677094"/>
              <a:ext cx="2464472" cy="69733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>
                <a:spcBef>
                  <a:spcPct val="20000"/>
                </a:spcBef>
                <a:buChar char="•"/>
                <a:defRPr sz="3200">
                  <a:solidFill>
                    <a:srgbClr val="003366"/>
                  </a:solidFill>
                  <a:latin typeface="Arial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800">
                  <a:solidFill>
                    <a:srgbClr val="003366"/>
                  </a:solidFill>
                  <a:latin typeface="Arial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400">
                  <a:solidFill>
                    <a:srgbClr val="003366"/>
                  </a:solidFill>
                  <a:latin typeface="Arial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rgbClr val="003366"/>
                  </a:solidFill>
                  <a:latin typeface="Arial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rgbClr val="003366"/>
                  </a:solidFill>
                  <a:latin typeface="Arial" charset="0"/>
                </a:defRPr>
              </a:lvl9pPr>
            </a:lstStyle>
            <a:p>
              <a:pPr eaLnBrk="1" hangingPunct="1">
                <a:spcBef>
                  <a:spcPct val="0"/>
                </a:spcBef>
                <a:buFontTx/>
                <a:buNone/>
              </a:pPr>
              <a:r>
                <a:rPr lang="en-US" altLang="en-US" sz="2800" b="1" dirty="0">
                  <a:solidFill>
                    <a:schemeClr val="accent2"/>
                  </a:solidFill>
                </a:rPr>
                <a:t>CO, H</a:t>
              </a:r>
              <a:r>
                <a:rPr lang="en-US" altLang="en-US" sz="2800" b="1" baseline="-25000" dirty="0">
                  <a:solidFill>
                    <a:schemeClr val="accent2"/>
                  </a:solidFill>
                </a:rPr>
                <a:t>2</a:t>
              </a:r>
              <a:r>
                <a:rPr lang="en-US" altLang="en-US" sz="2800" b="1" dirty="0">
                  <a:solidFill>
                    <a:schemeClr val="accent2"/>
                  </a:solidFill>
                </a:rPr>
                <a:t>O, HO</a:t>
              </a:r>
              <a:r>
                <a:rPr lang="en-US" altLang="en-US" sz="2800" b="1" baseline="-25000" dirty="0">
                  <a:solidFill>
                    <a:schemeClr val="accent2"/>
                  </a:solidFill>
                </a:rPr>
                <a:t>2</a:t>
              </a:r>
            </a:p>
          </p:txBody>
        </p:sp>
        <p:cxnSp>
          <p:nvCxnSpPr>
            <p:cNvPr id="24584" name="Straight Arrow Connector 8"/>
            <p:cNvCxnSpPr>
              <a:cxnSpLocks noChangeShapeType="1"/>
            </p:cNvCxnSpPr>
            <p:nvPr/>
          </p:nvCxnSpPr>
          <p:spPr bwMode="auto">
            <a:xfrm flipH="1">
              <a:off x="4484374" y="4811164"/>
              <a:ext cx="533400" cy="914400"/>
            </a:xfrm>
            <a:prstGeom prst="straightConnector1">
              <a:avLst/>
            </a:prstGeom>
            <a:noFill/>
            <a:ln w="38100" algn="ctr">
              <a:solidFill>
                <a:schemeClr val="accent2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2" name="Straight Arrow Connector 11"/>
          <p:cNvCxnSpPr>
            <a:cxnSpLocks noChangeShapeType="1"/>
          </p:cNvCxnSpPr>
          <p:nvPr/>
        </p:nvCxnSpPr>
        <p:spPr bwMode="auto">
          <a:xfrm>
            <a:off x="6747163" y="3347145"/>
            <a:ext cx="609600" cy="342900"/>
          </a:xfrm>
          <a:prstGeom prst="straightConnector1">
            <a:avLst/>
          </a:prstGeom>
          <a:noFill/>
          <a:ln w="38100" algn="ctr">
            <a:solidFill>
              <a:schemeClr val="accent2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4289682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 nodeType="after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Air Quality Index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0–500 Scale</a:t>
            </a:r>
          </a:p>
          <a:p>
            <a:r>
              <a:rPr lang="en-US" dirty="0" smtClean="0"/>
              <a:t>Smaller is better</a:t>
            </a:r>
          </a:p>
          <a:p>
            <a:r>
              <a:rPr lang="en-US" dirty="0" smtClean="0"/>
              <a:t>Below 50 is “good”</a:t>
            </a:r>
          </a:p>
          <a:p>
            <a:r>
              <a:rPr lang="en-US" dirty="0" smtClean="0"/>
              <a:t>One of the good things about living in northern Maine is that AQI is usually good</a:t>
            </a:r>
          </a:p>
          <a:p>
            <a:r>
              <a:rPr lang="en-US" dirty="0">
                <a:hlinkClick r:id="rId2"/>
              </a:rPr>
              <a:t>a</a:t>
            </a:r>
            <a:r>
              <a:rPr lang="en-US" dirty="0" smtClean="0">
                <a:hlinkClick r:id="rId2"/>
              </a:rPr>
              <a:t>irnow.gov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033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Worldwide Mortality</a:t>
            </a:r>
            <a:endParaRPr lang="en-US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43200" y="1066800"/>
            <a:ext cx="6211887" cy="4076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27709" y="4538457"/>
            <a:ext cx="26352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Source: </a:t>
            </a:r>
            <a:r>
              <a:rPr lang="en-US" i="1" dirty="0" smtClean="0">
                <a:hlinkClick r:id="rId3"/>
              </a:rPr>
              <a:t>Our World in Data</a:t>
            </a: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35973230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Carbon Monoxide 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incomplete combustion of carbon-based fuels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prevents oxygen transport in blood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heart disease</a:t>
            </a:r>
          </a:p>
          <a:p>
            <a:pPr marL="0" indent="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not significant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79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Particulates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Dust, dirt, soot, </a:t>
            </a:r>
            <a:r>
              <a:rPr lang="en-US" dirty="0"/>
              <a:t>s</a:t>
            </a:r>
            <a:r>
              <a:rPr lang="en-US" dirty="0" smtClean="0"/>
              <a:t>moke, pollen</a:t>
            </a:r>
          </a:p>
          <a:p>
            <a:pPr marL="234950" indent="-234950"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PM</a:t>
            </a:r>
            <a:r>
              <a:rPr lang="en-US" baseline="-25000" dirty="0" smtClean="0"/>
              <a:t>10</a:t>
            </a:r>
            <a:r>
              <a:rPr lang="en-US" dirty="0" smtClean="0"/>
              <a:t>: mucosal irritant</a:t>
            </a:r>
            <a:br>
              <a:rPr lang="en-US" dirty="0" smtClean="0"/>
            </a:br>
            <a:r>
              <a:rPr lang="en-US" dirty="0" smtClean="0"/>
              <a:t>PM</a:t>
            </a:r>
            <a:r>
              <a:rPr lang="en-US" baseline="-25000" dirty="0" smtClean="0"/>
              <a:t>2.5</a:t>
            </a:r>
            <a:r>
              <a:rPr lang="en-US" dirty="0" smtClean="0"/>
              <a:t>: lung cancer, cardio-respiratory distress, developmental problems</a:t>
            </a:r>
          </a:p>
          <a:p>
            <a:pPr marL="234950" indent="-234950"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</a:t>
            </a:r>
            <a:r>
              <a:rPr lang="en-US" dirty="0" smtClean="0"/>
              <a:t>: asthma, children</a:t>
            </a:r>
          </a:p>
          <a:p>
            <a:pPr marL="234950" indent="-234950">
              <a:buNone/>
            </a:pPr>
            <a:r>
              <a:rPr lang="en-US" dirty="0" smtClean="0"/>
              <a:t>PM</a:t>
            </a:r>
            <a:r>
              <a:rPr lang="en-US" baseline="-25000" dirty="0" smtClean="0"/>
              <a:t>2.5</a:t>
            </a:r>
            <a:r>
              <a:rPr lang="en-US" dirty="0" smtClean="0"/>
              <a:t> is considered the </a:t>
            </a:r>
            <a:r>
              <a:rPr lang="en-US" dirty="0" smtClean="0">
                <a:solidFill>
                  <a:schemeClr val="accent2"/>
                </a:solidFill>
              </a:rPr>
              <a:t>largest environmental cause of human mortality</a:t>
            </a:r>
          </a:p>
        </p:txBody>
      </p:sp>
    </p:spTree>
    <p:extLst>
      <p:ext uri="{BB962C8B-B14F-4D97-AF65-F5344CB8AC3E}">
        <p14:creationId xmlns:p14="http://schemas.microsoft.com/office/powerpoint/2010/main" val="144636766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Lead </a:t>
            </a:r>
            <a:r>
              <a:rPr lang="en-US" dirty="0" err="1" smtClean="0"/>
              <a:t>Pb</a:t>
            </a:r>
            <a:r>
              <a:rPr lang="en-US" dirty="0" smtClean="0"/>
              <a:t>, PbO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leaded gasoline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neurotoxin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children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/>
              <a:t>Particularly in economically marginalized groups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toxic to everything</a:t>
            </a:r>
          </a:p>
        </p:txBody>
      </p:sp>
    </p:spTree>
    <p:extLst>
      <p:ext uri="{BB962C8B-B14F-4D97-AF65-F5344CB8AC3E}">
        <p14:creationId xmlns:p14="http://schemas.microsoft.com/office/powerpoint/2010/main" val="1716952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Volatile Organic Compounds (VOCs)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incomplete combustion of carbon-based fuels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Toxic effects of most concern for indoor exposure.  Some VOCs are carcinogenic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hildren, aged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promote photochemical smog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7597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Sulfur Dioxide (SO</a:t>
            </a:r>
            <a:r>
              <a:rPr lang="en-US" baseline="-25000" dirty="0" smtClean="0"/>
              <a:t>2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combustion of sulfur-containing fuels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Respiratory distress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asthma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Oxidizes to SO</a:t>
            </a:r>
            <a:r>
              <a:rPr lang="en-US" baseline="-25000" dirty="0" smtClean="0"/>
              <a:t>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Causes aerosols</a:t>
            </a:r>
            <a:br>
              <a:rPr lang="en-US" dirty="0" smtClean="0"/>
            </a:br>
            <a:r>
              <a:rPr lang="en-US" dirty="0" smtClean="0"/>
              <a:t>Acid erosion of carbonate rock</a:t>
            </a:r>
            <a:br>
              <a:rPr lang="en-US" dirty="0" smtClean="0"/>
            </a:br>
            <a:r>
              <a:rPr lang="en-US" dirty="0" smtClean="0"/>
              <a:t>Acid lakes, kills plants</a:t>
            </a:r>
          </a:p>
        </p:txBody>
      </p:sp>
    </p:spTree>
    <p:extLst>
      <p:ext uri="{BB962C8B-B14F-4D97-AF65-F5344CB8AC3E}">
        <p14:creationId xmlns:p14="http://schemas.microsoft.com/office/powerpoint/2010/main" val="32398529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Acid Rain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altLang="en-US" smtClean="0"/>
              <a:t>Sulfur Dioxide SO</a:t>
            </a:r>
            <a:r>
              <a:rPr lang="en-US" altLang="en-US" baseline="-25000" smtClean="0"/>
              <a:t>2</a:t>
            </a:r>
            <a:r>
              <a:rPr lang="en-US" altLang="en-US" smtClean="0"/>
              <a:t> formed in combustion</a:t>
            </a:r>
          </a:p>
          <a:p>
            <a:r>
              <a:rPr lang="en-US" altLang="en-US" smtClean="0"/>
              <a:t>Oxidizes in atmosphere</a:t>
            </a:r>
          </a:p>
          <a:p>
            <a:pPr algn="ctr">
              <a:buFontTx/>
              <a:buNone/>
            </a:pPr>
            <a:r>
              <a:rPr lang="en-US" altLang="en-US" smtClean="0"/>
              <a:t>SO</a:t>
            </a:r>
            <a:r>
              <a:rPr lang="en-US" altLang="en-US" baseline="-25000" smtClean="0"/>
              <a:t>2</a:t>
            </a:r>
            <a:r>
              <a:rPr lang="en-US" altLang="en-US" smtClean="0"/>
              <a:t> + OH → HOSO</a:t>
            </a:r>
            <a:r>
              <a:rPr lang="en-US" altLang="en-US" baseline="-25000" smtClean="0"/>
              <a:t>2</a:t>
            </a:r>
          </a:p>
          <a:p>
            <a:pPr algn="ctr">
              <a:buFontTx/>
              <a:buNone/>
            </a:pPr>
            <a:r>
              <a:rPr lang="en-US" altLang="en-US" smtClean="0"/>
              <a:t>HOSO</a:t>
            </a:r>
            <a:r>
              <a:rPr lang="en-US" altLang="en-US" baseline="-25000" smtClean="0"/>
              <a:t>2</a:t>
            </a:r>
            <a:r>
              <a:rPr lang="en-US" altLang="en-US" smtClean="0"/>
              <a:t> + O</a:t>
            </a:r>
            <a:r>
              <a:rPr lang="en-US" altLang="en-US" baseline="-25000" smtClean="0"/>
              <a:t>2</a:t>
            </a:r>
            <a:r>
              <a:rPr lang="en-US" altLang="en-US" smtClean="0"/>
              <a:t> → SO</a:t>
            </a:r>
            <a:r>
              <a:rPr lang="en-US" altLang="en-US" baseline="-25000" smtClean="0"/>
              <a:t>3</a:t>
            </a:r>
            <a:r>
              <a:rPr lang="en-US" altLang="en-US" smtClean="0"/>
              <a:t> + HO</a:t>
            </a:r>
            <a:r>
              <a:rPr lang="en-US" altLang="en-US" baseline="-25000" smtClean="0"/>
              <a:t>2</a:t>
            </a:r>
          </a:p>
          <a:p>
            <a:r>
              <a:rPr lang="en-US" altLang="en-US" smtClean="0"/>
              <a:t>Sulfur Trioxide reacts with water</a:t>
            </a:r>
          </a:p>
          <a:p>
            <a:pPr algn="ctr">
              <a:buFontTx/>
              <a:buNone/>
            </a:pPr>
            <a:r>
              <a:rPr lang="en-US" altLang="en-US" smtClean="0"/>
              <a:t>SO</a:t>
            </a:r>
            <a:r>
              <a:rPr lang="en-US" altLang="en-US" baseline="-25000" smtClean="0"/>
              <a:t>3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O → H</a:t>
            </a:r>
            <a:r>
              <a:rPr lang="en-US" altLang="en-US" baseline="-25000" smtClean="0"/>
              <a:t>2</a:t>
            </a:r>
            <a:r>
              <a:rPr lang="en-US" altLang="en-US" smtClean="0"/>
              <a:t>SO</a:t>
            </a:r>
            <a:r>
              <a:rPr lang="en-US" altLang="en-US" baseline="-25000" smtClean="0"/>
              <a:t>4</a:t>
            </a:r>
          </a:p>
          <a:p>
            <a:r>
              <a:rPr lang="en-US" altLang="en-US" smtClean="0"/>
              <a:t>And rains on fish</a:t>
            </a:r>
          </a:p>
        </p:txBody>
      </p:sp>
    </p:spTree>
    <p:extLst>
      <p:ext uri="{BB962C8B-B14F-4D97-AF65-F5344CB8AC3E}">
        <p14:creationId xmlns:p14="http://schemas.microsoft.com/office/powerpoint/2010/main" val="20513194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smtClean="0"/>
              <a:t>Carbonate Buffering</a:t>
            </a:r>
          </a:p>
        </p:txBody>
      </p:sp>
      <p:sp>
        <p:nvSpPr>
          <p:cNvPr id="3" name="Content Placeholder 2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en-US" smtClean="0"/>
              <a:t>Limestone bedrock absorbs acid</a:t>
            </a:r>
          </a:p>
          <a:p>
            <a:pPr algn="ctr">
              <a:buFontTx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2</a:t>
            </a:r>
            <a:r>
              <a:rPr lang="en-US" altLang="en-US" smtClean="0"/>
              <a:t>SO</a:t>
            </a:r>
            <a:r>
              <a:rPr lang="en-US" altLang="en-US" baseline="-25000" smtClean="0"/>
              <a:t>4</a:t>
            </a:r>
            <a:r>
              <a:rPr lang="en-US" altLang="en-US" smtClean="0"/>
              <a:t> + CaCO</a:t>
            </a:r>
            <a:r>
              <a:rPr lang="en-US" altLang="en-US" baseline="-25000" smtClean="0"/>
              <a:t>3</a:t>
            </a:r>
            <a:r>
              <a:rPr lang="en-US" altLang="en-US" smtClean="0"/>
              <a:t> → CaSO</a:t>
            </a:r>
            <a:r>
              <a:rPr lang="en-US" altLang="en-US" baseline="-25000" smtClean="0"/>
              <a:t>4</a:t>
            </a:r>
            <a:r>
              <a:rPr lang="en-US" altLang="en-US" smtClean="0"/>
              <a:t> + H</a:t>
            </a:r>
            <a:r>
              <a:rPr lang="en-US" altLang="en-US" baseline="-25000" smtClean="0"/>
              <a:t>2</a:t>
            </a:r>
            <a:r>
              <a:rPr lang="en-US" altLang="en-US" smtClean="0"/>
              <a:t>CO</a:t>
            </a:r>
            <a:r>
              <a:rPr lang="en-US" altLang="en-US" baseline="-25000" smtClean="0"/>
              <a:t>3</a:t>
            </a:r>
          </a:p>
          <a:p>
            <a:pPr algn="ctr">
              <a:buFontTx/>
              <a:buNone/>
            </a:pPr>
            <a:r>
              <a:rPr lang="en-US" altLang="en-US" smtClean="0"/>
              <a:t>H</a:t>
            </a:r>
            <a:r>
              <a:rPr lang="en-US" altLang="en-US" baseline="-25000" smtClean="0"/>
              <a:t>2</a:t>
            </a:r>
            <a:r>
              <a:rPr lang="en-US" altLang="en-US" smtClean="0"/>
              <a:t>CO</a:t>
            </a:r>
            <a:r>
              <a:rPr lang="en-US" altLang="en-US" baseline="-25000" smtClean="0"/>
              <a:t>3</a:t>
            </a:r>
            <a:r>
              <a:rPr lang="en-US" altLang="en-US" smtClean="0"/>
              <a:t> → H</a:t>
            </a:r>
            <a:r>
              <a:rPr lang="en-US" altLang="en-US" baseline="-25000" smtClean="0"/>
              <a:t>2</a:t>
            </a:r>
            <a:r>
              <a:rPr lang="en-US" altLang="en-US" smtClean="0"/>
              <a:t>O + CO</a:t>
            </a:r>
            <a:r>
              <a:rPr lang="en-US" altLang="en-US" baseline="-25000" smtClean="0"/>
              <a:t>2</a:t>
            </a:r>
          </a:p>
        </p:txBody>
      </p:sp>
    </p:spTree>
    <p:extLst>
      <p:ext uri="{BB962C8B-B14F-4D97-AF65-F5344CB8AC3E}">
        <p14:creationId xmlns:p14="http://schemas.microsoft.com/office/powerpoint/2010/main" val="16118940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Nitrogen Monoxide NO, Dioxide NO</a:t>
            </a:r>
            <a:r>
              <a:rPr lang="en-US" baseline="-25000" dirty="0" smtClean="0"/>
              <a:t>2</a:t>
            </a:r>
            <a:endParaRPr lang="en-US" baseline="-25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Source</a:t>
            </a:r>
            <a:r>
              <a:rPr lang="en-US" dirty="0" smtClean="0"/>
              <a:t>: </a:t>
            </a:r>
            <a:r>
              <a:rPr lang="en-US" dirty="0"/>
              <a:t>c</a:t>
            </a:r>
            <a:r>
              <a:rPr lang="en-US" dirty="0" smtClean="0"/>
              <a:t>ombining N2 and O2 in internal combustion engines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Toxicology</a:t>
            </a:r>
            <a:r>
              <a:rPr lang="en-US" dirty="0" smtClean="0"/>
              <a:t>: Respiratory irritant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/>
              <a:t>	</a:t>
            </a:r>
            <a:r>
              <a:rPr lang="en-US" dirty="0" smtClean="0">
                <a:solidFill>
                  <a:schemeClr val="accent4"/>
                </a:solidFill>
              </a:rPr>
              <a:t>Vulnerable populations</a:t>
            </a:r>
            <a:r>
              <a:rPr lang="en-US" dirty="0" smtClean="0"/>
              <a:t>: asthma, aged</a:t>
            </a:r>
          </a:p>
          <a:p>
            <a:pPr marL="234950" indent="-234950">
              <a:buClr>
                <a:schemeClr val="tx2"/>
              </a:buClr>
              <a:buNone/>
            </a:pPr>
            <a:r>
              <a:rPr lang="en-US" dirty="0" smtClean="0">
                <a:solidFill>
                  <a:schemeClr val="accent2"/>
                </a:solidFill>
              </a:rPr>
              <a:t>Environmental effects</a:t>
            </a:r>
            <a:r>
              <a:rPr lang="en-US" dirty="0" smtClean="0"/>
              <a:t>: Promotes ozone formation</a:t>
            </a:r>
          </a:p>
        </p:txBody>
      </p:sp>
    </p:spTree>
    <p:extLst>
      <p:ext uri="{BB962C8B-B14F-4D97-AF65-F5344CB8AC3E}">
        <p14:creationId xmlns:p14="http://schemas.microsoft.com/office/powerpoint/2010/main" val="40420095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Custom 31">
      <a:dk1>
        <a:srgbClr val="000000"/>
      </a:dk1>
      <a:lt1>
        <a:srgbClr val="FF5050"/>
      </a:lt1>
      <a:dk2>
        <a:srgbClr val="003366"/>
      </a:dk2>
      <a:lt2>
        <a:srgbClr val="CC00FF"/>
      </a:lt2>
      <a:accent1>
        <a:srgbClr val="993300"/>
      </a:accent1>
      <a:accent2>
        <a:srgbClr val="0000FF"/>
      </a:accent2>
      <a:accent3>
        <a:srgbClr val="CC0000"/>
      </a:accent3>
      <a:accent4>
        <a:srgbClr val="006600"/>
      </a:accent4>
      <a:accent5>
        <a:srgbClr val="00CC00"/>
      </a:accent5>
      <a:accent6>
        <a:srgbClr val="7030A0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1249</TotalTime>
  <Words>328</Words>
  <Application>Microsoft Office PowerPoint</Application>
  <PresentationFormat>On-screen Show (16:9)</PresentationFormat>
  <Paragraphs>80</Paragraphs>
  <Slides>16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Air Pollution</vt:lpstr>
      <vt:lpstr>Carbon Monoxide CO</vt:lpstr>
      <vt:lpstr>Particulates</vt:lpstr>
      <vt:lpstr>Lead Pb, PbO2</vt:lpstr>
      <vt:lpstr>Volatile Organic Compounds (VOCs)</vt:lpstr>
      <vt:lpstr>Sulfur Dioxide (SO2)</vt:lpstr>
      <vt:lpstr>Acid Rain</vt:lpstr>
      <vt:lpstr>Carbonate Buffering</vt:lpstr>
      <vt:lpstr>Nitrogen Monoxide NO, Dioxide NO2</vt:lpstr>
      <vt:lpstr>Ozone O3</vt:lpstr>
      <vt:lpstr>Making Ozone</vt:lpstr>
      <vt:lpstr>Photochemical Smog</vt:lpstr>
      <vt:lpstr>Smog</vt:lpstr>
      <vt:lpstr>VOC Example: CH4</vt:lpstr>
      <vt:lpstr>Air Quality Index</vt:lpstr>
      <vt:lpstr>Worldwide Mortality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Richard Barrans</dc:creator>
  <cp:lastModifiedBy>Richard Barrans</cp:lastModifiedBy>
  <cp:revision>63</cp:revision>
  <cp:lastPrinted>2023-05-04T17:02:49Z</cp:lastPrinted>
  <dcterms:created xsi:type="dcterms:W3CDTF">2021-03-23T14:54:54Z</dcterms:created>
  <dcterms:modified xsi:type="dcterms:W3CDTF">2023-05-04T23:02:03Z</dcterms:modified>
</cp:coreProperties>
</file>