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49" d="100"/>
          <a:sy n="49" d="100"/>
        </p:scale>
        <p:origin x="-90" y="-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limate-data.org/africa/cape-verde/sao-filipe/sao-filipe-3105/#climate-grap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climate-data.org/africa/chad/n-djamena-region/n-djamena-516/#climate-graph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climatologist.web.illinois.edu/climate-of-illinois/climate-of-chicag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limate-data.org/south-america/argentina/tierra-del-fuego/ushuaia-1924/#climate-grap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Radiation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495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Earth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943350"/>
            <a:ext cx="2895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§ 9.1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Marine/Island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is </a:t>
            </a:r>
            <a:r>
              <a:rPr lang="en-US" dirty="0" smtClean="0">
                <a:solidFill>
                  <a:schemeClr val="accent2"/>
                </a:solidFill>
              </a:rPr>
              <a:t>more constant </a:t>
            </a:r>
            <a:r>
              <a:rPr lang="en-US" dirty="0" smtClean="0"/>
              <a:t>near </a:t>
            </a:r>
            <a:r>
              <a:rPr lang="en-US" dirty="0" smtClean="0">
                <a:solidFill>
                  <a:schemeClr val="accent2"/>
                </a:solidFill>
              </a:rPr>
              <a:t>water</a:t>
            </a:r>
          </a:p>
          <a:p>
            <a:r>
              <a:rPr lang="en-US" dirty="0" smtClean="0"/>
              <a:t>Water has a higher </a:t>
            </a:r>
            <a:r>
              <a:rPr lang="en-US" dirty="0" smtClean="0">
                <a:solidFill>
                  <a:schemeClr val="accent2"/>
                </a:solidFill>
              </a:rPr>
              <a:t>specific heat capacity </a:t>
            </a:r>
            <a:r>
              <a:rPr lang="en-US" dirty="0" smtClean="0"/>
              <a:t>than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Sao Felipe, Cape Verde Islands</a:t>
            </a:r>
            <a:endParaRPr lang="en-US" dirty="0"/>
          </a:p>
        </p:txBody>
      </p:sp>
      <p:pic>
        <p:nvPicPr>
          <p:cNvPr id="3074" name="Picture 2" descr="Climate graph // Weather by Month, São Fili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32655"/>
            <a:ext cx="5181600" cy="388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4095750"/>
            <a:ext cx="250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Climate-data.org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Ndjamena, Chad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095750"/>
            <a:ext cx="250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Climate-data.org</a:t>
            </a:r>
            <a:endParaRPr lang="en-US" dirty="0"/>
          </a:p>
        </p:txBody>
      </p:sp>
      <p:pic>
        <p:nvPicPr>
          <p:cNvPr id="4098" name="Picture 2" descr="Climate graph // Weather by Month, N'Djame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71550"/>
            <a:ext cx="538700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7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133599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en-US" dirty="0" smtClean="0"/>
              <a:t>coming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ar Radi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ation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Greatest at the equator, less at extreme latitudes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Without atmosphere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US" dirty="0" smtClean="0"/>
              <a:t>=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baseline="-25000" dirty="0" smtClean="0"/>
              <a:t>0</a:t>
            </a:r>
            <a:r>
              <a:rPr lang="en-US" dirty="0" smtClean="0"/>
              <a:t> cos (latitude)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Also there’s more air to penetrate at polar latitudes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248400" y="3147060"/>
            <a:ext cx="3505200" cy="3505200"/>
            <a:chOff x="4914900" y="2800350"/>
            <a:chExt cx="3505200" cy="3505200"/>
          </a:xfrm>
        </p:grpSpPr>
        <p:sp>
          <p:nvSpPr>
            <p:cNvPr id="6" name="Oval 5"/>
            <p:cNvSpPr/>
            <p:nvPr/>
          </p:nvSpPr>
          <p:spPr>
            <a:xfrm>
              <a:off x="4914900" y="2800350"/>
              <a:ext cx="3505200" cy="3505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334000" y="3181350"/>
              <a:ext cx="2667000" cy="266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33500" y="3532894"/>
            <a:ext cx="6210300" cy="1096256"/>
            <a:chOff x="1333500" y="3532894"/>
            <a:chExt cx="6210300" cy="109625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333500" y="4248150"/>
              <a:ext cx="54483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33500" y="4629150"/>
              <a:ext cx="53340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33500" y="3867150"/>
              <a:ext cx="57531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333500" y="3532894"/>
              <a:ext cx="62103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90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Budget 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Tropics</a:t>
            </a:r>
            <a:r>
              <a:rPr lang="en-US" dirty="0" smtClean="0"/>
              <a:t> absorb more energy than they radiate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Midlatitudes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polar latitudes radiate more energy than they absorb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How is this possible?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4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Poleward Heat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carried by movement of fluids</a:t>
            </a:r>
          </a:p>
          <a:p>
            <a:r>
              <a:rPr lang="en-US" dirty="0" smtClean="0"/>
              <a:t>About half by </a:t>
            </a:r>
            <a:r>
              <a:rPr lang="en-US" dirty="0" smtClean="0">
                <a:solidFill>
                  <a:schemeClr val="accent2"/>
                </a:solidFill>
              </a:rPr>
              <a:t>atmosphere</a:t>
            </a:r>
          </a:p>
          <a:p>
            <a:r>
              <a:rPr lang="en-US" dirty="0" smtClean="0"/>
              <a:t>About half by </a:t>
            </a:r>
            <a:r>
              <a:rPr lang="en-US" dirty="0" smtClean="0">
                <a:solidFill>
                  <a:schemeClr val="accent2"/>
                </a:solidFill>
              </a:rPr>
              <a:t>oceans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Heating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causes the seasons?</a:t>
            </a:r>
          </a:p>
          <a:p>
            <a:pPr marL="0" indent="0">
              <a:buNone/>
            </a:pPr>
            <a:r>
              <a:rPr lang="en-US" dirty="0" smtClean="0"/>
              <a:t>When is the highest insolation&gt;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Temperature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52799"/>
          </a:xfrm>
        </p:spPr>
        <p:txBody>
          <a:bodyPr/>
          <a:lstStyle/>
          <a:p>
            <a:r>
              <a:rPr lang="en-US" dirty="0" smtClean="0"/>
              <a:t>When is it hotter?  </a:t>
            </a:r>
          </a:p>
          <a:p>
            <a:r>
              <a:rPr lang="en-US" dirty="0" smtClean="0"/>
              <a:t>When is it colder?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</a:t>
            </a:r>
            <a:endParaRPr lang="en-US" dirty="0"/>
          </a:p>
        </p:txBody>
      </p:sp>
      <p:pic>
        <p:nvPicPr>
          <p:cNvPr id="5" name="Picture 2" descr="https://stateclimatologist.web.illinois.edu/wp-content/uploads/2022/11/Chicago_Normal_Climograp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047750"/>
            <a:ext cx="6857143" cy="372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2473" y="4774168"/>
            <a:ext cx="334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Illinois State Climatologist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Ushuaia</a:t>
            </a:r>
            <a:endParaRPr lang="en-US" dirty="0"/>
          </a:p>
        </p:txBody>
      </p:sp>
      <p:pic>
        <p:nvPicPr>
          <p:cNvPr id="2050" name="Picture 2" descr="Climate graph // Weather by Month, Ushua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40868"/>
            <a:ext cx="5257800" cy="39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4095750"/>
            <a:ext cx="250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Climate-data.org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Temperature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52799"/>
          </a:xfrm>
        </p:spPr>
        <p:txBody>
          <a:bodyPr/>
          <a:lstStyle/>
          <a:p>
            <a:r>
              <a:rPr lang="en-US" dirty="0" smtClean="0"/>
              <a:t>When is it hotter?  </a:t>
            </a:r>
          </a:p>
          <a:p>
            <a:r>
              <a:rPr lang="en-US" dirty="0" smtClean="0"/>
              <a:t>When is it colder?</a:t>
            </a:r>
          </a:p>
          <a:p>
            <a:r>
              <a:rPr lang="en-US" dirty="0" smtClean="0"/>
              <a:t>By what mechanisms do land and air cool?</a:t>
            </a:r>
          </a:p>
          <a:p>
            <a:pPr lvl="1"/>
            <a:r>
              <a:rPr lang="en-US" dirty="0" smtClean="0"/>
              <a:t>“ground inversion”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5050"/>
      </a:lt1>
      <a:dk2>
        <a:srgbClr val="000066"/>
      </a:dk2>
      <a:lt2>
        <a:srgbClr val="CC00FF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174</Words>
  <Application>Microsoft Office PowerPoint</Application>
  <PresentationFormat>On-screen Show (16:9)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Radiation Energy</vt:lpstr>
      <vt:lpstr>Insolation</vt:lpstr>
      <vt:lpstr>Energy Budget Varies</vt:lpstr>
      <vt:lpstr>Poleward Heat Transport</vt:lpstr>
      <vt:lpstr>Seasonal Heating Variations</vt:lpstr>
      <vt:lpstr>Seasonal Temperature Variations</vt:lpstr>
      <vt:lpstr>Chicago</vt:lpstr>
      <vt:lpstr>Ushuaia</vt:lpstr>
      <vt:lpstr>Daily Temperature Variations</vt:lpstr>
      <vt:lpstr>Marine/Island Effect</vt:lpstr>
      <vt:lpstr>Sao Felipe, Cape Verde Islands</vt:lpstr>
      <vt:lpstr>Ndjamena, Chad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19</cp:revision>
  <dcterms:created xsi:type="dcterms:W3CDTF">2021-03-23T14:54:54Z</dcterms:created>
  <dcterms:modified xsi:type="dcterms:W3CDTF">2023-04-03T02:04:15Z</dcterms:modified>
</cp:coreProperties>
</file>