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1" r:id="rId2"/>
    <p:sldId id="400" r:id="rId3"/>
    <p:sldId id="401" r:id="rId4"/>
    <p:sldId id="387" r:id="rId5"/>
    <p:sldId id="388" r:id="rId6"/>
    <p:sldId id="389" r:id="rId7"/>
    <p:sldId id="393" r:id="rId8"/>
    <p:sldId id="390" r:id="rId9"/>
    <p:sldId id="399" r:id="rId10"/>
    <p:sldId id="395" r:id="rId11"/>
    <p:sldId id="394" r:id="rId12"/>
    <p:sldId id="396" r:id="rId13"/>
    <p:sldId id="397" r:id="rId14"/>
  </p:sldIdLst>
  <p:sldSz cx="9144000" cy="5143500" type="screen16x9"/>
  <p:notesSz cx="9312275" cy="7026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14">
          <p15:clr>
            <a:srgbClr val="A4A3A4"/>
          </p15:clr>
        </p15:guide>
        <p15:guide id="2" pos="2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40"/>
    <p:restoredTop sz="94243"/>
  </p:normalViewPr>
  <p:slideViewPr>
    <p:cSldViewPr>
      <p:cViewPr varScale="1">
        <p:scale>
          <a:sx n="58" d="100"/>
          <a:sy n="58" d="100"/>
        </p:scale>
        <p:origin x="-90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894" y="-102"/>
      </p:cViewPr>
      <p:guideLst>
        <p:guide orient="horz" pos="2214"/>
        <p:guide pos="293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xmlns="" id="{F95A2BFC-7E25-EE4D-A8C6-328FCC45FE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SCI 222 Heat transfer mechs</a:t>
            </a:r>
            <a:endParaRPr lang="en-US"/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xmlns="" id="{B834986A-5954-7647-A6FA-503416D4A9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algn="r"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36D651C-2BBE-44AF-87EA-D0A09D6A7652}" type="datetime1">
              <a:rPr lang="en-US" smtClean="0"/>
              <a:t>2/6/2023</a:t>
            </a:fld>
            <a:endParaRPr lang="en-US"/>
          </a:p>
        </p:txBody>
      </p:sp>
      <p:sp>
        <p:nvSpPr>
          <p:cNvPr id="362500" name="Rectangle 4">
            <a:extLst>
              <a:ext uri="{FF2B5EF4-FFF2-40B4-BE49-F238E27FC236}">
                <a16:creationId xmlns:a16="http://schemas.microsoft.com/office/drawing/2014/main" xmlns="" id="{6767BDCF-F0FC-794B-B1A9-D8F4CA83C9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263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1" name="Rectangle 5">
            <a:extLst>
              <a:ext uri="{FF2B5EF4-FFF2-40B4-BE49-F238E27FC236}">
                <a16:creationId xmlns:a16="http://schemas.microsoft.com/office/drawing/2014/main" xmlns="" id="{15EEDE41-916F-DA4D-A3F5-88E2AE606B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672263"/>
            <a:ext cx="403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592EFC27-3885-6845-97B9-90DAFADCF1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9541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xmlns="" id="{58A7E56D-247C-994C-8384-296B726D9C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SCI 222 Heat transfer mechs</a:t>
            </a:r>
            <a:endParaRPr 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xmlns="" id="{0DE27F76-12BD-AB4E-AF33-CA6A0D2B81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8438" y="0"/>
            <a:ext cx="4033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algn="r"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0D2A21C-51F6-4099-B6BF-3BF905B42000}" type="datetime1">
              <a:rPr lang="en-US" smtClean="0"/>
              <a:t>2/6/2023</a:t>
            </a:fld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7F944050-DA59-B84B-A98C-BB7D7B4FC2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4575" y="527050"/>
            <a:ext cx="4683125" cy="2635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xmlns="" id="{789E5049-4D75-7D45-B9F7-0EE28CDE55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336925"/>
            <a:ext cx="68294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xmlns="" id="{4D5E708D-D175-4248-AE90-CBA244B34E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3850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xmlns="" id="{4CEF0D6E-E36D-DC49-B1E9-BC669CBDE7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8438" y="6673850"/>
            <a:ext cx="4033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A1BE3176-A797-9F41-9233-2D1272885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8835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4575" y="527050"/>
            <a:ext cx="4683125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3176-A797-9F41-9233-2D12728855B2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5E1D9EE-4C4B-4E67-A4CB-85163CBB40FB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SCI 222 Heat transfer mechs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9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1788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575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7775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4975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2175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9375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F0BAFE-B5C6-454E-9B95-60D98805CC44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79950" cy="2633663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425" y="3336925"/>
            <a:ext cx="6829425" cy="31623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/>
              <a:t>Demonstrate</a:t>
            </a:r>
          </a:p>
          <a:p>
            <a:pPr eaLnBrk="1" hangingPunct="1"/>
            <a:r>
              <a:rPr lang="en-US" altLang="en-US" smtClean="0"/>
              <a:t>Vertical slit with variac, students each have diffraction grating.  Show that light is dimmer and redder at lower temperatures.</a:t>
            </a:r>
          </a:p>
        </p:txBody>
      </p:sp>
      <p:sp>
        <p:nvSpPr>
          <p:cNvPr id="31749" name="Header Placeholder 1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55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55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55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55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SCI 222 Heat transfer mechs</a:t>
            </a: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6216F8F-2FEE-764B-9B31-DF613046C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313A80A-1415-8846-9317-D1F43F90D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77E9718-FE31-114B-9087-975DD9E8A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E9B89-7B80-E548-891A-6DA79E582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2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7A9F069-D3E9-204A-A1AB-70DCB71D6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FE7E903-FBBA-2A43-B25C-835E09C76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67CE058-7033-A849-A316-67C0E234A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BB349-9C33-2242-AA53-AFE540FC7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92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51D1B72-917C-EA42-932D-527063C509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E91341F-3C78-EA48-8280-948B9B50D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2697E4-F9E4-724F-BD26-362127D3D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01A7F-0FD3-DE4C-82B4-773825D25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01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3B143F9-B162-7B4D-8883-9611FA50B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A27D5F5-8BA4-CD4A-9CC3-159870579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FFD545A-CD33-BC48-AB46-0DC48BE31B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0BAA9-8CBF-1D48-9BF1-9B9883750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7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E4CDBA8-54AB-2043-A447-91CE0AB34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D842273-CC90-AE40-A99F-D5E75E077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7AD2769-57DC-A54D-BDAB-5E393D31E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CA83F-E0ED-8141-B1BD-80D8A54E3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98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1FE183-F8CB-384C-8455-D4A0EF687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A24D9B-5B9B-E74D-B4BE-6504F2E97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B949803-D60A-F741-BB3D-B16D7B784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1B305-5DD1-D24E-B22A-9DC36713E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59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F5D5216-0F7C-0D46-8905-59ABCE28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0E5BF14-8433-DF43-B850-661E7F7F36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32847C8-5BFA-C240-8EA3-725920C13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1E778-B4B8-C546-B53D-296FAFC7A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19067E9-879E-5A40-8D0E-D03D3D343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181BBF2-9D29-D14D-A9C0-195E567B4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9E2BBB7-DC02-9840-8B29-04E5CDAFC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5E876-71BA-3C49-B2BB-DB1D50C0D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81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5BBA1A0-A9DB-BB49-BD06-A431010D8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550CDB2-E6BF-B044-8A49-3F7AB5A8C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15B9C1A-09C0-FA4D-A000-A10A3B11D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D6FBF-7443-AF4C-9D67-DBC82027B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1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E9137D-32CA-EC43-AF30-037AD659C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B2EC50-FF63-0240-B610-BE9CA7691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5D2E182-39A0-6B49-95DD-251D868EDB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56DC8-C93E-2F49-9DE3-9000E3923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97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56D3ED-C777-E24E-8C0C-20C4E1595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1DF561E-550A-4A4B-9FE9-B9C093F0B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12C2EDD-C1A2-2942-B34F-97F9DF73E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4C197-AE6D-1644-82B5-A0F4B52C49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13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845DE065-05A6-BC48-8EE4-C2B53BA88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5E6AA79-CB86-444E-87F9-2062F9150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875172A2-4736-1046-86E3-C084B56962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1D3195E7-3630-DA41-94B9-D61F22DFF6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20C7FF8-450C-1846-9CF6-B55E62D4FA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1B58C4-2C91-914C-908F-31B99D1E7C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0E423FC9-3654-C646-8BFA-B23D212E52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Heating Mechanisms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E215710B-048D-E643-8A34-DDA0B9AE9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858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Energy flow in the atmosphere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8175A189-5ED1-854D-AC7B-59566F90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F47D2026-1DBE-C742-823E-1D28BC180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21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Hot applesauce takes longer to cool than the same quantity of hot water in the same pot.  Why?</a:t>
            </a:r>
            <a:br>
              <a:rPr lang="en-US" altLang="en-US" sz="2800" dirty="0">
                <a:ea typeface="ＭＳ Ｐゴシック" panose="020B0600070205080204" pitchFamily="34" charset="-128"/>
              </a:rPr>
            </a:br>
            <a:endParaRPr lang="en-US" altLang="en-US" sz="2800" dirty="0">
              <a:solidFill>
                <a:srgbClr val="0066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762FE1A-67F6-5648-96FB-DB04E9D5856F}"/>
              </a:ext>
            </a:extLst>
          </p:cNvPr>
          <p:cNvSpPr txBox="1">
            <a:spLocks/>
          </p:cNvSpPr>
          <p:nvPr/>
        </p:nvSpPr>
        <p:spPr bwMode="auto">
          <a:xfrm>
            <a:off x="457200" y="2419350"/>
            <a:ext cx="8229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28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Conduction </a:t>
            </a:r>
            <a:r>
              <a:rPr lang="en-US" sz="2800" kern="0" dirty="0">
                <a:solidFill>
                  <a:schemeClr val="tx2"/>
                </a:solidFill>
                <a:latin typeface="+mn-lt"/>
                <a:ea typeface="+mn-ea"/>
                <a:cs typeface="ＭＳ Ｐゴシック" charset="0"/>
              </a:rPr>
              <a:t>is slower in applesauce</a:t>
            </a:r>
            <a:r>
              <a:rPr lang="en-US" sz="28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2800" kern="0" dirty="0">
                <a:solidFill>
                  <a:schemeClr val="accent2"/>
                </a:solidFill>
                <a:latin typeface="Arial" charset="0"/>
                <a:ea typeface="+mn-ea"/>
                <a:cs typeface="ＭＳ Ｐゴシック" charset="0"/>
              </a:rPr>
              <a:t>Convection </a:t>
            </a:r>
            <a:r>
              <a:rPr lang="en-US" sz="2800" kern="0" dirty="0">
                <a:solidFill>
                  <a:schemeClr val="tx2"/>
                </a:solidFill>
                <a:latin typeface="Arial" charset="0"/>
                <a:ea typeface="+mn-ea"/>
                <a:cs typeface="ＭＳ Ｐゴシック" charset="0"/>
              </a:rPr>
              <a:t>is slower in applesauce</a:t>
            </a:r>
            <a:r>
              <a:rPr lang="en-US" sz="28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2800" kern="0" dirty="0">
                <a:solidFill>
                  <a:schemeClr val="accent2"/>
                </a:solidFill>
                <a:latin typeface="Arial" charset="0"/>
                <a:ea typeface="+mn-ea"/>
                <a:cs typeface="ＭＳ Ｐゴシック" charset="0"/>
              </a:rPr>
              <a:t>Radiation </a:t>
            </a:r>
            <a:r>
              <a:rPr lang="en-US" sz="2800" kern="0" dirty="0">
                <a:solidFill>
                  <a:schemeClr val="tx2"/>
                </a:solidFill>
                <a:latin typeface="Arial" charset="0"/>
                <a:ea typeface="+mn-ea"/>
                <a:cs typeface="ＭＳ Ｐゴシック" charset="0"/>
              </a:rPr>
              <a:t>is slower in applesauce</a:t>
            </a:r>
            <a:r>
              <a:rPr lang="en-US" sz="28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4C757E1E-7DC4-C94F-A0BD-EA5344D5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A7CE3240-A478-094D-9ECB-EB2CE6681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9431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Solids conduct heat better than gases do.  So why does a coat keep you warm in winter?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 sz="2800">
              <a:solidFill>
                <a:srgbClr val="0066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26F7254-38FD-B545-8A37-57AA6DB06B09}"/>
              </a:ext>
            </a:extLst>
          </p:cNvPr>
          <p:cNvSpPr txBox="1">
            <a:spLocks/>
          </p:cNvSpPr>
          <p:nvPr/>
        </p:nvSpPr>
        <p:spPr bwMode="auto">
          <a:xfrm>
            <a:off x="457200" y="31432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The coat reduces </a:t>
            </a:r>
            <a:r>
              <a:rPr lang="en-US" sz="32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conduction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The coat reduces </a:t>
            </a:r>
            <a:r>
              <a:rPr lang="en-US" sz="32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convection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The coat reduces </a:t>
            </a:r>
            <a:r>
              <a:rPr lang="en-US" sz="32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radiation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D6747FBA-6450-414D-878D-7CEC12732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D87B789E-F0E2-B043-9332-2E805B559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9431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Aluminized Mylar blankets actually can keep you pretty warm.  Which heat transfer mechanism(s) do they reduce?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 sz="2800">
              <a:solidFill>
                <a:srgbClr val="0066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963118A-DB54-D047-9E56-D6A2F57E188E}"/>
              </a:ext>
            </a:extLst>
          </p:cNvPr>
          <p:cNvSpPr txBox="1">
            <a:spLocks/>
          </p:cNvSpPr>
          <p:nvPr/>
        </p:nvSpPr>
        <p:spPr bwMode="auto">
          <a:xfrm>
            <a:off x="457200" y="31432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The blanket reduces </a:t>
            </a:r>
            <a:r>
              <a:rPr lang="en-US" sz="32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conduction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The </a:t>
            </a:r>
            <a:r>
              <a:rPr lang="en-US" sz="3200" kern="0" dirty="0">
                <a:solidFill>
                  <a:srgbClr val="003366"/>
                </a:solidFill>
                <a:latin typeface="Arial" charset="0"/>
                <a:ea typeface="+mn-ea"/>
                <a:cs typeface="ＭＳ Ｐゴシック" charset="0"/>
              </a:rPr>
              <a:t>blanket 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reduces </a:t>
            </a:r>
            <a:r>
              <a:rPr lang="en-US" sz="32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convection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The </a:t>
            </a:r>
            <a:r>
              <a:rPr lang="en-US" sz="3200" kern="0" dirty="0">
                <a:solidFill>
                  <a:srgbClr val="003366"/>
                </a:solidFill>
                <a:latin typeface="Arial" charset="0"/>
                <a:ea typeface="+mn-ea"/>
                <a:cs typeface="ＭＳ Ｐゴシック" charset="0"/>
              </a:rPr>
              <a:t>blanket 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reduces </a:t>
            </a:r>
            <a:r>
              <a:rPr lang="en-US" sz="32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radiation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51D5F00E-E01A-EE49-9F57-15C17396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205EE1B3-32AA-3844-9036-3896F18CE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9431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thermos bottle keeps hot things hot, and it keeps cold things cold.  </a:t>
            </a:r>
            <a:r>
              <a:rPr lang="en-US" altLang="en-US">
                <a:ea typeface="ＭＳ Ｐゴシック" panose="020B0600070205080204" pitchFamily="34" charset="-128"/>
              </a:rPr>
              <a:t>But how does it know?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 sz="2800">
              <a:solidFill>
                <a:srgbClr val="0066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E7653F-8DCA-9E41-8F9E-F44D4C529A78}"/>
              </a:ext>
            </a:extLst>
          </p:cNvPr>
          <p:cNvSpPr txBox="1">
            <a:spLocks/>
          </p:cNvSpPr>
          <p:nvPr/>
        </p:nvSpPr>
        <p:spPr bwMode="auto">
          <a:xfrm>
            <a:off x="457200" y="31432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chemeClr val="tx2"/>
                </a:solidFill>
                <a:latin typeface="+mn-lt"/>
                <a:ea typeface="+mn-ea"/>
                <a:cs typeface="ＭＳ Ｐゴシック" charset="0"/>
              </a:rPr>
              <a:t>It reduces heat transfer by </a:t>
            </a:r>
            <a:r>
              <a:rPr lang="en-US" sz="3200" kern="0" dirty="0">
                <a:solidFill>
                  <a:schemeClr val="accent2"/>
                </a:solidFill>
                <a:latin typeface="+mn-lt"/>
                <a:ea typeface="+mn-ea"/>
                <a:cs typeface="ＭＳ Ｐゴシック" charset="0"/>
              </a:rPr>
              <a:t>conduction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chemeClr val="tx2"/>
                </a:solidFill>
                <a:latin typeface="Arial" charset="0"/>
                <a:ea typeface="+mn-ea"/>
                <a:cs typeface="ＭＳ Ｐゴシック" charset="0"/>
              </a:rPr>
              <a:t>It reduces heat transfer by </a:t>
            </a:r>
            <a:r>
              <a:rPr lang="en-US" sz="3200" kern="0" dirty="0">
                <a:solidFill>
                  <a:schemeClr val="accent2"/>
                </a:solidFill>
                <a:latin typeface="Arial" charset="0"/>
                <a:ea typeface="+mn-ea"/>
                <a:cs typeface="ＭＳ Ｐゴシック" charset="0"/>
              </a:rPr>
              <a:t>convection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+mj-lt"/>
              <a:buAutoNum type="alphaUcPeriod"/>
              <a:tabLst>
                <a:tab pos="581025" algn="l"/>
              </a:tabLst>
              <a:defRPr/>
            </a:pPr>
            <a:r>
              <a:rPr lang="en-US" sz="3200" kern="0" dirty="0">
                <a:solidFill>
                  <a:schemeClr val="tx2"/>
                </a:solidFill>
                <a:latin typeface="Arial" charset="0"/>
                <a:ea typeface="+mn-ea"/>
                <a:cs typeface="ＭＳ Ｐゴシック" charset="0"/>
              </a:rPr>
              <a:t>It reduces heat transfer by </a:t>
            </a:r>
            <a:r>
              <a:rPr lang="en-US" sz="3200" kern="0" dirty="0">
                <a:solidFill>
                  <a:schemeClr val="accent2"/>
                </a:solidFill>
                <a:latin typeface="Arial" charset="0"/>
                <a:ea typeface="+mn-ea"/>
                <a:cs typeface="ＭＳ Ｐゴシック" charset="0"/>
              </a:rPr>
              <a:t>radiation</a:t>
            </a:r>
            <a:r>
              <a:rPr lang="en-US" sz="3200" kern="0" dirty="0">
                <a:solidFill>
                  <a:srgbClr val="003366"/>
                </a:solidFill>
                <a:latin typeface="+mn-lt"/>
                <a:ea typeface="+mn-ea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transferred in response to a temperature difference</a:t>
            </a:r>
          </a:p>
          <a:p>
            <a:r>
              <a:rPr lang="en-US" dirty="0" smtClean="0"/>
              <a:t>Spontaneous direction: high temperature to low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1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Average kinetic energy </a:t>
            </a:r>
            <a:r>
              <a:rPr lang="en-US" dirty="0" smtClean="0"/>
              <a:t>per molecule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At the same temperature, lighter molecules travel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9E5A6483-3ED6-2742-8855-FCF0E124B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Heating</a:t>
            </a:r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xmlns="" id="{88FB2948-4454-9E4F-A9DA-811330D18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14325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sz="2800" dirty="0">
                <a:ea typeface="ＭＳ Ｐゴシック" panose="020B0600070205080204" pitchFamily="34" charset="-128"/>
              </a:rPr>
              <a:t>Heat is transferred between objects by: </a:t>
            </a:r>
          </a:p>
          <a:p>
            <a:pPr>
              <a:buClr>
                <a:schemeClr val="tx1"/>
              </a:buClr>
            </a:pPr>
            <a:r>
              <a:rPr lang="en-US" altLang="en-US" sz="28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Conduction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: collisional transfer of molecular kinetic energy</a:t>
            </a:r>
          </a:p>
          <a:p>
            <a:pPr>
              <a:buClr>
                <a:schemeClr val="tx1"/>
              </a:buClr>
            </a:pPr>
            <a:r>
              <a:rPr lang="en-US" altLang="en-US" sz="28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Convection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: buoyancy-driven fluid circulation</a:t>
            </a:r>
          </a:p>
          <a:p>
            <a:pPr>
              <a:buClr>
                <a:schemeClr val="tx1"/>
              </a:buClr>
            </a:pPr>
            <a:r>
              <a:rPr lang="en-US" altLang="en-US" sz="28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Radiation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 and absorption of electromagnetic waves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0745444-3914-6C4D-A822-EA0686D3D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Conduction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xmlns="" id="{A71FEFED-A472-B048-8686-5A6770B6F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Conductivity varies with material;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solids</a:t>
            </a:r>
            <a:r>
              <a:rPr lang="en-US" altLang="en-US" dirty="0">
                <a:ea typeface="ＭＳ Ｐゴシック" panose="020B0600070205080204" pitchFamily="34" charset="-128"/>
              </a:rPr>
              <a:t> &gt; 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liquids</a:t>
            </a:r>
            <a:r>
              <a:rPr lang="en-US" altLang="en-US" dirty="0">
                <a:ea typeface="ＭＳ Ｐゴシック" panose="020B0600070205080204" pitchFamily="34" charset="-128"/>
              </a:rPr>
              <a:t> &gt; 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gases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9CBAA140-ABBA-DC47-BB06-E47D8797C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Convection</a:t>
            </a:r>
          </a:p>
        </p:txBody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xmlns="" id="{13067D50-9BC8-224C-B85B-ADD802947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1571625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Warm fluids expand, becoming less dense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Circulation is driven by buoyancy forces</a:t>
            </a:r>
          </a:p>
          <a:p>
            <a:pPr>
              <a:buClr>
                <a:schemeClr val="tx2"/>
              </a:buClr>
            </a:pPr>
            <a:r>
              <a:rPr lang="en-US" altLang="en-US" sz="28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Much faster </a:t>
            </a:r>
            <a:r>
              <a:rPr lang="en-US" altLang="en-US" sz="2800" dirty="0">
                <a:ea typeface="ＭＳ Ｐゴシック" panose="020B0600070205080204" pitchFamily="34" charset="-128"/>
              </a:rPr>
              <a:t>than conduction</a:t>
            </a:r>
          </a:p>
        </p:txBody>
      </p:sp>
      <p:pic>
        <p:nvPicPr>
          <p:cNvPr id="510980" name="Picture 4">
            <a:extLst>
              <a:ext uri="{FF2B5EF4-FFF2-40B4-BE49-F238E27FC236}">
                <a16:creationId xmlns:a16="http://schemas.microsoft.com/office/drawing/2014/main" xmlns="" id="{9228FC75-53C4-3E4A-8CB0-1D8CF8342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77728"/>
            <a:ext cx="3810000" cy="223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0A8BFE82-1C7E-654C-BF0D-D4EC3871E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Convection</a:t>
            </a:r>
          </a:p>
        </p:txBody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xmlns="" id="{732741E6-E73B-4249-B5A3-C354615F1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1571625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Convection drives the weather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!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Convection drives plate tectonics!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81A4098C-ED90-E844-B9E1-CB77B9FCA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Radiation</a:t>
            </a:r>
          </a:p>
        </p:txBody>
      </p:sp>
      <p:sp>
        <p:nvSpPr>
          <p:cNvPr id="513027" name="Rectangle 3">
            <a:extLst>
              <a:ext uri="{FF2B5EF4-FFF2-40B4-BE49-F238E27FC236}">
                <a16:creationId xmlns:a16="http://schemas.microsoft.com/office/drawing/2014/main" xmlns="" id="{59E4F7FE-6375-5D42-B30C-94784BCE8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1432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output increases as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baseline="300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Objects are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heated</a:t>
            </a:r>
            <a:r>
              <a:rPr lang="en-US" altLang="en-US">
                <a:ea typeface="ＭＳ Ｐゴシック" panose="020B0600070205080204" pitchFamily="34" charset="-128"/>
              </a:rPr>
              <a:t> by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absorbing</a:t>
            </a:r>
            <a:r>
              <a:rPr lang="en-US" altLang="en-US">
                <a:ea typeface="ＭＳ Ｐゴシック" panose="020B0600070205080204" pitchFamily="34" charset="-128"/>
              </a:rPr>
              <a:t> radiation.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Objects are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cooled</a:t>
            </a:r>
            <a:r>
              <a:rPr lang="en-US" altLang="en-US">
                <a:ea typeface="ＭＳ Ｐゴシック" panose="020B0600070205080204" pitchFamily="34" charset="-128"/>
              </a:rPr>
              <a:t> by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emitting</a:t>
            </a:r>
            <a:r>
              <a:rPr lang="en-US" altLang="en-US">
                <a:ea typeface="ＭＳ Ｐゴシック" panose="020B0600070205080204" pitchFamily="34" charset="-128"/>
              </a:rPr>
              <a:t> radiation.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Temp Influences Spectrum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0150"/>
            <a:ext cx="4648200" cy="35433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 dirty="0" smtClean="0">
                <a:solidFill>
                  <a:schemeClr val="accent2"/>
                </a:solidFill>
              </a:rPr>
              <a:t>Higher </a:t>
            </a:r>
            <a:r>
              <a:rPr lang="en-US" altLang="en-US" sz="2800" i="1" dirty="0" smtClean="0">
                <a:solidFill>
                  <a:schemeClr val="accent2"/>
                </a:solidFill>
              </a:rPr>
              <a:t>T</a:t>
            </a:r>
            <a:r>
              <a:rPr lang="en-US" altLang="en-US" sz="2800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Symbol" charset="2"/>
              </a:rPr>
              <a:t></a:t>
            </a:r>
            <a:r>
              <a:rPr lang="en-US" altLang="en-US" sz="2800" dirty="0" smtClean="0">
                <a:solidFill>
                  <a:schemeClr val="accent2"/>
                </a:solidFill>
                <a:sym typeface="Symbol" charset="2"/>
              </a:rPr>
              <a:t> greater power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i="1" dirty="0" smtClean="0">
                <a:sym typeface="Symbol" charset="2"/>
              </a:rPr>
              <a:t> P/A</a:t>
            </a:r>
            <a:r>
              <a:rPr lang="en-US" altLang="en-US" dirty="0" smtClean="0">
                <a:sym typeface="Symbol" charset="2"/>
              </a:rPr>
              <a:t> = </a:t>
            </a:r>
            <a:r>
              <a:rPr lang="en-US" altLang="en-US" i="1" dirty="0" smtClean="0">
                <a:latin typeface="Symbol" charset="2"/>
                <a:sym typeface="Symbol" charset="2"/>
              </a:rPr>
              <a:t>s</a:t>
            </a:r>
            <a:r>
              <a:rPr lang="en-US" altLang="en-US" i="1" dirty="0" smtClean="0">
                <a:sym typeface="Symbol" charset="2"/>
              </a:rPr>
              <a:t>T</a:t>
            </a:r>
            <a:r>
              <a:rPr lang="en-US" altLang="en-US" baseline="30000" dirty="0" smtClean="0">
                <a:sym typeface="Symbol" charset="2"/>
              </a:rPr>
              <a:t>4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i="1" dirty="0" smtClean="0">
                <a:sym typeface="Symbol" charset="2"/>
              </a:rPr>
              <a:t> </a:t>
            </a:r>
            <a:r>
              <a:rPr lang="en-US" altLang="en-US" i="1" dirty="0" smtClean="0">
                <a:latin typeface="Symbol" charset="2"/>
                <a:sym typeface="Symbol" charset="2"/>
              </a:rPr>
              <a:t>s</a:t>
            </a:r>
            <a:r>
              <a:rPr lang="en-US" altLang="en-US" dirty="0" smtClean="0">
                <a:sym typeface="Symbol" charset="2"/>
              </a:rPr>
              <a:t> = </a:t>
            </a:r>
            <a:r>
              <a:rPr lang="en-US" altLang="en-US" sz="2400" dirty="0" smtClean="0">
                <a:sym typeface="Symbol" charset="2"/>
              </a:rPr>
              <a:t>5.6710</a:t>
            </a:r>
            <a:r>
              <a:rPr lang="en-US" altLang="en-US" sz="2400" baseline="30000" dirty="0" smtClean="0">
                <a:sym typeface="Symbol" charset="2"/>
              </a:rPr>
              <a:t>–8</a:t>
            </a:r>
            <a:r>
              <a:rPr lang="en-US" altLang="en-US" sz="2400" dirty="0" smtClean="0">
                <a:sym typeface="Symbol" charset="2"/>
              </a:rPr>
              <a:t> W m</a:t>
            </a:r>
            <a:r>
              <a:rPr lang="en-US" altLang="en-US" sz="2400" baseline="30000" dirty="0" smtClean="0">
                <a:sym typeface="Symbol" charset="2"/>
              </a:rPr>
              <a:t>–2 </a:t>
            </a:r>
            <a:r>
              <a:rPr lang="en-US" altLang="en-US" sz="2400" dirty="0" smtClean="0">
                <a:sym typeface="Symbol" charset="2"/>
              </a:rPr>
              <a:t>K</a:t>
            </a:r>
            <a:r>
              <a:rPr lang="en-US" altLang="en-US" sz="2400" baseline="30000" dirty="0" smtClean="0">
                <a:sym typeface="Symbol" charset="2"/>
              </a:rPr>
              <a:t>–4</a:t>
            </a:r>
            <a:endParaRPr lang="en-US" altLang="en-US" sz="2400" dirty="0" smtClean="0">
              <a:sym typeface="Symbol" charset="2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en-US" sz="2800" dirty="0" smtClean="0">
                <a:solidFill>
                  <a:schemeClr val="accent2"/>
                </a:solidFill>
                <a:sym typeface="Symbol" charset="2"/>
              </a:rPr>
              <a:t>Higher </a:t>
            </a:r>
            <a:r>
              <a:rPr lang="en-US" altLang="en-US" sz="2800" i="1" dirty="0" smtClean="0">
                <a:solidFill>
                  <a:schemeClr val="accent2"/>
                </a:solidFill>
                <a:sym typeface="Symbol" charset="2"/>
              </a:rPr>
              <a:t>T</a:t>
            </a:r>
            <a:r>
              <a:rPr lang="en-US" altLang="en-US" sz="2800" dirty="0" smtClean="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Symbol" charset="2"/>
              </a:rPr>
              <a:t></a:t>
            </a:r>
            <a:r>
              <a:rPr lang="en-US" altLang="en-US" sz="2800" dirty="0" smtClean="0">
                <a:solidFill>
                  <a:schemeClr val="accent2"/>
                </a:solidFill>
                <a:sym typeface="Symbol" charset="2"/>
              </a:rPr>
              <a:t> higher peak frequency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i="1" dirty="0" smtClean="0">
                <a:sym typeface="Symbol" charset="2"/>
              </a:rPr>
              <a:t> </a:t>
            </a:r>
            <a:r>
              <a:rPr lang="en-US" altLang="en-US" i="1" dirty="0" err="1" smtClean="0">
                <a:latin typeface="Symbol" charset="2"/>
                <a:sym typeface="Symbol" charset="2"/>
              </a:rPr>
              <a:t>l</a:t>
            </a:r>
            <a:r>
              <a:rPr lang="en-US" altLang="en-US" baseline="-25000" dirty="0" err="1" smtClean="0">
                <a:sym typeface="Symbol" charset="2"/>
              </a:rPr>
              <a:t>max</a:t>
            </a:r>
            <a:r>
              <a:rPr lang="en-US" altLang="en-US" dirty="0" smtClean="0">
                <a:sym typeface="Symbol" charset="2"/>
              </a:rPr>
              <a:t> = </a:t>
            </a:r>
            <a:r>
              <a:rPr lang="en-US" altLang="en-US" i="1" dirty="0" smtClean="0">
                <a:sym typeface="Symbol" charset="2"/>
              </a:rPr>
              <a:t>b</a:t>
            </a:r>
            <a:r>
              <a:rPr lang="en-US" altLang="en-US" dirty="0" smtClean="0">
                <a:sym typeface="Symbol" charset="2"/>
              </a:rPr>
              <a:t>/</a:t>
            </a:r>
            <a:r>
              <a:rPr lang="en-US" altLang="en-US" i="1" dirty="0" smtClean="0">
                <a:sym typeface="Symbol" charset="2"/>
              </a:rPr>
              <a:t>T</a:t>
            </a:r>
            <a:endParaRPr lang="en-US" altLang="en-US" dirty="0" smtClean="0">
              <a:sym typeface="Symbol" charset="2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altLang="en-US" i="1" dirty="0" smtClean="0">
                <a:sym typeface="Symbol" charset="2"/>
              </a:rPr>
              <a:t> b</a:t>
            </a:r>
            <a:r>
              <a:rPr lang="en-US" altLang="en-US" dirty="0" smtClean="0">
                <a:sym typeface="Symbol" charset="2"/>
              </a:rPr>
              <a:t> = </a:t>
            </a:r>
            <a:r>
              <a:rPr lang="en-US" altLang="en-US" sz="2400" dirty="0" smtClean="0">
                <a:sym typeface="Symbol" charset="2"/>
              </a:rPr>
              <a:t>2.898 10</a:t>
            </a:r>
            <a:r>
              <a:rPr lang="en-US" altLang="en-US" sz="2400" baseline="30000" dirty="0" smtClean="0">
                <a:sym typeface="Symbol" charset="2"/>
              </a:rPr>
              <a:t>6</a:t>
            </a:r>
            <a:r>
              <a:rPr lang="en-US" altLang="en-US" sz="2400" dirty="0" smtClean="0">
                <a:sym typeface="Symbol" charset="2"/>
              </a:rPr>
              <a:t> nm K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49" y="1047750"/>
            <a:ext cx="3022815" cy="3733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113213" y="4764882"/>
            <a:ext cx="487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Source:</a:t>
            </a:r>
            <a:r>
              <a:rPr lang="en-US" altLang="en-US" sz="1800">
                <a:solidFill>
                  <a:srgbClr val="000000"/>
                </a:solidFill>
              </a:rPr>
              <a:t> M. A. Seeds, </a:t>
            </a:r>
            <a:r>
              <a:rPr lang="en-US" altLang="en-US" sz="1800" i="1">
                <a:solidFill>
                  <a:srgbClr val="000000"/>
                </a:solidFill>
              </a:rPr>
              <a:t>Exploring the Universe</a:t>
            </a: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CC3300"/>
      </a:lt1>
      <a:dk2>
        <a:srgbClr val="000066"/>
      </a:dk2>
      <a:lt2>
        <a:srgbClr val="808080"/>
      </a:lt2>
      <a:accent1>
        <a:srgbClr val="003300"/>
      </a:accent1>
      <a:accent2>
        <a:srgbClr val="0000FE"/>
      </a:accent2>
      <a:accent3>
        <a:srgbClr val="FF0000"/>
      </a:accent3>
      <a:accent4>
        <a:srgbClr val="002A56"/>
      </a:accent4>
      <a:accent5>
        <a:srgbClr val="800000"/>
      </a:accent5>
      <a:accent6>
        <a:srgbClr val="7030A0"/>
      </a:accent6>
      <a:hlink>
        <a:srgbClr val="009999"/>
      </a:hlink>
      <a:folHlink>
        <a:srgbClr val="00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360</Words>
  <Application>Microsoft Office PowerPoint</Application>
  <PresentationFormat>On-screen Show (16:9)</PresentationFormat>
  <Paragraphs>61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Heating Mechanisms</vt:lpstr>
      <vt:lpstr>Heat</vt:lpstr>
      <vt:lpstr>Temperature</vt:lpstr>
      <vt:lpstr>Heating</vt:lpstr>
      <vt:lpstr>Conduction</vt:lpstr>
      <vt:lpstr>Convection</vt:lpstr>
      <vt:lpstr>Convection</vt:lpstr>
      <vt:lpstr>Radiation</vt:lpstr>
      <vt:lpstr>Temp Influences Spectrum</vt:lpstr>
      <vt:lpstr>Question</vt:lpstr>
      <vt:lpstr>Question</vt:lpstr>
      <vt:lpstr>Question</vt:lpstr>
      <vt:lpstr>Question</vt:lpstr>
    </vt:vector>
  </TitlesOfParts>
  <Company>University of Wyoming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</dc:title>
  <dc:creator>Richard Barrans</dc:creator>
  <cp:lastModifiedBy>Richard Barrans</cp:lastModifiedBy>
  <cp:revision>192</cp:revision>
  <cp:lastPrinted>2023-02-07T02:49:34Z</cp:lastPrinted>
  <dcterms:created xsi:type="dcterms:W3CDTF">2005-04-04T04:39:47Z</dcterms:created>
  <dcterms:modified xsi:type="dcterms:W3CDTF">2023-02-07T03:10:50Z</dcterms:modified>
</cp:coreProperties>
</file>