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9" r:id="rId5"/>
    <p:sldId id="268" r:id="rId6"/>
    <p:sldId id="270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5143500" type="screen16x9"/>
  <p:notesSz cx="9418638" cy="7132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80" autoAdjust="0"/>
    <p:restoredTop sz="94747" autoAdjust="0"/>
  </p:normalViewPr>
  <p:slideViewPr>
    <p:cSldViewPr>
      <p:cViewPr varScale="1">
        <p:scale>
          <a:sx n="71" d="100"/>
          <a:sy n="71" d="100"/>
        </p:scale>
        <p:origin x="-114" y="-21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106" y="-96"/>
      </p:cViewPr>
      <p:guideLst>
        <p:guide orient="horz" pos="2247"/>
        <p:guide pos="29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81410" cy="356632"/>
          </a:xfrm>
          <a:prstGeom prst="rect">
            <a:avLst/>
          </a:prstGeom>
        </p:spPr>
        <p:txBody>
          <a:bodyPr vert="horz" lIns="94576" tIns="47288" rIns="94576" bIns="47288" rtlCol="0"/>
          <a:lstStyle>
            <a:lvl1pPr algn="l">
              <a:defRPr sz="1200"/>
            </a:lvl1pPr>
          </a:lstStyle>
          <a:p>
            <a:r>
              <a:rPr lang="en-US" smtClean="0"/>
              <a:t>SCI 222 Global Circulation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35049" y="0"/>
            <a:ext cx="4081410" cy="356632"/>
          </a:xfrm>
          <a:prstGeom prst="rect">
            <a:avLst/>
          </a:prstGeom>
        </p:spPr>
        <p:txBody>
          <a:bodyPr vert="horz" lIns="94576" tIns="47288" rIns="94576" bIns="47288" rtlCol="0"/>
          <a:lstStyle>
            <a:lvl1pPr algn="r">
              <a:defRPr sz="1200"/>
            </a:lvl1pPr>
          </a:lstStyle>
          <a:p>
            <a:fld id="{E4A7D26B-2877-4A7F-8203-E421993DBCE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74768"/>
            <a:ext cx="4081410" cy="356632"/>
          </a:xfrm>
          <a:prstGeom prst="rect">
            <a:avLst/>
          </a:prstGeom>
        </p:spPr>
        <p:txBody>
          <a:bodyPr vert="horz" lIns="94576" tIns="47288" rIns="94576" bIns="472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35049" y="6774768"/>
            <a:ext cx="4081410" cy="356632"/>
          </a:xfrm>
          <a:prstGeom prst="rect">
            <a:avLst/>
          </a:prstGeom>
        </p:spPr>
        <p:txBody>
          <a:bodyPr vert="horz" lIns="94576" tIns="47288" rIns="94576" bIns="47288" rtlCol="0" anchor="b"/>
          <a:lstStyle>
            <a:lvl1pPr algn="r">
              <a:defRPr sz="1200"/>
            </a:lvl1pPr>
          </a:lstStyle>
          <a:p>
            <a:fld id="{4834C8C6-5666-49A7-99FA-598270A8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875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81410" cy="356632"/>
          </a:xfrm>
          <a:prstGeom prst="rect">
            <a:avLst/>
          </a:prstGeom>
        </p:spPr>
        <p:txBody>
          <a:bodyPr vert="horz" lIns="94576" tIns="47288" rIns="94576" bIns="47288" rtlCol="0"/>
          <a:lstStyle>
            <a:lvl1pPr algn="l">
              <a:defRPr sz="1200"/>
            </a:lvl1pPr>
          </a:lstStyle>
          <a:p>
            <a:r>
              <a:rPr lang="en-US" smtClean="0"/>
              <a:t>SCI 222 Global Circulation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35049" y="0"/>
            <a:ext cx="4081410" cy="356632"/>
          </a:xfrm>
          <a:prstGeom prst="rect">
            <a:avLst/>
          </a:prstGeom>
        </p:spPr>
        <p:txBody>
          <a:bodyPr vert="horz" lIns="94576" tIns="47288" rIns="94576" bIns="47288" rtlCol="0"/>
          <a:lstStyle>
            <a:lvl1pPr algn="r">
              <a:defRPr sz="1200"/>
            </a:lvl1pPr>
          </a:lstStyle>
          <a:p>
            <a:fld id="{006C8F11-C269-4F07-8BFA-9701C36A0F3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2038" y="534988"/>
            <a:ext cx="4754562" cy="2674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76" tIns="47288" rIns="94576" bIns="472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41864" y="3388003"/>
            <a:ext cx="7534910" cy="3209687"/>
          </a:xfrm>
          <a:prstGeom prst="rect">
            <a:avLst/>
          </a:prstGeom>
        </p:spPr>
        <p:txBody>
          <a:bodyPr vert="horz" lIns="94576" tIns="47288" rIns="94576" bIns="4728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74768"/>
            <a:ext cx="4081410" cy="356632"/>
          </a:xfrm>
          <a:prstGeom prst="rect">
            <a:avLst/>
          </a:prstGeom>
        </p:spPr>
        <p:txBody>
          <a:bodyPr vert="horz" lIns="94576" tIns="47288" rIns="94576" bIns="472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35049" y="6774768"/>
            <a:ext cx="4081410" cy="356632"/>
          </a:xfrm>
          <a:prstGeom prst="rect">
            <a:avLst/>
          </a:prstGeom>
        </p:spPr>
        <p:txBody>
          <a:bodyPr vert="horz" lIns="94576" tIns="47288" rIns="94576" bIns="47288" rtlCol="0" anchor="b"/>
          <a:lstStyle>
            <a:lvl1pPr algn="r">
              <a:defRPr sz="1200"/>
            </a:lvl1pPr>
          </a:lstStyle>
          <a:p>
            <a:fld id="{064D0801-BE6E-458E-815B-DD7E6C9D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512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0801-BE6E-458E-815B-DD7E6C9DAB93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SCI 222 Global Circulation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06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32038" y="534988"/>
            <a:ext cx="4754562" cy="2674937"/>
          </a:xfrm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4064" indent="-290024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0098" indent="-232019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24136" indent="-232019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88176" indent="-232019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52215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16254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80293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44332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134D46-A7BE-4EBE-9DA5-A60387B362A7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SCI 222 Global Circulation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32038" y="534988"/>
            <a:ext cx="4754562" cy="2674937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4064" indent="-290024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0098" indent="-232019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24136" indent="-232019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88176" indent="-232019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52215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16254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80293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44332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D897B0-08D4-404C-B8EE-F4DEC13A0BB4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SCI 222 Global Circulation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32038" y="534988"/>
            <a:ext cx="4754562" cy="2674937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4064" indent="-290024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0098" indent="-232019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24136" indent="-232019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88176" indent="-232019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52215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16254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80293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44332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221DD85-A7B4-4715-BB35-397168669C7A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SCI 222 Global Circulation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32038" y="534988"/>
            <a:ext cx="4754562" cy="2674937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4064" indent="-290024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0098" indent="-232019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24136" indent="-232019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88176" indent="-232019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52215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16254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80293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44332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CE6A7B-C765-4673-BE27-094AC08B2152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SCI 222 Global Circulation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32038" y="534988"/>
            <a:ext cx="4754562" cy="2674937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4064" indent="-290024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0098" indent="-232019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24136" indent="-232019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88176" indent="-232019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52215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16254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80293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44332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C5522B5-47ED-4D4F-851F-E28F959D5402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SCI 222 Global Circulation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32038" y="534988"/>
            <a:ext cx="4754562" cy="2674937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4064" indent="-290024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0098" indent="-232019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24136" indent="-232019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88176" indent="-232019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52215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16254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80293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44332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0AB45A8-025D-4A56-BE09-C6B207B35D94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SCI 222 Global Circulation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32038" y="534988"/>
            <a:ext cx="4754562" cy="2674937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4064" indent="-290024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0098" indent="-232019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24136" indent="-232019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88176" indent="-232019" defTabSz="937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52215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16254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80293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44332" indent="-232019" defTabSz="937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C4870E0-D29A-49F8-AC69-DA284CA2FAC3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SCI 222 Global Circulation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3AE2-E44C-4C0F-8808-2FF2F4E19B48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Circulation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571500"/>
          </a:xfrm>
        </p:spPr>
        <p:txBody>
          <a:bodyPr/>
          <a:lstStyle/>
          <a:p>
            <a:r>
              <a:rPr lang="en-US" dirty="0" smtClean="0"/>
              <a:t>Large-scale patterns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3752850"/>
            <a:ext cx="3200400" cy="57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§9.1–9.3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mtClean="0"/>
              <a:t>A–E + H</a:t>
            </a:r>
          </a:p>
          <a:p>
            <a:r>
              <a:rPr lang="en-US" altLang="en-US" smtClean="0"/>
              <a:t>Poleward from equator + H = highland</a:t>
            </a:r>
          </a:p>
          <a:p>
            <a:pPr>
              <a:buClr>
                <a:schemeClr val="tx2"/>
              </a:buClr>
            </a:pPr>
            <a:r>
              <a:rPr lang="en-US" altLang="en-US" b="1" smtClean="0">
                <a:solidFill>
                  <a:schemeClr val="accent2"/>
                </a:solidFill>
              </a:rPr>
              <a:t>A</a:t>
            </a:r>
            <a:r>
              <a:rPr lang="en-US" altLang="en-US" smtClean="0"/>
              <a:t> Tropical</a:t>
            </a:r>
          </a:p>
          <a:p>
            <a:pPr>
              <a:buClr>
                <a:schemeClr val="tx2"/>
              </a:buClr>
            </a:pPr>
            <a:r>
              <a:rPr lang="en-US" altLang="en-US" b="1" smtClean="0">
                <a:solidFill>
                  <a:schemeClr val="accent2"/>
                </a:solidFill>
              </a:rPr>
              <a:t>B</a:t>
            </a:r>
            <a:r>
              <a:rPr lang="en-US" altLang="en-US" smtClean="0"/>
              <a:t> Desert (tropical or temperate)</a:t>
            </a:r>
          </a:p>
          <a:p>
            <a:pPr>
              <a:buClr>
                <a:schemeClr val="tx2"/>
              </a:buClr>
            </a:pPr>
            <a:r>
              <a:rPr lang="en-US" altLang="en-US" b="1" smtClean="0">
                <a:solidFill>
                  <a:schemeClr val="accent2"/>
                </a:solidFill>
              </a:rPr>
              <a:t>C</a:t>
            </a:r>
            <a:r>
              <a:rPr lang="en-US" altLang="en-US" smtClean="0"/>
              <a:t> Subtropical</a:t>
            </a:r>
          </a:p>
          <a:p>
            <a:pPr>
              <a:buClr>
                <a:schemeClr val="tx2"/>
              </a:buClr>
            </a:pPr>
            <a:r>
              <a:rPr lang="en-US" altLang="en-US" b="1" smtClean="0">
                <a:solidFill>
                  <a:schemeClr val="accent2"/>
                </a:solidFill>
              </a:rPr>
              <a:t>D</a:t>
            </a:r>
            <a:r>
              <a:rPr lang="en-US" altLang="en-US" smtClean="0"/>
              <a:t> Continental</a:t>
            </a:r>
          </a:p>
          <a:p>
            <a:pPr>
              <a:buClr>
                <a:schemeClr val="tx2"/>
              </a:buClr>
            </a:pPr>
            <a:r>
              <a:rPr lang="en-US" altLang="en-US" b="1" smtClean="0">
                <a:solidFill>
                  <a:schemeClr val="accent2"/>
                </a:solidFill>
              </a:rPr>
              <a:t>E</a:t>
            </a:r>
            <a:r>
              <a:rPr lang="en-US" altLang="en-US" smtClean="0"/>
              <a:t> Polar</a:t>
            </a:r>
          </a:p>
        </p:txBody>
      </p:sp>
    </p:spTree>
    <p:extLst>
      <p:ext uri="{BB962C8B-B14F-4D97-AF65-F5344CB8AC3E}">
        <p14:creationId xmlns:p14="http://schemas.microsoft.com/office/powerpoint/2010/main" val="185681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subtypes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altLang="en-US" smtClean="0">
                <a:solidFill>
                  <a:schemeClr val="accent2"/>
                </a:solidFill>
              </a:rPr>
              <a:t>Af</a:t>
            </a:r>
            <a:r>
              <a:rPr lang="en-US" altLang="en-US" smtClean="0"/>
              <a:t>  Tropical wet (rain forest)</a:t>
            </a:r>
          </a:p>
          <a:p>
            <a:pPr>
              <a:buClr>
                <a:schemeClr val="tx2"/>
              </a:buClr>
            </a:pPr>
            <a:r>
              <a:rPr lang="en-US" altLang="en-US" smtClean="0">
                <a:solidFill>
                  <a:schemeClr val="accent2"/>
                </a:solidFill>
              </a:rPr>
              <a:t>Am</a:t>
            </a:r>
            <a:r>
              <a:rPr lang="en-US" altLang="en-US" smtClean="0"/>
              <a:t>  Monsoon (seasonal rain)</a:t>
            </a:r>
          </a:p>
          <a:p>
            <a:pPr>
              <a:buClr>
                <a:schemeClr val="tx2"/>
              </a:buClr>
            </a:pPr>
            <a:r>
              <a:rPr lang="en-US" altLang="en-US" smtClean="0">
                <a:solidFill>
                  <a:schemeClr val="accent2"/>
                </a:solidFill>
              </a:rPr>
              <a:t>Aw</a:t>
            </a:r>
            <a:r>
              <a:rPr lang="en-US" altLang="en-US" smtClean="0"/>
              <a:t>  Tropical wet-dry</a:t>
            </a:r>
          </a:p>
        </p:txBody>
      </p:sp>
    </p:spTree>
    <p:extLst>
      <p:ext uri="{BB962C8B-B14F-4D97-AF65-F5344CB8AC3E}">
        <p14:creationId xmlns:p14="http://schemas.microsoft.com/office/powerpoint/2010/main" val="50181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 subtypes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altLang="en-US" smtClean="0">
                <a:solidFill>
                  <a:schemeClr val="accent2"/>
                </a:solidFill>
              </a:rPr>
              <a:t>BW</a:t>
            </a:r>
            <a:r>
              <a:rPr lang="en-US" altLang="en-US" smtClean="0"/>
              <a:t>  Desert</a:t>
            </a:r>
          </a:p>
          <a:p>
            <a:pPr>
              <a:buClr>
                <a:schemeClr val="tx2"/>
              </a:buClr>
            </a:pPr>
            <a:r>
              <a:rPr lang="en-US" altLang="en-US" smtClean="0">
                <a:solidFill>
                  <a:schemeClr val="accent2"/>
                </a:solidFill>
              </a:rPr>
              <a:t>BS</a:t>
            </a:r>
            <a:r>
              <a:rPr lang="en-US" altLang="en-US" smtClean="0"/>
              <a:t>  Steppe (short-grass prairie)</a:t>
            </a:r>
          </a:p>
          <a:p>
            <a:pPr>
              <a:buClr>
                <a:schemeClr val="tx2"/>
              </a:buClr>
            </a:pPr>
            <a:r>
              <a:rPr lang="en-US" altLang="en-US" smtClean="0">
                <a:solidFill>
                  <a:schemeClr val="accent2"/>
                </a:solidFill>
              </a:rPr>
              <a:t>BWh, BSh  </a:t>
            </a:r>
            <a:r>
              <a:rPr lang="en-US" altLang="en-US" smtClean="0">
                <a:solidFill>
                  <a:schemeClr val="tx2"/>
                </a:solidFill>
              </a:rPr>
              <a:t>hot</a:t>
            </a:r>
          </a:p>
          <a:p>
            <a:pPr>
              <a:buClr>
                <a:schemeClr val="tx2"/>
              </a:buClr>
            </a:pPr>
            <a:r>
              <a:rPr lang="en-US" altLang="en-US" smtClean="0">
                <a:solidFill>
                  <a:schemeClr val="accent2"/>
                </a:solidFill>
              </a:rPr>
              <a:t>BWk, BSk  </a:t>
            </a:r>
            <a:r>
              <a:rPr lang="en-US" altLang="en-US" smtClean="0">
                <a:solidFill>
                  <a:schemeClr val="tx2"/>
                </a:solidFill>
              </a:rPr>
              <a:t>cool</a:t>
            </a:r>
          </a:p>
          <a:p>
            <a:pPr>
              <a:buClr>
                <a:schemeClr val="tx2"/>
              </a:buClr>
            </a:pPr>
            <a:endParaRPr lang="en-US" alt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9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 subtypes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altLang="en-US" smtClean="0">
                <a:solidFill>
                  <a:schemeClr val="accent2"/>
                </a:solidFill>
              </a:rPr>
              <a:t>Cfa</a:t>
            </a:r>
            <a:r>
              <a:rPr lang="en-US" altLang="en-US" smtClean="0"/>
              <a:t>  Humid subtropical</a:t>
            </a:r>
          </a:p>
          <a:p>
            <a:pPr>
              <a:buClr>
                <a:schemeClr val="tx2"/>
              </a:buClr>
            </a:pPr>
            <a:r>
              <a:rPr lang="en-US" altLang="en-US" smtClean="0">
                <a:solidFill>
                  <a:schemeClr val="accent2"/>
                </a:solidFill>
              </a:rPr>
              <a:t>Cs</a:t>
            </a:r>
            <a:r>
              <a:rPr lang="en-US" altLang="en-US" smtClean="0"/>
              <a:t>  Mediterranean (dry summer, rainy winter)</a:t>
            </a:r>
          </a:p>
          <a:p>
            <a:pPr>
              <a:buClr>
                <a:schemeClr val="tx2"/>
              </a:buClr>
            </a:pPr>
            <a:r>
              <a:rPr lang="en-US" altLang="en-US" smtClean="0">
                <a:solidFill>
                  <a:schemeClr val="accent2"/>
                </a:solidFill>
              </a:rPr>
              <a:t>Cfb  </a:t>
            </a:r>
            <a:r>
              <a:rPr lang="en-US" altLang="en-US" smtClean="0">
                <a:solidFill>
                  <a:schemeClr val="tx2"/>
                </a:solidFill>
              </a:rPr>
              <a:t>Marine</a:t>
            </a:r>
          </a:p>
        </p:txBody>
      </p:sp>
    </p:spTree>
    <p:extLst>
      <p:ext uri="{BB962C8B-B14F-4D97-AF65-F5344CB8AC3E}">
        <p14:creationId xmlns:p14="http://schemas.microsoft.com/office/powerpoint/2010/main" val="381020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 subtypes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altLang="en-US" smtClean="0">
                <a:solidFill>
                  <a:schemeClr val="accent2"/>
                </a:solidFill>
              </a:rPr>
              <a:t>Dw</a:t>
            </a:r>
            <a:r>
              <a:rPr lang="en-US" altLang="en-US" smtClean="0"/>
              <a:t>  Dry winter</a:t>
            </a:r>
          </a:p>
          <a:p>
            <a:pPr>
              <a:buClr>
                <a:schemeClr val="tx2"/>
              </a:buClr>
            </a:pPr>
            <a:r>
              <a:rPr lang="en-US" altLang="en-US" smtClean="0">
                <a:solidFill>
                  <a:schemeClr val="accent2"/>
                </a:solidFill>
              </a:rPr>
              <a:t>Ds</a:t>
            </a:r>
            <a:r>
              <a:rPr lang="en-US" altLang="en-US" smtClean="0"/>
              <a:t>  Dry summer</a:t>
            </a:r>
          </a:p>
          <a:p>
            <a:pPr>
              <a:buClr>
                <a:schemeClr val="tx2"/>
              </a:buClr>
            </a:pPr>
            <a:r>
              <a:rPr lang="en-US" altLang="en-US" smtClean="0">
                <a:solidFill>
                  <a:schemeClr val="accent2"/>
                </a:solidFill>
              </a:rPr>
              <a:t>Df  </a:t>
            </a:r>
            <a:r>
              <a:rPr lang="en-US" altLang="en-US" smtClean="0">
                <a:solidFill>
                  <a:schemeClr val="tx2"/>
                </a:solidFill>
              </a:rPr>
              <a:t>Wet all year</a:t>
            </a:r>
          </a:p>
        </p:txBody>
      </p:sp>
    </p:spTree>
    <p:extLst>
      <p:ext uri="{BB962C8B-B14F-4D97-AF65-F5344CB8AC3E}">
        <p14:creationId xmlns:p14="http://schemas.microsoft.com/office/powerpoint/2010/main" val="1175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 subtypes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altLang="en-US" smtClean="0">
                <a:solidFill>
                  <a:schemeClr val="accent2"/>
                </a:solidFill>
              </a:rPr>
              <a:t>ET</a:t>
            </a:r>
            <a:r>
              <a:rPr lang="en-US" altLang="en-US" smtClean="0"/>
              <a:t>  Tundra</a:t>
            </a:r>
          </a:p>
          <a:p>
            <a:pPr>
              <a:buClr>
                <a:schemeClr val="tx2"/>
              </a:buClr>
            </a:pPr>
            <a:r>
              <a:rPr lang="en-US" altLang="en-US" smtClean="0">
                <a:solidFill>
                  <a:schemeClr val="accent2"/>
                </a:solidFill>
              </a:rPr>
              <a:t>EF</a:t>
            </a:r>
            <a:r>
              <a:rPr lang="en-US" altLang="en-US" smtClean="0"/>
              <a:t>  Ice cap</a:t>
            </a:r>
          </a:p>
        </p:txBody>
      </p:sp>
    </p:spTree>
    <p:extLst>
      <p:ext uri="{BB962C8B-B14F-4D97-AF65-F5344CB8AC3E}">
        <p14:creationId xmlns:p14="http://schemas.microsoft.com/office/powerpoint/2010/main" val="251894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Tropical (Hadley) Cells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5029200" cy="571500"/>
          </a:xfrm>
        </p:spPr>
        <p:txBody>
          <a:bodyPr/>
          <a:lstStyle/>
          <a:p>
            <a:r>
              <a:rPr lang="en-US" altLang="en-US" smtClean="0"/>
              <a:t>Equatorial air rises</a:t>
            </a:r>
          </a:p>
        </p:txBody>
      </p:sp>
      <p:sp>
        <p:nvSpPr>
          <p:cNvPr id="6" name="Chord 5"/>
          <p:cNvSpPr/>
          <p:nvPr/>
        </p:nvSpPr>
        <p:spPr>
          <a:xfrm>
            <a:off x="7315200" y="1219200"/>
            <a:ext cx="3657600" cy="3390900"/>
          </a:xfrm>
          <a:prstGeom prst="chord">
            <a:avLst>
              <a:gd name="adj1" fmla="val 5401500"/>
              <a:gd name="adj2" fmla="val 16200000"/>
            </a:avLst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315200" y="291465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6781800" y="2377678"/>
            <a:ext cx="2527300" cy="994172"/>
            <a:chOff x="6781800" y="3169920"/>
            <a:chExt cx="2527069" cy="1325880"/>
          </a:xfrm>
        </p:grpSpPr>
        <p:sp>
          <p:nvSpPr>
            <p:cNvPr id="7" name="Bent Arrow 6"/>
            <p:cNvSpPr/>
            <p:nvPr/>
          </p:nvSpPr>
          <p:spPr>
            <a:xfrm rot="16200000">
              <a:off x="6819833" y="3390711"/>
              <a:ext cx="381091" cy="457158"/>
            </a:xfrm>
            <a:prstGeom prst="bentArrow">
              <a:avLst/>
            </a:prstGeom>
            <a:solidFill>
              <a:schemeClr val="accent4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Arc 11"/>
            <p:cNvSpPr/>
            <p:nvPr/>
          </p:nvSpPr>
          <p:spPr>
            <a:xfrm>
              <a:off x="7467537" y="3200089"/>
              <a:ext cx="1066702" cy="1295711"/>
            </a:xfrm>
            <a:prstGeom prst="arc">
              <a:avLst>
                <a:gd name="adj1" fmla="val 11300425"/>
                <a:gd name="adj2" fmla="val 15855911"/>
              </a:avLst>
            </a:prstGeom>
            <a:ln w="57150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" name="Arc 14"/>
            <p:cNvSpPr/>
            <p:nvPr/>
          </p:nvSpPr>
          <p:spPr>
            <a:xfrm>
              <a:off x="8242167" y="3169920"/>
              <a:ext cx="1066702" cy="1295711"/>
            </a:xfrm>
            <a:prstGeom prst="arc">
              <a:avLst>
                <a:gd name="adj1" fmla="val 11300425"/>
                <a:gd name="adj2" fmla="val 15855911"/>
              </a:avLst>
            </a:prstGeom>
            <a:ln w="57150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6877050" y="1863328"/>
            <a:ext cx="2127250" cy="994172"/>
            <a:chOff x="6877665" y="2484120"/>
            <a:chExt cx="2126404" cy="1325880"/>
          </a:xfrm>
        </p:grpSpPr>
        <p:sp>
          <p:nvSpPr>
            <p:cNvPr id="9" name="Bent Arrow 8"/>
            <p:cNvSpPr/>
            <p:nvPr/>
          </p:nvSpPr>
          <p:spPr>
            <a:xfrm rot="900000">
              <a:off x="6877665" y="2868387"/>
              <a:ext cx="530014" cy="455721"/>
            </a:xfrm>
            <a:prstGeom prst="ben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Arc 13"/>
            <p:cNvSpPr/>
            <p:nvPr/>
          </p:nvSpPr>
          <p:spPr>
            <a:xfrm rot="10800000">
              <a:off x="7163301" y="2514289"/>
              <a:ext cx="1066376" cy="1295711"/>
            </a:xfrm>
            <a:prstGeom prst="arc">
              <a:avLst>
                <a:gd name="adj1" fmla="val 11300425"/>
                <a:gd name="adj2" fmla="val 15855911"/>
              </a:avLst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6" name="Arc 15"/>
            <p:cNvSpPr/>
            <p:nvPr/>
          </p:nvSpPr>
          <p:spPr>
            <a:xfrm rot="10800000">
              <a:off x="7937693" y="2484120"/>
              <a:ext cx="1066376" cy="1295711"/>
            </a:xfrm>
            <a:prstGeom prst="arc">
              <a:avLst>
                <a:gd name="adj1" fmla="val 11300425"/>
                <a:gd name="adj2" fmla="val 15855911"/>
              </a:avLst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0" name="Group 22"/>
          <p:cNvGrpSpPr>
            <a:grpSpLocks/>
          </p:cNvGrpSpPr>
          <p:nvPr/>
        </p:nvGrpSpPr>
        <p:grpSpPr bwMode="auto">
          <a:xfrm>
            <a:off x="6781801" y="2436019"/>
            <a:ext cx="2525713" cy="994172"/>
            <a:chOff x="6781800" y="3247506"/>
            <a:chExt cx="2525683" cy="1325880"/>
          </a:xfrm>
        </p:grpSpPr>
        <p:sp>
          <p:nvSpPr>
            <p:cNvPr id="8" name="Bent Arrow 7"/>
            <p:cNvSpPr/>
            <p:nvPr/>
          </p:nvSpPr>
          <p:spPr>
            <a:xfrm rot="5400000" flipV="1">
              <a:off x="6819852" y="3924000"/>
              <a:ext cx="381091" cy="457195"/>
            </a:xfrm>
            <a:prstGeom prst="bentArrow">
              <a:avLst/>
            </a:prstGeom>
            <a:solidFill>
              <a:schemeClr val="accent4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Arc 16"/>
            <p:cNvSpPr/>
            <p:nvPr/>
          </p:nvSpPr>
          <p:spPr>
            <a:xfrm flipV="1">
              <a:off x="7466005" y="3277676"/>
              <a:ext cx="1066787" cy="1295710"/>
            </a:xfrm>
            <a:prstGeom prst="arc">
              <a:avLst>
                <a:gd name="adj1" fmla="val 11300425"/>
                <a:gd name="adj2" fmla="val 15855911"/>
              </a:avLst>
            </a:prstGeom>
            <a:ln w="57150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9" name="Arc 18"/>
            <p:cNvSpPr/>
            <p:nvPr/>
          </p:nvSpPr>
          <p:spPr>
            <a:xfrm flipV="1">
              <a:off x="8240696" y="3247506"/>
              <a:ext cx="1066787" cy="1295710"/>
            </a:xfrm>
            <a:prstGeom prst="arc">
              <a:avLst>
                <a:gd name="adj1" fmla="val 11300425"/>
                <a:gd name="adj2" fmla="val 15855911"/>
              </a:avLst>
            </a:prstGeom>
            <a:ln w="57150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3" name="Group 24"/>
          <p:cNvGrpSpPr>
            <a:grpSpLocks/>
          </p:cNvGrpSpPr>
          <p:nvPr/>
        </p:nvGrpSpPr>
        <p:grpSpPr bwMode="auto">
          <a:xfrm>
            <a:off x="6894513" y="2993231"/>
            <a:ext cx="2076450" cy="995363"/>
            <a:chOff x="6894292" y="3991495"/>
            <a:chExt cx="2076526" cy="1325880"/>
          </a:xfrm>
        </p:grpSpPr>
        <p:sp>
          <p:nvSpPr>
            <p:cNvPr id="18" name="Arc 17"/>
            <p:cNvSpPr/>
            <p:nvPr/>
          </p:nvSpPr>
          <p:spPr>
            <a:xfrm rot="10800000" flipV="1">
              <a:off x="7129251" y="4021629"/>
              <a:ext cx="1066839" cy="1295746"/>
            </a:xfrm>
            <a:prstGeom prst="arc">
              <a:avLst>
                <a:gd name="adj1" fmla="val 11300425"/>
                <a:gd name="adj2" fmla="val 15855911"/>
              </a:avLst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0" name="Arc 19"/>
            <p:cNvSpPr/>
            <p:nvPr/>
          </p:nvSpPr>
          <p:spPr>
            <a:xfrm rot="10800000" flipV="1">
              <a:off x="7903979" y="3991495"/>
              <a:ext cx="1066839" cy="1295747"/>
            </a:xfrm>
            <a:prstGeom prst="arc">
              <a:avLst>
                <a:gd name="adj1" fmla="val 11300425"/>
                <a:gd name="adj2" fmla="val 15855911"/>
              </a:avLst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1" name="Bent Arrow 20"/>
            <p:cNvSpPr/>
            <p:nvPr/>
          </p:nvSpPr>
          <p:spPr>
            <a:xfrm rot="20700000" flipV="1">
              <a:off x="6894292" y="4400678"/>
              <a:ext cx="530244" cy="458349"/>
            </a:xfrm>
            <a:prstGeom prst="ben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6" name="Cloud 25"/>
          <p:cNvSpPr/>
          <p:nvPr/>
        </p:nvSpPr>
        <p:spPr>
          <a:xfrm>
            <a:off x="6400800" y="2628900"/>
            <a:ext cx="304800" cy="571500"/>
          </a:xfrm>
          <a:prstGeom prst="cloud">
            <a:avLst/>
          </a:prstGeom>
          <a:solidFill>
            <a:schemeClr val="bg1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457200" y="1600200"/>
            <a:ext cx="5105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>
                <a:solidFill>
                  <a:srgbClr val="003366"/>
                </a:solidFill>
                <a:latin typeface="+mn-lt"/>
              </a:rPr>
              <a:t>Moisture precipitates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457200" y="200025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>
                <a:solidFill>
                  <a:srgbClr val="003366"/>
                </a:solidFill>
                <a:latin typeface="+mn-lt"/>
              </a:rPr>
              <a:t>Air travels </a:t>
            </a:r>
            <a:r>
              <a:rPr lang="en-US" sz="2800" kern="0" dirty="0" err="1">
                <a:solidFill>
                  <a:srgbClr val="003366"/>
                </a:solidFill>
                <a:latin typeface="+mn-lt"/>
              </a:rPr>
              <a:t>poleward</a:t>
            </a:r>
            <a:endParaRPr lang="en-US" sz="2800" kern="0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57200" y="24003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>
                <a:solidFill>
                  <a:srgbClr val="003366"/>
                </a:solidFill>
                <a:latin typeface="+mn-lt"/>
              </a:rPr>
              <a:t>Diverted by </a:t>
            </a:r>
            <a:r>
              <a:rPr lang="en-US" sz="2800" kern="0" dirty="0" err="1">
                <a:solidFill>
                  <a:srgbClr val="003366"/>
                </a:solidFill>
                <a:latin typeface="+mn-lt"/>
              </a:rPr>
              <a:t>Coriolis</a:t>
            </a:r>
            <a:r>
              <a:rPr lang="en-US" sz="2800" kern="0" dirty="0">
                <a:solidFill>
                  <a:srgbClr val="003366"/>
                </a:solidFill>
                <a:latin typeface="+mn-lt"/>
              </a:rPr>
              <a:t> effect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457200" y="27432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>
                <a:solidFill>
                  <a:srgbClr val="003366"/>
                </a:solidFill>
                <a:latin typeface="+mn-lt"/>
              </a:rPr>
              <a:t>Sinks, warms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457200" y="30861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>
                <a:solidFill>
                  <a:srgbClr val="003366"/>
                </a:solidFill>
                <a:latin typeface="+mn-lt"/>
              </a:rPr>
              <a:t>Converges to equator</a:t>
            </a:r>
          </a:p>
        </p:txBody>
      </p:sp>
    </p:spTree>
    <p:extLst>
      <p:ext uri="{BB962C8B-B14F-4D97-AF65-F5344CB8AC3E}">
        <p14:creationId xmlns:p14="http://schemas.microsoft.com/office/powerpoint/2010/main" val="201723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7" grpId="0"/>
      <p:bldP spid="28" grpId="0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ord 5"/>
          <p:cNvSpPr/>
          <p:nvPr/>
        </p:nvSpPr>
        <p:spPr>
          <a:xfrm>
            <a:off x="7315200" y="1218500"/>
            <a:ext cx="3657600" cy="3390900"/>
          </a:xfrm>
          <a:prstGeom prst="chord">
            <a:avLst>
              <a:gd name="adj1" fmla="val 5401500"/>
              <a:gd name="adj2" fmla="val 16174250"/>
            </a:avLst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xfrm>
            <a:off x="457200" y="219635"/>
            <a:ext cx="8229600" cy="857250"/>
          </a:xfrm>
        </p:spPr>
        <p:txBody>
          <a:bodyPr/>
          <a:lstStyle/>
          <a:p>
            <a:r>
              <a:rPr lang="en-US" altLang="en-US" dirty="0" smtClean="0"/>
              <a:t>Polar Cells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5029200" cy="571500"/>
          </a:xfrm>
        </p:spPr>
        <p:txBody>
          <a:bodyPr>
            <a:noAutofit/>
          </a:bodyPr>
          <a:lstStyle/>
          <a:p>
            <a:r>
              <a:rPr lang="en-US" altLang="en-US" sz="3200" dirty="0" smtClean="0"/>
              <a:t>Polar air sinks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7315200" y="291465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7239000" y="829270"/>
            <a:ext cx="3281361" cy="2961680"/>
            <a:chOff x="7555198" y="1524000"/>
            <a:chExt cx="3281150" cy="3543150"/>
          </a:xfrm>
        </p:grpSpPr>
        <p:sp>
          <p:nvSpPr>
            <p:cNvPr id="32" name="Arc 31"/>
            <p:cNvSpPr/>
            <p:nvPr/>
          </p:nvSpPr>
          <p:spPr>
            <a:xfrm>
              <a:off x="7555198" y="1942381"/>
              <a:ext cx="3281150" cy="3124769"/>
            </a:xfrm>
            <a:prstGeom prst="arc">
              <a:avLst>
                <a:gd name="adj1" fmla="val 13146375"/>
                <a:gd name="adj2" fmla="val 16184085"/>
              </a:avLst>
            </a:prstGeom>
            <a:ln w="571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 rot="10800000">
              <a:off x="8240953" y="1524000"/>
              <a:ext cx="1066732" cy="1295635"/>
            </a:xfrm>
            <a:prstGeom prst="arc">
              <a:avLst>
                <a:gd name="adj1" fmla="val 11300425"/>
                <a:gd name="adj2" fmla="val 15855911"/>
              </a:avLst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457200" y="1600200"/>
            <a:ext cx="5105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>
                <a:solidFill>
                  <a:srgbClr val="003366"/>
                </a:solidFill>
                <a:latin typeface="+mn-lt"/>
              </a:rPr>
              <a:t>Diverted by </a:t>
            </a:r>
            <a:r>
              <a:rPr lang="en-US" sz="2800" kern="0" dirty="0" err="1">
                <a:solidFill>
                  <a:srgbClr val="003366"/>
                </a:solidFill>
                <a:latin typeface="+mn-lt"/>
              </a:rPr>
              <a:t>Coriolis</a:t>
            </a:r>
            <a:r>
              <a:rPr lang="en-US" sz="2800" kern="0" dirty="0">
                <a:solidFill>
                  <a:srgbClr val="003366"/>
                </a:solidFill>
                <a:latin typeface="+mn-lt"/>
              </a:rPr>
              <a:t> effect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457200" y="200025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>
                <a:solidFill>
                  <a:srgbClr val="003366"/>
                </a:solidFill>
                <a:latin typeface="+mn-lt"/>
              </a:rPr>
              <a:t>Warms from ground, rises</a:t>
            </a:r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57200" y="24003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>
                <a:solidFill>
                  <a:srgbClr val="003366"/>
                </a:solidFill>
                <a:latin typeface="+mn-lt"/>
              </a:rPr>
              <a:t>Moisture precipitates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457200" y="27432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800" kern="0" dirty="0">
                <a:solidFill>
                  <a:srgbClr val="003366"/>
                </a:solidFill>
                <a:latin typeface="+mn-lt"/>
              </a:rPr>
              <a:t>Returns to poles</a:t>
            </a:r>
          </a:p>
        </p:txBody>
      </p: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7383736" y="829270"/>
            <a:ext cx="1893887" cy="1599009"/>
            <a:chOff x="7402809" y="1373042"/>
            <a:chExt cx="1893591" cy="2132158"/>
          </a:xfrm>
        </p:grpSpPr>
        <p:sp>
          <p:nvSpPr>
            <p:cNvPr id="12" name="Arc 11"/>
            <p:cNvSpPr/>
            <p:nvPr/>
          </p:nvSpPr>
          <p:spPr>
            <a:xfrm>
              <a:off x="8229767" y="2209711"/>
              <a:ext cx="1066633" cy="1295489"/>
            </a:xfrm>
            <a:prstGeom prst="arc">
              <a:avLst>
                <a:gd name="adj1" fmla="val 11300425"/>
                <a:gd name="adj2" fmla="val 15855911"/>
              </a:avLst>
            </a:prstGeom>
            <a:ln w="57150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>
              <a:off x="7402809" y="1373042"/>
              <a:ext cx="1588839" cy="1158954"/>
            </a:xfrm>
            <a:custGeom>
              <a:avLst/>
              <a:gdLst>
                <a:gd name="connsiteX0" fmla="*/ 276446 w 1531088"/>
                <a:gd name="connsiteY0" fmla="*/ 1084521 h 1105786"/>
                <a:gd name="connsiteX1" fmla="*/ 276446 w 1531088"/>
                <a:gd name="connsiteY1" fmla="*/ 1084521 h 1105786"/>
                <a:gd name="connsiteX2" fmla="*/ 85060 w 1531088"/>
                <a:gd name="connsiteY2" fmla="*/ 1105786 h 1105786"/>
                <a:gd name="connsiteX3" fmla="*/ 0 w 1531088"/>
                <a:gd name="connsiteY3" fmla="*/ 723014 h 1105786"/>
                <a:gd name="connsiteX4" fmla="*/ 1382232 w 1531088"/>
                <a:gd name="connsiteY4" fmla="*/ 0 h 1105786"/>
                <a:gd name="connsiteX5" fmla="*/ 1531088 w 1531088"/>
                <a:gd name="connsiteY5" fmla="*/ 191386 h 1105786"/>
                <a:gd name="connsiteX0" fmla="*/ 492641 w 1747283"/>
                <a:gd name="connsiteY0" fmla="*/ 1084521 h 1166037"/>
                <a:gd name="connsiteX1" fmla="*/ 492641 w 1747283"/>
                <a:gd name="connsiteY1" fmla="*/ 1084521 h 1166037"/>
                <a:gd name="connsiteX2" fmla="*/ 301255 w 1747283"/>
                <a:gd name="connsiteY2" fmla="*/ 1105786 h 1166037"/>
                <a:gd name="connsiteX3" fmla="*/ 216195 w 1747283"/>
                <a:gd name="connsiteY3" fmla="*/ 723014 h 1166037"/>
                <a:gd name="connsiteX4" fmla="*/ 1598427 w 1747283"/>
                <a:gd name="connsiteY4" fmla="*/ 0 h 1166037"/>
                <a:gd name="connsiteX5" fmla="*/ 1747283 w 1747283"/>
                <a:gd name="connsiteY5" fmla="*/ 191386 h 1166037"/>
                <a:gd name="connsiteX0" fmla="*/ 492641 w 1747283"/>
                <a:gd name="connsiteY0" fmla="*/ 1084521 h 1166037"/>
                <a:gd name="connsiteX1" fmla="*/ 492641 w 1747283"/>
                <a:gd name="connsiteY1" fmla="*/ 1084521 h 1166037"/>
                <a:gd name="connsiteX2" fmla="*/ 301255 w 1747283"/>
                <a:gd name="connsiteY2" fmla="*/ 1105786 h 1166037"/>
                <a:gd name="connsiteX3" fmla="*/ 216195 w 1747283"/>
                <a:gd name="connsiteY3" fmla="*/ 723014 h 1166037"/>
                <a:gd name="connsiteX4" fmla="*/ 1598427 w 1747283"/>
                <a:gd name="connsiteY4" fmla="*/ 0 h 1166037"/>
                <a:gd name="connsiteX5" fmla="*/ 1747283 w 1747283"/>
                <a:gd name="connsiteY5" fmla="*/ 191386 h 1166037"/>
                <a:gd name="connsiteX0" fmla="*/ 492641 w 1853608"/>
                <a:gd name="connsiteY0" fmla="*/ 1173126 h 1254642"/>
                <a:gd name="connsiteX1" fmla="*/ 492641 w 1853608"/>
                <a:gd name="connsiteY1" fmla="*/ 1173126 h 1254642"/>
                <a:gd name="connsiteX2" fmla="*/ 301255 w 1853608"/>
                <a:gd name="connsiteY2" fmla="*/ 1194391 h 1254642"/>
                <a:gd name="connsiteX3" fmla="*/ 216195 w 1853608"/>
                <a:gd name="connsiteY3" fmla="*/ 811619 h 1254642"/>
                <a:gd name="connsiteX4" fmla="*/ 1598427 w 1853608"/>
                <a:gd name="connsiteY4" fmla="*/ 88605 h 1254642"/>
                <a:gd name="connsiteX5" fmla="*/ 1747283 w 1853608"/>
                <a:gd name="connsiteY5" fmla="*/ 279991 h 1254642"/>
                <a:gd name="connsiteX0" fmla="*/ 492641 w 1747283"/>
                <a:gd name="connsiteY0" fmla="*/ 1084521 h 1166037"/>
                <a:gd name="connsiteX1" fmla="*/ 492641 w 1747283"/>
                <a:gd name="connsiteY1" fmla="*/ 1084521 h 1166037"/>
                <a:gd name="connsiteX2" fmla="*/ 301255 w 1747283"/>
                <a:gd name="connsiteY2" fmla="*/ 1105786 h 1166037"/>
                <a:gd name="connsiteX3" fmla="*/ 216195 w 1747283"/>
                <a:gd name="connsiteY3" fmla="*/ 723014 h 1166037"/>
                <a:gd name="connsiteX4" fmla="*/ 1598427 w 1747283"/>
                <a:gd name="connsiteY4" fmla="*/ 0 h 1166037"/>
                <a:gd name="connsiteX5" fmla="*/ 1747283 w 1747283"/>
                <a:gd name="connsiteY5" fmla="*/ 191386 h 1166037"/>
                <a:gd name="connsiteX0" fmla="*/ 492641 w 1747283"/>
                <a:gd name="connsiteY0" fmla="*/ 1119741 h 1201257"/>
                <a:gd name="connsiteX1" fmla="*/ 492641 w 1747283"/>
                <a:gd name="connsiteY1" fmla="*/ 1119741 h 1201257"/>
                <a:gd name="connsiteX2" fmla="*/ 301255 w 1747283"/>
                <a:gd name="connsiteY2" fmla="*/ 1141006 h 1201257"/>
                <a:gd name="connsiteX3" fmla="*/ 216195 w 1747283"/>
                <a:gd name="connsiteY3" fmla="*/ 758234 h 1201257"/>
                <a:gd name="connsiteX4" fmla="*/ 1598427 w 1747283"/>
                <a:gd name="connsiteY4" fmla="*/ 35220 h 1201257"/>
                <a:gd name="connsiteX5" fmla="*/ 1747283 w 1747283"/>
                <a:gd name="connsiteY5" fmla="*/ 226606 h 1201257"/>
                <a:gd name="connsiteX0" fmla="*/ 492641 w 1747283"/>
                <a:gd name="connsiteY0" fmla="*/ 1119741 h 1201257"/>
                <a:gd name="connsiteX1" fmla="*/ 492641 w 1747283"/>
                <a:gd name="connsiteY1" fmla="*/ 1119741 h 1201257"/>
                <a:gd name="connsiteX2" fmla="*/ 301255 w 1747283"/>
                <a:gd name="connsiteY2" fmla="*/ 1141006 h 1201257"/>
                <a:gd name="connsiteX3" fmla="*/ 216195 w 1747283"/>
                <a:gd name="connsiteY3" fmla="*/ 758234 h 1201257"/>
                <a:gd name="connsiteX4" fmla="*/ 1598427 w 1747283"/>
                <a:gd name="connsiteY4" fmla="*/ 35220 h 1201257"/>
                <a:gd name="connsiteX5" fmla="*/ 1747283 w 1747283"/>
                <a:gd name="connsiteY5" fmla="*/ 226606 h 1201257"/>
                <a:gd name="connsiteX0" fmla="*/ 316428 w 1571070"/>
                <a:gd name="connsiteY0" fmla="*/ 1119741 h 1201257"/>
                <a:gd name="connsiteX1" fmla="*/ 316428 w 1571070"/>
                <a:gd name="connsiteY1" fmla="*/ 1119741 h 1201257"/>
                <a:gd name="connsiteX2" fmla="*/ 125042 w 1571070"/>
                <a:gd name="connsiteY2" fmla="*/ 1141006 h 1201257"/>
                <a:gd name="connsiteX3" fmla="*/ 39982 w 1571070"/>
                <a:gd name="connsiteY3" fmla="*/ 758234 h 1201257"/>
                <a:gd name="connsiteX4" fmla="*/ 1422214 w 1571070"/>
                <a:gd name="connsiteY4" fmla="*/ 35220 h 1201257"/>
                <a:gd name="connsiteX5" fmla="*/ 1571070 w 1571070"/>
                <a:gd name="connsiteY5" fmla="*/ 226606 h 1201257"/>
                <a:gd name="connsiteX0" fmla="*/ 316428 w 1571070"/>
                <a:gd name="connsiteY0" fmla="*/ 1119741 h 1201257"/>
                <a:gd name="connsiteX1" fmla="*/ 316428 w 1571070"/>
                <a:gd name="connsiteY1" fmla="*/ 1119741 h 1201257"/>
                <a:gd name="connsiteX2" fmla="*/ 125042 w 1571070"/>
                <a:gd name="connsiteY2" fmla="*/ 1141006 h 1201257"/>
                <a:gd name="connsiteX3" fmla="*/ 39982 w 1571070"/>
                <a:gd name="connsiteY3" fmla="*/ 758234 h 1201257"/>
                <a:gd name="connsiteX4" fmla="*/ 1422214 w 1571070"/>
                <a:gd name="connsiteY4" fmla="*/ 35220 h 1201257"/>
                <a:gd name="connsiteX5" fmla="*/ 1571070 w 1571070"/>
                <a:gd name="connsiteY5" fmla="*/ 226606 h 1201257"/>
                <a:gd name="connsiteX0" fmla="*/ 316428 w 1571070"/>
                <a:gd name="connsiteY0" fmla="*/ 1119741 h 1163157"/>
                <a:gd name="connsiteX1" fmla="*/ 316428 w 1571070"/>
                <a:gd name="connsiteY1" fmla="*/ 1119741 h 1163157"/>
                <a:gd name="connsiteX2" fmla="*/ 125042 w 1571070"/>
                <a:gd name="connsiteY2" fmla="*/ 1141006 h 1163157"/>
                <a:gd name="connsiteX3" fmla="*/ 39982 w 1571070"/>
                <a:gd name="connsiteY3" fmla="*/ 758234 h 1163157"/>
                <a:gd name="connsiteX4" fmla="*/ 1422214 w 1571070"/>
                <a:gd name="connsiteY4" fmla="*/ 35220 h 1163157"/>
                <a:gd name="connsiteX5" fmla="*/ 1571070 w 1571070"/>
                <a:gd name="connsiteY5" fmla="*/ 226606 h 1163157"/>
                <a:gd name="connsiteX0" fmla="*/ 316428 w 1571070"/>
                <a:gd name="connsiteY0" fmla="*/ 1119741 h 1163157"/>
                <a:gd name="connsiteX1" fmla="*/ 316428 w 1571070"/>
                <a:gd name="connsiteY1" fmla="*/ 1119741 h 1163157"/>
                <a:gd name="connsiteX2" fmla="*/ 125042 w 1571070"/>
                <a:gd name="connsiteY2" fmla="*/ 1141006 h 1163157"/>
                <a:gd name="connsiteX3" fmla="*/ 39982 w 1571070"/>
                <a:gd name="connsiteY3" fmla="*/ 758234 h 1163157"/>
                <a:gd name="connsiteX4" fmla="*/ 1422214 w 1571070"/>
                <a:gd name="connsiteY4" fmla="*/ 35220 h 1163157"/>
                <a:gd name="connsiteX5" fmla="*/ 1571070 w 1571070"/>
                <a:gd name="connsiteY5" fmla="*/ 226606 h 1163157"/>
                <a:gd name="connsiteX0" fmla="*/ 316428 w 1571070"/>
                <a:gd name="connsiteY0" fmla="*/ 1119741 h 1163157"/>
                <a:gd name="connsiteX1" fmla="*/ 316428 w 1571070"/>
                <a:gd name="connsiteY1" fmla="*/ 1119741 h 1163157"/>
                <a:gd name="connsiteX2" fmla="*/ 125042 w 1571070"/>
                <a:gd name="connsiteY2" fmla="*/ 1141006 h 1163157"/>
                <a:gd name="connsiteX3" fmla="*/ 39982 w 1571070"/>
                <a:gd name="connsiteY3" fmla="*/ 758234 h 1163157"/>
                <a:gd name="connsiteX4" fmla="*/ 1422214 w 1571070"/>
                <a:gd name="connsiteY4" fmla="*/ 35220 h 1163157"/>
                <a:gd name="connsiteX5" fmla="*/ 1571070 w 1571070"/>
                <a:gd name="connsiteY5" fmla="*/ 226606 h 1163157"/>
                <a:gd name="connsiteX0" fmla="*/ 316428 w 1571070"/>
                <a:gd name="connsiteY0" fmla="*/ 1119741 h 1163157"/>
                <a:gd name="connsiteX1" fmla="*/ 316428 w 1571070"/>
                <a:gd name="connsiteY1" fmla="*/ 1119741 h 1163157"/>
                <a:gd name="connsiteX2" fmla="*/ 125042 w 1571070"/>
                <a:gd name="connsiteY2" fmla="*/ 1141006 h 1163157"/>
                <a:gd name="connsiteX3" fmla="*/ 39982 w 1571070"/>
                <a:gd name="connsiteY3" fmla="*/ 758234 h 1163157"/>
                <a:gd name="connsiteX4" fmla="*/ 1422214 w 1571070"/>
                <a:gd name="connsiteY4" fmla="*/ 35220 h 1163157"/>
                <a:gd name="connsiteX5" fmla="*/ 1571070 w 1571070"/>
                <a:gd name="connsiteY5" fmla="*/ 226606 h 1163157"/>
                <a:gd name="connsiteX0" fmla="*/ 316428 w 1571070"/>
                <a:gd name="connsiteY0" fmla="*/ 1119741 h 1163157"/>
                <a:gd name="connsiteX1" fmla="*/ 316428 w 1571070"/>
                <a:gd name="connsiteY1" fmla="*/ 1119741 h 1163157"/>
                <a:gd name="connsiteX2" fmla="*/ 125042 w 1571070"/>
                <a:gd name="connsiteY2" fmla="*/ 1141006 h 1163157"/>
                <a:gd name="connsiteX3" fmla="*/ 39982 w 1571070"/>
                <a:gd name="connsiteY3" fmla="*/ 758234 h 1163157"/>
                <a:gd name="connsiteX4" fmla="*/ 1422214 w 1571070"/>
                <a:gd name="connsiteY4" fmla="*/ 35220 h 1163157"/>
                <a:gd name="connsiteX5" fmla="*/ 1571070 w 1571070"/>
                <a:gd name="connsiteY5" fmla="*/ 226606 h 1163157"/>
                <a:gd name="connsiteX0" fmla="*/ 316428 w 1588791"/>
                <a:gd name="connsiteY0" fmla="*/ 1119741 h 1163157"/>
                <a:gd name="connsiteX1" fmla="*/ 316428 w 1588791"/>
                <a:gd name="connsiteY1" fmla="*/ 1119741 h 1163157"/>
                <a:gd name="connsiteX2" fmla="*/ 125042 w 1588791"/>
                <a:gd name="connsiteY2" fmla="*/ 1141006 h 1163157"/>
                <a:gd name="connsiteX3" fmla="*/ 39982 w 1588791"/>
                <a:gd name="connsiteY3" fmla="*/ 758234 h 1163157"/>
                <a:gd name="connsiteX4" fmla="*/ 1422214 w 1588791"/>
                <a:gd name="connsiteY4" fmla="*/ 35220 h 1163157"/>
                <a:gd name="connsiteX5" fmla="*/ 1588791 w 1588791"/>
                <a:gd name="connsiteY5" fmla="*/ 231922 h 1163157"/>
                <a:gd name="connsiteX0" fmla="*/ 316428 w 1588791"/>
                <a:gd name="connsiteY0" fmla="*/ 1119741 h 1163157"/>
                <a:gd name="connsiteX1" fmla="*/ 316428 w 1588791"/>
                <a:gd name="connsiteY1" fmla="*/ 1119741 h 1163157"/>
                <a:gd name="connsiteX2" fmla="*/ 125042 w 1588791"/>
                <a:gd name="connsiteY2" fmla="*/ 1141006 h 1163157"/>
                <a:gd name="connsiteX3" fmla="*/ 39982 w 1588791"/>
                <a:gd name="connsiteY3" fmla="*/ 758234 h 1163157"/>
                <a:gd name="connsiteX4" fmla="*/ 1422214 w 1588791"/>
                <a:gd name="connsiteY4" fmla="*/ 35220 h 1163157"/>
                <a:gd name="connsiteX5" fmla="*/ 1588791 w 1588791"/>
                <a:gd name="connsiteY5" fmla="*/ 231922 h 1163157"/>
                <a:gd name="connsiteX0" fmla="*/ 316428 w 1588791"/>
                <a:gd name="connsiteY0" fmla="*/ 1114978 h 1158394"/>
                <a:gd name="connsiteX1" fmla="*/ 316428 w 1588791"/>
                <a:gd name="connsiteY1" fmla="*/ 1114978 h 1158394"/>
                <a:gd name="connsiteX2" fmla="*/ 125042 w 1588791"/>
                <a:gd name="connsiteY2" fmla="*/ 1136243 h 1158394"/>
                <a:gd name="connsiteX3" fmla="*/ 39982 w 1588791"/>
                <a:gd name="connsiteY3" fmla="*/ 753471 h 1158394"/>
                <a:gd name="connsiteX4" fmla="*/ 1422214 w 1588791"/>
                <a:gd name="connsiteY4" fmla="*/ 30457 h 1158394"/>
                <a:gd name="connsiteX5" fmla="*/ 1588791 w 1588791"/>
                <a:gd name="connsiteY5" fmla="*/ 227159 h 1158394"/>
                <a:gd name="connsiteX0" fmla="*/ 316428 w 1588791"/>
                <a:gd name="connsiteY0" fmla="*/ 1114978 h 1158394"/>
                <a:gd name="connsiteX1" fmla="*/ 316428 w 1588791"/>
                <a:gd name="connsiteY1" fmla="*/ 1114978 h 1158394"/>
                <a:gd name="connsiteX2" fmla="*/ 125042 w 1588791"/>
                <a:gd name="connsiteY2" fmla="*/ 1136243 h 1158394"/>
                <a:gd name="connsiteX3" fmla="*/ 39982 w 1588791"/>
                <a:gd name="connsiteY3" fmla="*/ 753471 h 1158394"/>
                <a:gd name="connsiteX4" fmla="*/ 1422214 w 1588791"/>
                <a:gd name="connsiteY4" fmla="*/ 30457 h 1158394"/>
                <a:gd name="connsiteX5" fmla="*/ 1588791 w 1588791"/>
                <a:gd name="connsiteY5" fmla="*/ 227159 h 1158394"/>
                <a:gd name="connsiteX0" fmla="*/ 316428 w 1588791"/>
                <a:gd name="connsiteY0" fmla="*/ 1114978 h 1158394"/>
                <a:gd name="connsiteX1" fmla="*/ 316428 w 1588791"/>
                <a:gd name="connsiteY1" fmla="*/ 1114978 h 1158394"/>
                <a:gd name="connsiteX2" fmla="*/ 125042 w 1588791"/>
                <a:gd name="connsiteY2" fmla="*/ 1136243 h 1158394"/>
                <a:gd name="connsiteX3" fmla="*/ 39982 w 1588791"/>
                <a:gd name="connsiteY3" fmla="*/ 753471 h 1158394"/>
                <a:gd name="connsiteX4" fmla="*/ 1422214 w 1588791"/>
                <a:gd name="connsiteY4" fmla="*/ 30457 h 1158394"/>
                <a:gd name="connsiteX5" fmla="*/ 1588791 w 1588791"/>
                <a:gd name="connsiteY5" fmla="*/ 227158 h 1158394"/>
                <a:gd name="connsiteX0" fmla="*/ 316428 w 1588791"/>
                <a:gd name="connsiteY0" fmla="*/ 1114978 h 1158394"/>
                <a:gd name="connsiteX1" fmla="*/ 316428 w 1588791"/>
                <a:gd name="connsiteY1" fmla="*/ 1114978 h 1158394"/>
                <a:gd name="connsiteX2" fmla="*/ 125042 w 1588791"/>
                <a:gd name="connsiteY2" fmla="*/ 1136243 h 1158394"/>
                <a:gd name="connsiteX3" fmla="*/ 39982 w 1588791"/>
                <a:gd name="connsiteY3" fmla="*/ 753471 h 1158394"/>
                <a:gd name="connsiteX4" fmla="*/ 1422214 w 1588791"/>
                <a:gd name="connsiteY4" fmla="*/ 30457 h 1158394"/>
                <a:gd name="connsiteX5" fmla="*/ 1588791 w 1588791"/>
                <a:gd name="connsiteY5" fmla="*/ 227158 h 1158394"/>
                <a:gd name="connsiteX0" fmla="*/ 316428 w 1588791"/>
                <a:gd name="connsiteY0" fmla="*/ 1114978 h 1158394"/>
                <a:gd name="connsiteX1" fmla="*/ 316428 w 1588791"/>
                <a:gd name="connsiteY1" fmla="*/ 1114978 h 1158394"/>
                <a:gd name="connsiteX2" fmla="*/ 125042 w 1588791"/>
                <a:gd name="connsiteY2" fmla="*/ 1136243 h 1158394"/>
                <a:gd name="connsiteX3" fmla="*/ 39982 w 1588791"/>
                <a:gd name="connsiteY3" fmla="*/ 753471 h 1158394"/>
                <a:gd name="connsiteX4" fmla="*/ 1422214 w 1588791"/>
                <a:gd name="connsiteY4" fmla="*/ 30457 h 1158394"/>
                <a:gd name="connsiteX5" fmla="*/ 1588791 w 1588791"/>
                <a:gd name="connsiteY5" fmla="*/ 227158 h 1158394"/>
                <a:gd name="connsiteX0" fmla="*/ 316428 w 1588791"/>
                <a:gd name="connsiteY0" fmla="*/ 1114978 h 1158394"/>
                <a:gd name="connsiteX1" fmla="*/ 316428 w 1588791"/>
                <a:gd name="connsiteY1" fmla="*/ 1114978 h 1158394"/>
                <a:gd name="connsiteX2" fmla="*/ 125042 w 1588791"/>
                <a:gd name="connsiteY2" fmla="*/ 1136243 h 1158394"/>
                <a:gd name="connsiteX3" fmla="*/ 39982 w 1588791"/>
                <a:gd name="connsiteY3" fmla="*/ 753471 h 1158394"/>
                <a:gd name="connsiteX4" fmla="*/ 1422214 w 1588791"/>
                <a:gd name="connsiteY4" fmla="*/ 30457 h 1158394"/>
                <a:gd name="connsiteX5" fmla="*/ 1588791 w 1588791"/>
                <a:gd name="connsiteY5" fmla="*/ 227158 h 1158394"/>
                <a:gd name="connsiteX0" fmla="*/ 316428 w 1588791"/>
                <a:gd name="connsiteY0" fmla="*/ 1114978 h 1158394"/>
                <a:gd name="connsiteX1" fmla="*/ 316428 w 1588791"/>
                <a:gd name="connsiteY1" fmla="*/ 1114978 h 1158394"/>
                <a:gd name="connsiteX2" fmla="*/ 125042 w 1588791"/>
                <a:gd name="connsiteY2" fmla="*/ 1136243 h 1158394"/>
                <a:gd name="connsiteX3" fmla="*/ 39982 w 1588791"/>
                <a:gd name="connsiteY3" fmla="*/ 753471 h 1158394"/>
                <a:gd name="connsiteX4" fmla="*/ 1422214 w 1588791"/>
                <a:gd name="connsiteY4" fmla="*/ 30457 h 1158394"/>
                <a:gd name="connsiteX5" fmla="*/ 1588791 w 1588791"/>
                <a:gd name="connsiteY5" fmla="*/ 303358 h 1158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88791" h="1158394">
                  <a:moveTo>
                    <a:pt x="316428" y="1114978"/>
                  </a:moveTo>
                  <a:lnTo>
                    <a:pt x="316428" y="1114978"/>
                  </a:lnTo>
                  <a:cubicBezTo>
                    <a:pt x="284530" y="1118522"/>
                    <a:pt x="233029" y="1158394"/>
                    <a:pt x="125042" y="1136243"/>
                  </a:cubicBezTo>
                  <a:cubicBezTo>
                    <a:pt x="64681" y="1123618"/>
                    <a:pt x="0" y="880619"/>
                    <a:pt x="39982" y="753471"/>
                  </a:cubicBezTo>
                  <a:cubicBezTo>
                    <a:pt x="75203" y="597749"/>
                    <a:pt x="1281333" y="0"/>
                    <a:pt x="1422214" y="30457"/>
                  </a:cubicBezTo>
                  <a:cubicBezTo>
                    <a:pt x="1577384" y="60915"/>
                    <a:pt x="1572511" y="187177"/>
                    <a:pt x="1588791" y="303358"/>
                  </a:cubicBezTo>
                </a:path>
              </a:pathLst>
            </a:custGeom>
            <a:ln w="57150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6896100" y="1180540"/>
            <a:ext cx="685800" cy="3687331"/>
            <a:chOff x="6896100" y="1574073"/>
            <a:chExt cx="685800" cy="4915759"/>
          </a:xfrm>
        </p:grpSpPr>
        <p:sp>
          <p:nvSpPr>
            <p:cNvPr id="26" name="Cloud 25"/>
            <p:cNvSpPr/>
            <p:nvPr/>
          </p:nvSpPr>
          <p:spPr>
            <a:xfrm rot="2700000">
              <a:off x="7086621" y="1383552"/>
              <a:ext cx="304758" cy="68580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Cloud 35"/>
            <p:cNvSpPr/>
            <p:nvPr/>
          </p:nvSpPr>
          <p:spPr>
            <a:xfrm rot="18900000" flipV="1">
              <a:off x="7068131" y="5804032"/>
              <a:ext cx="304758" cy="68580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7315200" y="1942505"/>
            <a:ext cx="3334311" cy="2991444"/>
            <a:chOff x="7159115" y="2589955"/>
            <a:chExt cx="3457353" cy="3989486"/>
          </a:xfrm>
        </p:grpSpPr>
        <p:sp>
          <p:nvSpPr>
            <p:cNvPr id="35" name="Arc 34"/>
            <p:cNvSpPr/>
            <p:nvPr/>
          </p:nvSpPr>
          <p:spPr>
            <a:xfrm rot="10800000" flipV="1">
              <a:off x="7964563" y="5283751"/>
              <a:ext cx="1066732" cy="1295690"/>
            </a:xfrm>
            <a:prstGeom prst="arc">
              <a:avLst>
                <a:gd name="adj1" fmla="val 11300425"/>
                <a:gd name="adj2" fmla="val 15855911"/>
              </a:avLst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7" name="Arc 36"/>
            <p:cNvSpPr/>
            <p:nvPr/>
          </p:nvSpPr>
          <p:spPr>
            <a:xfrm flipV="1">
              <a:off x="7159115" y="2589955"/>
              <a:ext cx="3457353" cy="3659215"/>
            </a:xfrm>
            <a:prstGeom prst="arc">
              <a:avLst>
                <a:gd name="adj1" fmla="val 13146375"/>
                <a:gd name="adj2" fmla="val 16184085"/>
              </a:avLst>
            </a:prstGeom>
            <a:ln w="571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7415214" y="3404495"/>
            <a:ext cx="1976437" cy="1710928"/>
            <a:chOff x="7414570" y="4201874"/>
            <a:chExt cx="1976880" cy="2281571"/>
          </a:xfrm>
        </p:grpSpPr>
        <p:sp>
          <p:nvSpPr>
            <p:cNvPr id="34" name="Arc 33"/>
            <p:cNvSpPr/>
            <p:nvPr/>
          </p:nvSpPr>
          <p:spPr>
            <a:xfrm flipV="1">
              <a:off x="8324411" y="4201874"/>
              <a:ext cx="1067039" cy="1295590"/>
            </a:xfrm>
            <a:prstGeom prst="arc">
              <a:avLst>
                <a:gd name="adj1" fmla="val 11300425"/>
                <a:gd name="adj2" fmla="val 15855911"/>
              </a:avLst>
            </a:prstGeom>
            <a:ln w="57150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 flipV="1">
              <a:off x="7414570" y="5324400"/>
              <a:ext cx="1589443" cy="1159045"/>
            </a:xfrm>
            <a:custGeom>
              <a:avLst/>
              <a:gdLst>
                <a:gd name="connsiteX0" fmla="*/ 276446 w 1531088"/>
                <a:gd name="connsiteY0" fmla="*/ 1084521 h 1105786"/>
                <a:gd name="connsiteX1" fmla="*/ 276446 w 1531088"/>
                <a:gd name="connsiteY1" fmla="*/ 1084521 h 1105786"/>
                <a:gd name="connsiteX2" fmla="*/ 85060 w 1531088"/>
                <a:gd name="connsiteY2" fmla="*/ 1105786 h 1105786"/>
                <a:gd name="connsiteX3" fmla="*/ 0 w 1531088"/>
                <a:gd name="connsiteY3" fmla="*/ 723014 h 1105786"/>
                <a:gd name="connsiteX4" fmla="*/ 1382232 w 1531088"/>
                <a:gd name="connsiteY4" fmla="*/ 0 h 1105786"/>
                <a:gd name="connsiteX5" fmla="*/ 1531088 w 1531088"/>
                <a:gd name="connsiteY5" fmla="*/ 191386 h 1105786"/>
                <a:gd name="connsiteX0" fmla="*/ 492641 w 1747283"/>
                <a:gd name="connsiteY0" fmla="*/ 1084521 h 1166037"/>
                <a:gd name="connsiteX1" fmla="*/ 492641 w 1747283"/>
                <a:gd name="connsiteY1" fmla="*/ 1084521 h 1166037"/>
                <a:gd name="connsiteX2" fmla="*/ 301255 w 1747283"/>
                <a:gd name="connsiteY2" fmla="*/ 1105786 h 1166037"/>
                <a:gd name="connsiteX3" fmla="*/ 216195 w 1747283"/>
                <a:gd name="connsiteY3" fmla="*/ 723014 h 1166037"/>
                <a:gd name="connsiteX4" fmla="*/ 1598427 w 1747283"/>
                <a:gd name="connsiteY4" fmla="*/ 0 h 1166037"/>
                <a:gd name="connsiteX5" fmla="*/ 1747283 w 1747283"/>
                <a:gd name="connsiteY5" fmla="*/ 191386 h 1166037"/>
                <a:gd name="connsiteX0" fmla="*/ 492641 w 1747283"/>
                <a:gd name="connsiteY0" fmla="*/ 1084521 h 1166037"/>
                <a:gd name="connsiteX1" fmla="*/ 492641 w 1747283"/>
                <a:gd name="connsiteY1" fmla="*/ 1084521 h 1166037"/>
                <a:gd name="connsiteX2" fmla="*/ 301255 w 1747283"/>
                <a:gd name="connsiteY2" fmla="*/ 1105786 h 1166037"/>
                <a:gd name="connsiteX3" fmla="*/ 216195 w 1747283"/>
                <a:gd name="connsiteY3" fmla="*/ 723014 h 1166037"/>
                <a:gd name="connsiteX4" fmla="*/ 1598427 w 1747283"/>
                <a:gd name="connsiteY4" fmla="*/ 0 h 1166037"/>
                <a:gd name="connsiteX5" fmla="*/ 1747283 w 1747283"/>
                <a:gd name="connsiteY5" fmla="*/ 191386 h 1166037"/>
                <a:gd name="connsiteX0" fmla="*/ 492641 w 1853608"/>
                <a:gd name="connsiteY0" fmla="*/ 1173126 h 1254642"/>
                <a:gd name="connsiteX1" fmla="*/ 492641 w 1853608"/>
                <a:gd name="connsiteY1" fmla="*/ 1173126 h 1254642"/>
                <a:gd name="connsiteX2" fmla="*/ 301255 w 1853608"/>
                <a:gd name="connsiteY2" fmla="*/ 1194391 h 1254642"/>
                <a:gd name="connsiteX3" fmla="*/ 216195 w 1853608"/>
                <a:gd name="connsiteY3" fmla="*/ 811619 h 1254642"/>
                <a:gd name="connsiteX4" fmla="*/ 1598427 w 1853608"/>
                <a:gd name="connsiteY4" fmla="*/ 88605 h 1254642"/>
                <a:gd name="connsiteX5" fmla="*/ 1747283 w 1853608"/>
                <a:gd name="connsiteY5" fmla="*/ 279991 h 1254642"/>
                <a:gd name="connsiteX0" fmla="*/ 492641 w 1747283"/>
                <a:gd name="connsiteY0" fmla="*/ 1084521 h 1166037"/>
                <a:gd name="connsiteX1" fmla="*/ 492641 w 1747283"/>
                <a:gd name="connsiteY1" fmla="*/ 1084521 h 1166037"/>
                <a:gd name="connsiteX2" fmla="*/ 301255 w 1747283"/>
                <a:gd name="connsiteY2" fmla="*/ 1105786 h 1166037"/>
                <a:gd name="connsiteX3" fmla="*/ 216195 w 1747283"/>
                <a:gd name="connsiteY3" fmla="*/ 723014 h 1166037"/>
                <a:gd name="connsiteX4" fmla="*/ 1598427 w 1747283"/>
                <a:gd name="connsiteY4" fmla="*/ 0 h 1166037"/>
                <a:gd name="connsiteX5" fmla="*/ 1747283 w 1747283"/>
                <a:gd name="connsiteY5" fmla="*/ 191386 h 1166037"/>
                <a:gd name="connsiteX0" fmla="*/ 492641 w 1747283"/>
                <a:gd name="connsiteY0" fmla="*/ 1119741 h 1201257"/>
                <a:gd name="connsiteX1" fmla="*/ 492641 w 1747283"/>
                <a:gd name="connsiteY1" fmla="*/ 1119741 h 1201257"/>
                <a:gd name="connsiteX2" fmla="*/ 301255 w 1747283"/>
                <a:gd name="connsiteY2" fmla="*/ 1141006 h 1201257"/>
                <a:gd name="connsiteX3" fmla="*/ 216195 w 1747283"/>
                <a:gd name="connsiteY3" fmla="*/ 758234 h 1201257"/>
                <a:gd name="connsiteX4" fmla="*/ 1598427 w 1747283"/>
                <a:gd name="connsiteY4" fmla="*/ 35220 h 1201257"/>
                <a:gd name="connsiteX5" fmla="*/ 1747283 w 1747283"/>
                <a:gd name="connsiteY5" fmla="*/ 226606 h 1201257"/>
                <a:gd name="connsiteX0" fmla="*/ 492641 w 1747283"/>
                <a:gd name="connsiteY0" fmla="*/ 1119741 h 1201257"/>
                <a:gd name="connsiteX1" fmla="*/ 492641 w 1747283"/>
                <a:gd name="connsiteY1" fmla="*/ 1119741 h 1201257"/>
                <a:gd name="connsiteX2" fmla="*/ 301255 w 1747283"/>
                <a:gd name="connsiteY2" fmla="*/ 1141006 h 1201257"/>
                <a:gd name="connsiteX3" fmla="*/ 216195 w 1747283"/>
                <a:gd name="connsiteY3" fmla="*/ 758234 h 1201257"/>
                <a:gd name="connsiteX4" fmla="*/ 1598427 w 1747283"/>
                <a:gd name="connsiteY4" fmla="*/ 35220 h 1201257"/>
                <a:gd name="connsiteX5" fmla="*/ 1747283 w 1747283"/>
                <a:gd name="connsiteY5" fmla="*/ 226606 h 1201257"/>
                <a:gd name="connsiteX0" fmla="*/ 316428 w 1571070"/>
                <a:gd name="connsiteY0" fmla="*/ 1119741 h 1201257"/>
                <a:gd name="connsiteX1" fmla="*/ 316428 w 1571070"/>
                <a:gd name="connsiteY1" fmla="*/ 1119741 h 1201257"/>
                <a:gd name="connsiteX2" fmla="*/ 125042 w 1571070"/>
                <a:gd name="connsiteY2" fmla="*/ 1141006 h 1201257"/>
                <a:gd name="connsiteX3" fmla="*/ 39982 w 1571070"/>
                <a:gd name="connsiteY3" fmla="*/ 758234 h 1201257"/>
                <a:gd name="connsiteX4" fmla="*/ 1422214 w 1571070"/>
                <a:gd name="connsiteY4" fmla="*/ 35220 h 1201257"/>
                <a:gd name="connsiteX5" fmla="*/ 1571070 w 1571070"/>
                <a:gd name="connsiteY5" fmla="*/ 226606 h 1201257"/>
                <a:gd name="connsiteX0" fmla="*/ 316428 w 1571070"/>
                <a:gd name="connsiteY0" fmla="*/ 1119741 h 1201257"/>
                <a:gd name="connsiteX1" fmla="*/ 316428 w 1571070"/>
                <a:gd name="connsiteY1" fmla="*/ 1119741 h 1201257"/>
                <a:gd name="connsiteX2" fmla="*/ 125042 w 1571070"/>
                <a:gd name="connsiteY2" fmla="*/ 1141006 h 1201257"/>
                <a:gd name="connsiteX3" fmla="*/ 39982 w 1571070"/>
                <a:gd name="connsiteY3" fmla="*/ 758234 h 1201257"/>
                <a:gd name="connsiteX4" fmla="*/ 1422214 w 1571070"/>
                <a:gd name="connsiteY4" fmla="*/ 35220 h 1201257"/>
                <a:gd name="connsiteX5" fmla="*/ 1571070 w 1571070"/>
                <a:gd name="connsiteY5" fmla="*/ 226606 h 1201257"/>
                <a:gd name="connsiteX0" fmla="*/ 316428 w 1571070"/>
                <a:gd name="connsiteY0" fmla="*/ 1119741 h 1163157"/>
                <a:gd name="connsiteX1" fmla="*/ 316428 w 1571070"/>
                <a:gd name="connsiteY1" fmla="*/ 1119741 h 1163157"/>
                <a:gd name="connsiteX2" fmla="*/ 125042 w 1571070"/>
                <a:gd name="connsiteY2" fmla="*/ 1141006 h 1163157"/>
                <a:gd name="connsiteX3" fmla="*/ 39982 w 1571070"/>
                <a:gd name="connsiteY3" fmla="*/ 758234 h 1163157"/>
                <a:gd name="connsiteX4" fmla="*/ 1422214 w 1571070"/>
                <a:gd name="connsiteY4" fmla="*/ 35220 h 1163157"/>
                <a:gd name="connsiteX5" fmla="*/ 1571070 w 1571070"/>
                <a:gd name="connsiteY5" fmla="*/ 226606 h 1163157"/>
                <a:gd name="connsiteX0" fmla="*/ 316428 w 1571070"/>
                <a:gd name="connsiteY0" fmla="*/ 1119741 h 1163157"/>
                <a:gd name="connsiteX1" fmla="*/ 316428 w 1571070"/>
                <a:gd name="connsiteY1" fmla="*/ 1119741 h 1163157"/>
                <a:gd name="connsiteX2" fmla="*/ 125042 w 1571070"/>
                <a:gd name="connsiteY2" fmla="*/ 1141006 h 1163157"/>
                <a:gd name="connsiteX3" fmla="*/ 39982 w 1571070"/>
                <a:gd name="connsiteY3" fmla="*/ 758234 h 1163157"/>
                <a:gd name="connsiteX4" fmla="*/ 1422214 w 1571070"/>
                <a:gd name="connsiteY4" fmla="*/ 35220 h 1163157"/>
                <a:gd name="connsiteX5" fmla="*/ 1571070 w 1571070"/>
                <a:gd name="connsiteY5" fmla="*/ 226606 h 1163157"/>
                <a:gd name="connsiteX0" fmla="*/ 316428 w 1571070"/>
                <a:gd name="connsiteY0" fmla="*/ 1119741 h 1163157"/>
                <a:gd name="connsiteX1" fmla="*/ 316428 w 1571070"/>
                <a:gd name="connsiteY1" fmla="*/ 1119741 h 1163157"/>
                <a:gd name="connsiteX2" fmla="*/ 125042 w 1571070"/>
                <a:gd name="connsiteY2" fmla="*/ 1141006 h 1163157"/>
                <a:gd name="connsiteX3" fmla="*/ 39982 w 1571070"/>
                <a:gd name="connsiteY3" fmla="*/ 758234 h 1163157"/>
                <a:gd name="connsiteX4" fmla="*/ 1422214 w 1571070"/>
                <a:gd name="connsiteY4" fmla="*/ 35220 h 1163157"/>
                <a:gd name="connsiteX5" fmla="*/ 1571070 w 1571070"/>
                <a:gd name="connsiteY5" fmla="*/ 226606 h 1163157"/>
                <a:gd name="connsiteX0" fmla="*/ 316428 w 1571070"/>
                <a:gd name="connsiteY0" fmla="*/ 1119741 h 1163157"/>
                <a:gd name="connsiteX1" fmla="*/ 316428 w 1571070"/>
                <a:gd name="connsiteY1" fmla="*/ 1119741 h 1163157"/>
                <a:gd name="connsiteX2" fmla="*/ 125042 w 1571070"/>
                <a:gd name="connsiteY2" fmla="*/ 1141006 h 1163157"/>
                <a:gd name="connsiteX3" fmla="*/ 39982 w 1571070"/>
                <a:gd name="connsiteY3" fmla="*/ 758234 h 1163157"/>
                <a:gd name="connsiteX4" fmla="*/ 1422214 w 1571070"/>
                <a:gd name="connsiteY4" fmla="*/ 35220 h 1163157"/>
                <a:gd name="connsiteX5" fmla="*/ 1571070 w 1571070"/>
                <a:gd name="connsiteY5" fmla="*/ 226606 h 1163157"/>
                <a:gd name="connsiteX0" fmla="*/ 316428 w 1571070"/>
                <a:gd name="connsiteY0" fmla="*/ 1119741 h 1163157"/>
                <a:gd name="connsiteX1" fmla="*/ 316428 w 1571070"/>
                <a:gd name="connsiteY1" fmla="*/ 1119741 h 1163157"/>
                <a:gd name="connsiteX2" fmla="*/ 125042 w 1571070"/>
                <a:gd name="connsiteY2" fmla="*/ 1141006 h 1163157"/>
                <a:gd name="connsiteX3" fmla="*/ 39982 w 1571070"/>
                <a:gd name="connsiteY3" fmla="*/ 758234 h 1163157"/>
                <a:gd name="connsiteX4" fmla="*/ 1422214 w 1571070"/>
                <a:gd name="connsiteY4" fmla="*/ 35220 h 1163157"/>
                <a:gd name="connsiteX5" fmla="*/ 1571070 w 1571070"/>
                <a:gd name="connsiteY5" fmla="*/ 226606 h 1163157"/>
                <a:gd name="connsiteX0" fmla="*/ 316428 w 1588791"/>
                <a:gd name="connsiteY0" fmla="*/ 1119741 h 1163157"/>
                <a:gd name="connsiteX1" fmla="*/ 316428 w 1588791"/>
                <a:gd name="connsiteY1" fmla="*/ 1119741 h 1163157"/>
                <a:gd name="connsiteX2" fmla="*/ 125042 w 1588791"/>
                <a:gd name="connsiteY2" fmla="*/ 1141006 h 1163157"/>
                <a:gd name="connsiteX3" fmla="*/ 39982 w 1588791"/>
                <a:gd name="connsiteY3" fmla="*/ 758234 h 1163157"/>
                <a:gd name="connsiteX4" fmla="*/ 1422214 w 1588791"/>
                <a:gd name="connsiteY4" fmla="*/ 35220 h 1163157"/>
                <a:gd name="connsiteX5" fmla="*/ 1588791 w 1588791"/>
                <a:gd name="connsiteY5" fmla="*/ 231922 h 1163157"/>
                <a:gd name="connsiteX0" fmla="*/ 316428 w 1588791"/>
                <a:gd name="connsiteY0" fmla="*/ 1119741 h 1163157"/>
                <a:gd name="connsiteX1" fmla="*/ 316428 w 1588791"/>
                <a:gd name="connsiteY1" fmla="*/ 1119741 h 1163157"/>
                <a:gd name="connsiteX2" fmla="*/ 125042 w 1588791"/>
                <a:gd name="connsiteY2" fmla="*/ 1141006 h 1163157"/>
                <a:gd name="connsiteX3" fmla="*/ 39982 w 1588791"/>
                <a:gd name="connsiteY3" fmla="*/ 758234 h 1163157"/>
                <a:gd name="connsiteX4" fmla="*/ 1422214 w 1588791"/>
                <a:gd name="connsiteY4" fmla="*/ 35220 h 1163157"/>
                <a:gd name="connsiteX5" fmla="*/ 1588791 w 1588791"/>
                <a:gd name="connsiteY5" fmla="*/ 231922 h 1163157"/>
                <a:gd name="connsiteX0" fmla="*/ 316428 w 1588791"/>
                <a:gd name="connsiteY0" fmla="*/ 1114978 h 1158394"/>
                <a:gd name="connsiteX1" fmla="*/ 316428 w 1588791"/>
                <a:gd name="connsiteY1" fmla="*/ 1114978 h 1158394"/>
                <a:gd name="connsiteX2" fmla="*/ 125042 w 1588791"/>
                <a:gd name="connsiteY2" fmla="*/ 1136243 h 1158394"/>
                <a:gd name="connsiteX3" fmla="*/ 39982 w 1588791"/>
                <a:gd name="connsiteY3" fmla="*/ 753471 h 1158394"/>
                <a:gd name="connsiteX4" fmla="*/ 1422214 w 1588791"/>
                <a:gd name="connsiteY4" fmla="*/ 30457 h 1158394"/>
                <a:gd name="connsiteX5" fmla="*/ 1588791 w 1588791"/>
                <a:gd name="connsiteY5" fmla="*/ 227159 h 1158394"/>
                <a:gd name="connsiteX0" fmla="*/ 316428 w 1588791"/>
                <a:gd name="connsiteY0" fmla="*/ 1114978 h 1158394"/>
                <a:gd name="connsiteX1" fmla="*/ 316428 w 1588791"/>
                <a:gd name="connsiteY1" fmla="*/ 1114978 h 1158394"/>
                <a:gd name="connsiteX2" fmla="*/ 125042 w 1588791"/>
                <a:gd name="connsiteY2" fmla="*/ 1136243 h 1158394"/>
                <a:gd name="connsiteX3" fmla="*/ 39982 w 1588791"/>
                <a:gd name="connsiteY3" fmla="*/ 753471 h 1158394"/>
                <a:gd name="connsiteX4" fmla="*/ 1422214 w 1588791"/>
                <a:gd name="connsiteY4" fmla="*/ 30457 h 1158394"/>
                <a:gd name="connsiteX5" fmla="*/ 1588791 w 1588791"/>
                <a:gd name="connsiteY5" fmla="*/ 227159 h 1158394"/>
                <a:gd name="connsiteX0" fmla="*/ 316428 w 1588791"/>
                <a:gd name="connsiteY0" fmla="*/ 1114978 h 1158394"/>
                <a:gd name="connsiteX1" fmla="*/ 316428 w 1588791"/>
                <a:gd name="connsiteY1" fmla="*/ 1114978 h 1158394"/>
                <a:gd name="connsiteX2" fmla="*/ 125042 w 1588791"/>
                <a:gd name="connsiteY2" fmla="*/ 1136243 h 1158394"/>
                <a:gd name="connsiteX3" fmla="*/ 39982 w 1588791"/>
                <a:gd name="connsiteY3" fmla="*/ 753471 h 1158394"/>
                <a:gd name="connsiteX4" fmla="*/ 1422214 w 1588791"/>
                <a:gd name="connsiteY4" fmla="*/ 30457 h 1158394"/>
                <a:gd name="connsiteX5" fmla="*/ 1588791 w 1588791"/>
                <a:gd name="connsiteY5" fmla="*/ 227158 h 1158394"/>
                <a:gd name="connsiteX0" fmla="*/ 316428 w 1588791"/>
                <a:gd name="connsiteY0" fmla="*/ 1114978 h 1158394"/>
                <a:gd name="connsiteX1" fmla="*/ 316428 w 1588791"/>
                <a:gd name="connsiteY1" fmla="*/ 1114978 h 1158394"/>
                <a:gd name="connsiteX2" fmla="*/ 125042 w 1588791"/>
                <a:gd name="connsiteY2" fmla="*/ 1136243 h 1158394"/>
                <a:gd name="connsiteX3" fmla="*/ 39982 w 1588791"/>
                <a:gd name="connsiteY3" fmla="*/ 753471 h 1158394"/>
                <a:gd name="connsiteX4" fmla="*/ 1422214 w 1588791"/>
                <a:gd name="connsiteY4" fmla="*/ 30457 h 1158394"/>
                <a:gd name="connsiteX5" fmla="*/ 1588791 w 1588791"/>
                <a:gd name="connsiteY5" fmla="*/ 227158 h 1158394"/>
                <a:gd name="connsiteX0" fmla="*/ 316428 w 1588791"/>
                <a:gd name="connsiteY0" fmla="*/ 1114978 h 1158394"/>
                <a:gd name="connsiteX1" fmla="*/ 316428 w 1588791"/>
                <a:gd name="connsiteY1" fmla="*/ 1114978 h 1158394"/>
                <a:gd name="connsiteX2" fmla="*/ 125042 w 1588791"/>
                <a:gd name="connsiteY2" fmla="*/ 1136243 h 1158394"/>
                <a:gd name="connsiteX3" fmla="*/ 39982 w 1588791"/>
                <a:gd name="connsiteY3" fmla="*/ 753471 h 1158394"/>
                <a:gd name="connsiteX4" fmla="*/ 1422214 w 1588791"/>
                <a:gd name="connsiteY4" fmla="*/ 30457 h 1158394"/>
                <a:gd name="connsiteX5" fmla="*/ 1588791 w 1588791"/>
                <a:gd name="connsiteY5" fmla="*/ 227158 h 1158394"/>
                <a:gd name="connsiteX0" fmla="*/ 316428 w 1588791"/>
                <a:gd name="connsiteY0" fmla="*/ 1114978 h 1158394"/>
                <a:gd name="connsiteX1" fmla="*/ 316428 w 1588791"/>
                <a:gd name="connsiteY1" fmla="*/ 1114978 h 1158394"/>
                <a:gd name="connsiteX2" fmla="*/ 125042 w 1588791"/>
                <a:gd name="connsiteY2" fmla="*/ 1136243 h 1158394"/>
                <a:gd name="connsiteX3" fmla="*/ 39982 w 1588791"/>
                <a:gd name="connsiteY3" fmla="*/ 753471 h 1158394"/>
                <a:gd name="connsiteX4" fmla="*/ 1422214 w 1588791"/>
                <a:gd name="connsiteY4" fmla="*/ 30457 h 1158394"/>
                <a:gd name="connsiteX5" fmla="*/ 1588791 w 1588791"/>
                <a:gd name="connsiteY5" fmla="*/ 227158 h 1158394"/>
                <a:gd name="connsiteX0" fmla="*/ 316428 w 1588791"/>
                <a:gd name="connsiteY0" fmla="*/ 1114978 h 1158394"/>
                <a:gd name="connsiteX1" fmla="*/ 316428 w 1588791"/>
                <a:gd name="connsiteY1" fmla="*/ 1114978 h 1158394"/>
                <a:gd name="connsiteX2" fmla="*/ 125042 w 1588791"/>
                <a:gd name="connsiteY2" fmla="*/ 1136243 h 1158394"/>
                <a:gd name="connsiteX3" fmla="*/ 39982 w 1588791"/>
                <a:gd name="connsiteY3" fmla="*/ 753471 h 1158394"/>
                <a:gd name="connsiteX4" fmla="*/ 1422214 w 1588791"/>
                <a:gd name="connsiteY4" fmla="*/ 30457 h 1158394"/>
                <a:gd name="connsiteX5" fmla="*/ 1588791 w 1588791"/>
                <a:gd name="connsiteY5" fmla="*/ 303358 h 1158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88791" h="1158394">
                  <a:moveTo>
                    <a:pt x="316428" y="1114978"/>
                  </a:moveTo>
                  <a:lnTo>
                    <a:pt x="316428" y="1114978"/>
                  </a:lnTo>
                  <a:cubicBezTo>
                    <a:pt x="284530" y="1118522"/>
                    <a:pt x="233029" y="1158394"/>
                    <a:pt x="125042" y="1136243"/>
                  </a:cubicBezTo>
                  <a:cubicBezTo>
                    <a:pt x="64681" y="1123618"/>
                    <a:pt x="0" y="880619"/>
                    <a:pt x="39982" y="753471"/>
                  </a:cubicBezTo>
                  <a:cubicBezTo>
                    <a:pt x="75203" y="597749"/>
                    <a:pt x="1281333" y="0"/>
                    <a:pt x="1422214" y="30457"/>
                  </a:cubicBezTo>
                  <a:cubicBezTo>
                    <a:pt x="1577384" y="60915"/>
                    <a:pt x="1572511" y="187177"/>
                    <a:pt x="1588791" y="303358"/>
                  </a:cubicBezTo>
                </a:path>
              </a:pathLst>
            </a:custGeom>
            <a:ln w="57150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513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Mid-latitude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 sinks at the tropics and rises at the polar front</a:t>
            </a:r>
          </a:p>
          <a:p>
            <a:r>
              <a:rPr lang="en-US" dirty="0" smtClean="0"/>
              <a:t>Circulation opposite convection tendency</a:t>
            </a:r>
          </a:p>
          <a:p>
            <a:r>
              <a:rPr lang="en-US" dirty="0" smtClean="0"/>
              <a:t>Mid-latitude heat transfer has another mechanism</a:t>
            </a:r>
          </a:p>
          <a:p>
            <a:r>
              <a:rPr lang="en-US" dirty="0" smtClean="0"/>
              <a:t>Surface winds are poleward, deflected by Coriolis effect to be </a:t>
            </a:r>
            <a:r>
              <a:rPr lang="en-US" dirty="0" smtClean="0">
                <a:solidFill>
                  <a:schemeClr val="accent2"/>
                </a:solidFill>
              </a:rPr>
              <a:t>westerly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79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Global-Scale Circulation Cells</a:t>
            </a:r>
            <a:endParaRPr lang="en-US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485" y="974725"/>
            <a:ext cx="5136915" cy="418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19299"/>
            <a:ext cx="3657600" cy="209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4705350"/>
            <a:ext cx="3192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Stolen from R.R. Dickerson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96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Jet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Equatorial air is less dense, polar air is more dense</a:t>
            </a:r>
          </a:p>
          <a:p>
            <a:r>
              <a:rPr lang="en-US" dirty="0" smtClean="0"/>
              <a:t>Air column is highest at the equator</a:t>
            </a:r>
          </a:p>
          <a:p>
            <a:r>
              <a:rPr lang="en-US" dirty="0" smtClean="0"/>
              <a:t>Air aloft has a steep pressure gradient toward the equator at the tropics and polar front</a:t>
            </a:r>
          </a:p>
          <a:p>
            <a:r>
              <a:rPr lang="en-US" dirty="0" smtClean="0"/>
              <a:t>Pressure gradient force pushes air aloft poleward</a:t>
            </a:r>
          </a:p>
          <a:p>
            <a:r>
              <a:rPr lang="en-US" dirty="0" smtClean="0"/>
              <a:t>Wind becomes geostrophic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07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Latitude Bands per Hemisphere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mtClean="0"/>
              <a:t>ITCZ: “doldrums”</a:t>
            </a:r>
          </a:p>
          <a:p>
            <a:r>
              <a:rPr lang="en-US" altLang="en-US" smtClean="0"/>
              <a:t>Hadley Cells: </a:t>
            </a:r>
          </a:p>
          <a:p>
            <a:pPr lvl="1"/>
            <a:r>
              <a:rPr lang="en-US" altLang="en-US" smtClean="0"/>
              <a:t>Circulate ITCZ to midlatitudes</a:t>
            </a:r>
          </a:p>
          <a:p>
            <a:pPr lvl="1"/>
            <a:r>
              <a:rPr lang="en-US" altLang="en-US" smtClean="0"/>
              <a:t>Surface winds are easterly “trade winds”</a:t>
            </a:r>
          </a:p>
          <a:p>
            <a:r>
              <a:rPr lang="en-US" altLang="en-US" smtClean="0"/>
              <a:t>Horse latitudes: sinking hot, dry air</a:t>
            </a:r>
          </a:p>
          <a:p>
            <a:pPr lvl="1"/>
            <a:r>
              <a:rPr lang="en-US" altLang="en-US" smtClean="0"/>
              <a:t>Great tropical desert belts</a:t>
            </a:r>
          </a:p>
          <a:p>
            <a:r>
              <a:rPr lang="en-US" altLang="en-US" smtClean="0"/>
              <a:t>Midlatitudes</a:t>
            </a:r>
          </a:p>
          <a:p>
            <a:pPr lvl="1"/>
            <a:r>
              <a:rPr lang="en-US" altLang="en-US" smtClean="0"/>
              <a:t>Prevailing westerly winds</a:t>
            </a:r>
          </a:p>
          <a:p>
            <a:pPr lvl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8078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Latitude Bands per Hemisphere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Midlatitudes</a:t>
            </a:r>
          </a:p>
          <a:p>
            <a:pPr lvl="1"/>
            <a:r>
              <a:rPr lang="en-US" altLang="en-US" smtClean="0"/>
              <a:t>Prevailing westerly winds</a:t>
            </a:r>
          </a:p>
          <a:p>
            <a:pPr lvl="1"/>
            <a:r>
              <a:rPr lang="en-US" altLang="en-US" smtClean="0"/>
              <a:t>Midlatitude cyclones</a:t>
            </a:r>
          </a:p>
          <a:p>
            <a:r>
              <a:rPr lang="en-US" altLang="en-US" smtClean="0"/>
              <a:t>Polar cells</a:t>
            </a:r>
          </a:p>
          <a:p>
            <a:pPr lvl="1"/>
            <a:r>
              <a:rPr lang="en-US" altLang="en-US" smtClean="0"/>
              <a:t>Air sinks at poles and rises at polar front</a:t>
            </a:r>
          </a:p>
          <a:p>
            <a:pPr lvl="1"/>
            <a:r>
              <a:rPr lang="en-US" altLang="en-US" smtClean="0"/>
              <a:t>Famously bad weather at polar front (“Roaring forties,” “furious fifties,” “screaming sixties”)</a:t>
            </a:r>
          </a:p>
          <a:p>
            <a:pPr lvl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889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Climate Types</a:t>
            </a: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K</a:t>
            </a:r>
            <a:r>
              <a:rPr lang="en-US" altLang="en-US" smtClean="0">
                <a:latin typeface="Calibri" pitchFamily="34" charset="0"/>
              </a:rPr>
              <a:t>ö</a:t>
            </a:r>
            <a:r>
              <a:rPr lang="en-US" altLang="en-US" smtClean="0"/>
              <a:t>ppen classification </a:t>
            </a:r>
          </a:p>
        </p:txBody>
      </p:sp>
    </p:spTree>
    <p:extLst>
      <p:ext uri="{BB962C8B-B14F-4D97-AF65-F5344CB8AC3E}">
        <p14:creationId xmlns:p14="http://schemas.microsoft.com/office/powerpoint/2010/main" val="13568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1">
      <a:dk1>
        <a:srgbClr val="000000"/>
      </a:dk1>
      <a:lt1>
        <a:srgbClr val="FF5050"/>
      </a:lt1>
      <a:dk2>
        <a:srgbClr val="003366"/>
      </a:dk2>
      <a:lt2>
        <a:srgbClr val="CC00FF"/>
      </a:lt2>
      <a:accent1>
        <a:srgbClr val="993300"/>
      </a:accent1>
      <a:accent2>
        <a:srgbClr val="0000FF"/>
      </a:accent2>
      <a:accent3>
        <a:srgbClr val="CC0000"/>
      </a:accent3>
      <a:accent4>
        <a:srgbClr val="006600"/>
      </a:accent4>
      <a:accent5>
        <a:srgbClr val="00CC00"/>
      </a:accent5>
      <a:accent6>
        <a:srgbClr val="7030A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358</Words>
  <Application>Microsoft Office PowerPoint</Application>
  <PresentationFormat>On-screen Show (16:9)</PresentationFormat>
  <Paragraphs>91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Global Circulation</vt:lpstr>
      <vt:lpstr>Tropical (Hadley) Cells</vt:lpstr>
      <vt:lpstr>Polar Cells</vt:lpstr>
      <vt:lpstr>Mid-latitude Cells</vt:lpstr>
      <vt:lpstr>Global-Scale Circulation Cells</vt:lpstr>
      <vt:lpstr>Jet Streams</vt:lpstr>
      <vt:lpstr>Latitude Bands per Hemisphere</vt:lpstr>
      <vt:lpstr>Latitude Bands per Hemisphere</vt:lpstr>
      <vt:lpstr>Climate Types</vt:lpstr>
      <vt:lpstr>Classes</vt:lpstr>
      <vt:lpstr>A subtypes</vt:lpstr>
      <vt:lpstr>B subtypes</vt:lpstr>
      <vt:lpstr>C subtypes</vt:lpstr>
      <vt:lpstr>D subtypes</vt:lpstr>
      <vt:lpstr>E subtypes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Barrans</dc:creator>
  <cp:lastModifiedBy>Richard Barrans</cp:lastModifiedBy>
  <cp:revision>25</cp:revision>
  <cp:lastPrinted>2023-03-27T17:06:31Z</cp:lastPrinted>
  <dcterms:created xsi:type="dcterms:W3CDTF">2021-03-23T14:54:54Z</dcterms:created>
  <dcterms:modified xsi:type="dcterms:W3CDTF">2023-03-27T18:14:45Z</dcterms:modified>
</cp:coreProperties>
</file>