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8" r:id="rId5"/>
    <p:sldId id="260" r:id="rId6"/>
    <p:sldId id="261" r:id="rId7"/>
    <p:sldId id="265" r:id="rId8"/>
    <p:sldId id="266" r:id="rId9"/>
    <p:sldId id="267" r:id="rId10"/>
    <p:sldId id="264" r:id="rId11"/>
    <p:sldId id="274" r:id="rId12"/>
    <p:sldId id="269" r:id="rId13"/>
    <p:sldId id="262" r:id="rId14"/>
    <p:sldId id="263" r:id="rId15"/>
    <p:sldId id="270" r:id="rId16"/>
    <p:sldId id="271" r:id="rId17"/>
    <p:sldId id="272" r:id="rId18"/>
    <p:sldId id="273" r:id="rId19"/>
    <p:sldId id="275" r:id="rId20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92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Numerical Weather Prediction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Numerical Weather Prediction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Numerical Weather Prediction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8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Forewarned is forearmed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§</a:t>
            </a:r>
            <a:r>
              <a:rPr lang="en-US" dirty="0" smtClean="0"/>
              <a:t> 13.1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the proper set of initial conditions</a:t>
            </a:r>
          </a:p>
          <a:p>
            <a:r>
              <a:rPr lang="en-US" dirty="0" smtClean="0"/>
              <a:t>Getting the proper equations to develop the future states from the initial states</a:t>
            </a:r>
          </a:p>
          <a:p>
            <a:r>
              <a:rPr lang="en-US" dirty="0" smtClean="0"/>
              <a:t>Running the computations to correctly develop the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2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a spatial </a:t>
            </a:r>
            <a:r>
              <a:rPr lang="en-US" dirty="0" smtClean="0">
                <a:solidFill>
                  <a:schemeClr val="accent2"/>
                </a:solidFill>
              </a:rPr>
              <a:t>grid</a:t>
            </a:r>
            <a:r>
              <a:rPr lang="en-US" dirty="0" smtClean="0"/>
              <a:t> of variables at different locations and altitudes</a:t>
            </a:r>
          </a:p>
          <a:p>
            <a:r>
              <a:rPr lang="en-US" dirty="0" smtClean="0"/>
              <a:t>Run the dynamic equations to predict future values</a:t>
            </a:r>
          </a:p>
          <a:p>
            <a:r>
              <a:rPr lang="en-US" dirty="0" smtClean="0"/>
              <a:t>Grid resolution several km laterally, several dozen layers vertically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Difference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changes in time steps</a:t>
            </a:r>
          </a:p>
          <a:p>
            <a:r>
              <a:rPr lang="en-US" dirty="0" smtClean="0"/>
              <a:t>Error due to time step = </a:t>
            </a:r>
            <a:r>
              <a:rPr lang="en-US" dirty="0" smtClean="0">
                <a:solidFill>
                  <a:schemeClr val="accent2"/>
                </a:solidFill>
              </a:rPr>
              <a:t>discretization</a:t>
            </a:r>
            <a:r>
              <a:rPr lang="en-US" dirty="0" smtClean="0"/>
              <a:t> error or local </a:t>
            </a:r>
            <a:r>
              <a:rPr lang="en-US" dirty="0" smtClean="0">
                <a:solidFill>
                  <a:schemeClr val="accent2"/>
                </a:solidFill>
              </a:rPr>
              <a:t>truncation</a:t>
            </a:r>
            <a:r>
              <a:rPr lang="en-US" dirty="0" smtClean="0"/>
              <a:t>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“Solving” the FD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Apply forcing to initial conditions</a:t>
            </a:r>
          </a:p>
          <a:p>
            <a:pPr marL="0" indent="0" algn="ctr">
              <a:buNone/>
            </a:pPr>
            <a:r>
              <a:rPr lang="en-US" sz="3600" dirty="0" err="1" smtClean="0">
                <a:solidFill>
                  <a:schemeClr val="accent1"/>
                </a:solidFill>
              </a:rPr>
              <a:t>A</a:t>
            </a:r>
            <a:r>
              <a:rPr lang="en-US" sz="3600" baseline="-25000" dirty="0" err="1" smtClean="0">
                <a:solidFill>
                  <a:schemeClr val="accent1"/>
                </a:solidFill>
              </a:rPr>
              <a:t>forecast</a:t>
            </a:r>
            <a:r>
              <a:rPr lang="en-US" sz="3600" dirty="0" smtClean="0">
                <a:solidFill>
                  <a:schemeClr val="accent1"/>
                </a:solidFill>
              </a:rPr>
              <a:t> = </a:t>
            </a:r>
            <a:r>
              <a:rPr lang="en-US" sz="3600" dirty="0" err="1" smtClean="0">
                <a:solidFill>
                  <a:schemeClr val="accent1"/>
                </a:solidFill>
              </a:rPr>
              <a:t>A</a:t>
            </a:r>
            <a:r>
              <a:rPr lang="en-US" sz="3600" baseline="-25000" dirty="0" err="1" smtClean="0">
                <a:solidFill>
                  <a:schemeClr val="accent1"/>
                </a:solidFill>
              </a:rPr>
              <a:t>initial</a:t>
            </a:r>
            <a:r>
              <a:rPr lang="en-US" sz="3600" dirty="0" smtClean="0">
                <a:solidFill>
                  <a:schemeClr val="accent1"/>
                </a:solidFill>
              </a:rPr>
              <a:t> + F(A) </a:t>
            </a:r>
            <a:r>
              <a:rPr lang="en-US" sz="3600" dirty="0" smtClean="0">
                <a:solidFill>
                  <a:schemeClr val="accent1"/>
                </a:solidFill>
                <a:latin typeface="Symbol" panose="05050102010706020507" pitchFamily="18" charset="2"/>
              </a:rPr>
              <a:t>D</a:t>
            </a:r>
            <a:r>
              <a:rPr lang="en-US" sz="3600" i="1" dirty="0" smtClean="0">
                <a:solidFill>
                  <a:schemeClr val="accent1"/>
                </a:solidFill>
              </a:rPr>
              <a:t>t</a:t>
            </a:r>
          </a:p>
          <a:p>
            <a:pPr marL="45720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= meteorological variable</a:t>
            </a:r>
          </a:p>
          <a:p>
            <a:pPr marL="45720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F</a:t>
            </a:r>
            <a:r>
              <a:rPr lang="en-US" dirty="0" smtClean="0"/>
              <a:t> = forcing</a:t>
            </a:r>
          </a:p>
          <a:p>
            <a:pPr marL="457200" indent="0">
              <a:buNone/>
            </a:pPr>
            <a:r>
              <a:rPr lang="en-US" sz="3200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D</a:t>
            </a:r>
            <a:r>
              <a:rPr lang="en-US" sz="3200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/>
              <a:t> = time step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Incorrect initial conditions</a:t>
            </a:r>
          </a:p>
          <a:p>
            <a:r>
              <a:rPr lang="en-US" dirty="0" smtClean="0"/>
              <a:t>Physical and dynamical approximations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Represent meteorological variables as functions of space and time</a:t>
            </a:r>
          </a:p>
          <a:p>
            <a:r>
              <a:rPr lang="en-US" dirty="0" smtClean="0"/>
              <a:t>Each function is a linear combination of independent basis functions</a:t>
            </a:r>
          </a:p>
          <a:p>
            <a:r>
              <a:rPr lang="en-US" dirty="0" smtClean="0"/>
              <a:t>Fourier transform converts equations in space to “wave space”</a:t>
            </a:r>
          </a:p>
          <a:p>
            <a:r>
              <a:rPr lang="en-US" dirty="0" smtClean="0"/>
              <a:t>Wave equations can be integrated forward in time, then inverse 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7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Model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gradients  don’t require numerical solution</a:t>
            </a:r>
          </a:p>
          <a:p>
            <a:r>
              <a:rPr lang="en-US" dirty="0" smtClean="0"/>
              <a:t>More stable over time (no truncation errors)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Model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model discontinuities and sharp gradients</a:t>
            </a:r>
          </a:p>
          <a:p>
            <a:r>
              <a:rPr lang="en-US" dirty="0" smtClean="0"/>
              <a:t>Discontinuities frequently arise: release of latent heat, cloud shadows</a:t>
            </a:r>
          </a:p>
          <a:p>
            <a:r>
              <a:rPr lang="en-US" dirty="0" smtClean="0"/>
              <a:t>More computationally demanding than FD methods at smaller resolution</a:t>
            </a:r>
          </a:p>
          <a:p>
            <a:r>
              <a:rPr lang="en-US" dirty="0" smtClean="0"/>
              <a:t>Inexact mass and energy 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3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Grid staggering</a:t>
            </a:r>
          </a:p>
          <a:p>
            <a:r>
              <a:rPr lang="en-US" dirty="0" smtClean="0"/>
              <a:t>Upper boundary conditions</a:t>
            </a:r>
          </a:p>
          <a:p>
            <a:r>
              <a:rPr lang="en-US" dirty="0" smtClean="0"/>
              <a:t>Lower boundary conditions</a:t>
            </a:r>
          </a:p>
          <a:p>
            <a:pPr lvl="1"/>
            <a:r>
              <a:rPr lang="en-US" dirty="0" smtClean="0"/>
              <a:t>Friction and elevation</a:t>
            </a:r>
          </a:p>
          <a:p>
            <a:pPr lvl="1"/>
            <a:r>
              <a:rPr lang="en-US" dirty="0" smtClean="0"/>
              <a:t>Terrain varies within grid</a:t>
            </a:r>
          </a:p>
          <a:p>
            <a:pPr lvl="1"/>
            <a:r>
              <a:rPr lang="en-US" dirty="0" smtClean="0"/>
              <a:t>Heat and moisture inputs</a:t>
            </a:r>
          </a:p>
          <a:p>
            <a:pPr lvl="1"/>
            <a:r>
              <a:rPr lang="en-US" dirty="0" smtClean="0"/>
              <a:t>Soil, rock, vegetation, snow, lake, sea, …</a:t>
            </a:r>
          </a:p>
        </p:txBody>
      </p:sp>
    </p:spTree>
    <p:extLst>
      <p:ext uri="{BB962C8B-B14F-4D97-AF65-F5344CB8AC3E}">
        <p14:creationId xmlns:p14="http://schemas.microsoft.com/office/powerpoint/2010/main" val="32807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Lateral boundary conditions</a:t>
            </a:r>
          </a:p>
          <a:p>
            <a:pPr lvl="1"/>
            <a:r>
              <a:rPr lang="en-US" dirty="0"/>
              <a:t>Approximate conditions outside region of concern</a:t>
            </a:r>
          </a:p>
          <a:p>
            <a:r>
              <a:rPr lang="en-US" dirty="0" smtClean="0"/>
              <a:t>Cloud microphysics</a:t>
            </a:r>
          </a:p>
          <a:p>
            <a:pPr lvl="1"/>
            <a:r>
              <a:rPr lang="en-US" dirty="0" smtClean="0"/>
              <a:t>Conditions for particular precipitations types</a:t>
            </a:r>
          </a:p>
          <a:p>
            <a:pPr lvl="1"/>
            <a:r>
              <a:rPr lang="en-US" dirty="0" smtClean="0"/>
              <a:t>Phase changes</a:t>
            </a:r>
          </a:p>
          <a:p>
            <a:pPr lvl="1"/>
            <a:r>
              <a:rPr lang="en-US" dirty="0" smtClean="0"/>
              <a:t>Entrainment and shear</a:t>
            </a:r>
          </a:p>
          <a:p>
            <a:r>
              <a:rPr lang="en-US" dirty="0" smtClean="0"/>
              <a:t>Turbulence</a:t>
            </a:r>
          </a:p>
          <a:p>
            <a:pPr lvl="1"/>
            <a:r>
              <a:rPr lang="en-US" dirty="0" smtClean="0"/>
              <a:t>Difficult to model, but cannot be ignored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7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forecasts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numerical predictions</a:t>
            </a:r>
          </a:p>
          <a:p>
            <a:r>
              <a:rPr lang="en-US" dirty="0" smtClean="0"/>
              <a:t>Input initial conditions and predictive equations</a:t>
            </a:r>
          </a:p>
          <a:p>
            <a:r>
              <a:rPr lang="en-US" dirty="0" smtClean="0"/>
              <a:t>The equations tell how weather variables change with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Thermal </a:t>
            </a:r>
            <a:r>
              <a:rPr lang="en-US" dirty="0" smtClean="0">
                <a:solidFill>
                  <a:schemeClr val="accent2"/>
                </a:solidFill>
              </a:rPr>
              <a:t>energy</a:t>
            </a:r>
            <a:r>
              <a:rPr lang="en-US" dirty="0" smtClean="0"/>
              <a:t>, accounting for sources, transfers, and sinks</a:t>
            </a:r>
          </a:p>
          <a:p>
            <a:r>
              <a:rPr lang="en-US" dirty="0" smtClean="0"/>
              <a:t>Conservation of </a:t>
            </a:r>
            <a:r>
              <a:rPr lang="en-US" dirty="0" smtClean="0">
                <a:solidFill>
                  <a:schemeClr val="accent2"/>
                </a:solidFill>
              </a:rPr>
              <a:t>matter</a:t>
            </a:r>
            <a:r>
              <a:rPr lang="en-US" dirty="0" smtClean="0"/>
              <a:t> (continuity)</a:t>
            </a:r>
          </a:p>
          <a:p>
            <a:r>
              <a:rPr lang="en-US" dirty="0" smtClean="0"/>
              <a:t>Conservation of </a:t>
            </a:r>
            <a:r>
              <a:rPr lang="en-US" dirty="0" smtClean="0">
                <a:solidFill>
                  <a:schemeClr val="accent2"/>
                </a:solidFill>
              </a:rPr>
              <a:t>momentum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6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gradient</a:t>
            </a:r>
          </a:p>
          <a:p>
            <a:r>
              <a:rPr lang="en-US" dirty="0" smtClean="0"/>
              <a:t>Gravity/buoyancy</a:t>
            </a:r>
          </a:p>
          <a:p>
            <a:r>
              <a:rPr lang="en-US" dirty="0" smtClean="0"/>
              <a:t>Coriolis</a:t>
            </a:r>
          </a:p>
          <a:p>
            <a:r>
              <a:rPr lang="en-US" dirty="0" smtClean="0"/>
              <a:t>Centrifugal</a:t>
            </a:r>
          </a:p>
          <a:p>
            <a:r>
              <a:rPr lang="en-US" dirty="0" smtClean="0"/>
              <a:t>Friction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3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primitive equations are partial differential equations describing meteorological variables changing with time</a:t>
            </a:r>
          </a:p>
          <a:p>
            <a:r>
              <a:rPr lang="en-US" dirty="0" smtClean="0"/>
              <a:t>Do not produce analytically predictive formulas </a:t>
            </a:r>
          </a:p>
          <a:p>
            <a:r>
              <a:rPr lang="en-US" dirty="0" smtClean="0"/>
              <a:t>Need to approximate evolution numerically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forecasting proposed by </a:t>
            </a:r>
            <a:r>
              <a:rPr lang="en-US" dirty="0" err="1" smtClean="0"/>
              <a:t>Bjerknes</a:t>
            </a:r>
            <a:r>
              <a:rPr lang="en-US" dirty="0" smtClean="0"/>
              <a:t> in 1904</a:t>
            </a:r>
          </a:p>
          <a:p>
            <a:r>
              <a:rPr lang="en-US" dirty="0" smtClean="0"/>
              <a:t>First numerical force attempted by Richardson in 1922</a:t>
            </a:r>
          </a:p>
          <a:p>
            <a:pPr lvl="1"/>
            <a:r>
              <a:rPr lang="en-US" dirty="0" smtClean="0"/>
              <a:t>Computations done by hand</a:t>
            </a:r>
          </a:p>
          <a:p>
            <a:pPr lvl="1"/>
            <a:r>
              <a:rPr lang="en-US" dirty="0" smtClean="0"/>
              <a:t>Forecast horribly unreasonable</a:t>
            </a:r>
          </a:p>
          <a:p>
            <a:r>
              <a:rPr lang="en-US" dirty="0" smtClean="0"/>
              <a:t>First successful NWP in 1950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5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Subsequent advances</a:t>
            </a:r>
            <a:br>
              <a:rPr lang="en-US" dirty="0" smtClean="0"/>
            </a:br>
            <a:r>
              <a:rPr lang="en-US" sz="3100" dirty="0" smtClean="0"/>
              <a:t>facilitating NWP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1"/>
            <a:ext cx="8229600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Global observing system</a:t>
            </a:r>
          </a:p>
          <a:p>
            <a:r>
              <a:rPr lang="en-US" dirty="0" smtClean="0"/>
              <a:t>Radiosonde observations</a:t>
            </a:r>
          </a:p>
          <a:p>
            <a:r>
              <a:rPr lang="en-US" dirty="0" smtClean="0"/>
              <a:t>Advances in fluid mechanics</a:t>
            </a:r>
          </a:p>
          <a:p>
            <a:r>
              <a:rPr lang="en-US" dirty="0" smtClean="0"/>
              <a:t>Advances in numerical methods</a:t>
            </a:r>
          </a:p>
          <a:p>
            <a:r>
              <a:rPr lang="en-US" dirty="0" smtClean="0"/>
              <a:t>Development of electronic computers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6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 in NWP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parameterization of models</a:t>
            </a:r>
          </a:p>
          <a:p>
            <a:r>
              <a:rPr lang="en-US" dirty="0" smtClean="0"/>
              <a:t>Advanced data assimilation: radar, satellite</a:t>
            </a:r>
          </a:p>
          <a:p>
            <a:r>
              <a:rPr lang="en-US" dirty="0" smtClean="0"/>
              <a:t>Advances in computing hardware</a:t>
            </a:r>
          </a:p>
          <a:p>
            <a:r>
              <a:rPr lang="en-US" dirty="0" smtClean="0"/>
              <a:t>Ensemble forecasting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448</Words>
  <Application>Microsoft Office PowerPoint</Application>
  <PresentationFormat>On-screen Show (16:9)</PresentationFormat>
  <Paragraphs>91</Paragraphs>
  <Slides>19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Predicting the Weather</vt:lpstr>
      <vt:lpstr>How are forecasts made?</vt:lpstr>
      <vt:lpstr>Primitive Equations</vt:lpstr>
      <vt:lpstr>Primitive equations</vt:lpstr>
      <vt:lpstr>Forces</vt:lpstr>
      <vt:lpstr>Using the Equations</vt:lpstr>
      <vt:lpstr>Initial History</vt:lpstr>
      <vt:lpstr>Subsequent advances facilitating NWP</vt:lpstr>
      <vt:lpstr>Improvements in NWP</vt:lpstr>
      <vt:lpstr>Computational Challenges</vt:lpstr>
      <vt:lpstr>Making a model</vt:lpstr>
      <vt:lpstr>Finite Difference Equations</vt:lpstr>
      <vt:lpstr>“Solving” the FD Equations</vt:lpstr>
      <vt:lpstr>Sources of Inaccuracy</vt:lpstr>
      <vt:lpstr>Spectral Models</vt:lpstr>
      <vt:lpstr>Spectral Model Advantages</vt:lpstr>
      <vt:lpstr>Spectral Model Disadvantages</vt:lpstr>
      <vt:lpstr>Modeling Considerations</vt:lpstr>
      <vt:lpstr>Modeling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41</cp:revision>
  <cp:lastPrinted>2023-05-01T16:23:52Z</cp:lastPrinted>
  <dcterms:created xsi:type="dcterms:W3CDTF">2021-03-23T14:54:54Z</dcterms:created>
  <dcterms:modified xsi:type="dcterms:W3CDTF">2023-05-01T16:23:55Z</dcterms:modified>
</cp:coreProperties>
</file>