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0" r:id="rId2"/>
    <p:sldId id="256" r:id="rId3"/>
    <p:sldId id="258" r:id="rId4"/>
    <p:sldId id="259" r:id="rId5"/>
    <p:sldId id="266" r:id="rId6"/>
    <p:sldId id="261" r:id="rId7"/>
    <p:sldId id="264" r:id="rId8"/>
    <p:sldId id="262" r:id="rId9"/>
    <p:sldId id="263" r:id="rId10"/>
    <p:sldId id="265" r:id="rId11"/>
    <p:sldId id="257" r:id="rId12"/>
  </p:sldIdLst>
  <p:sldSz cx="9144000" cy="5143500" type="screen16x9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80" autoAdjust="0"/>
    <p:restoredTop sz="94747" autoAdjust="0"/>
  </p:normalViewPr>
  <p:slideViewPr>
    <p:cSldViewPr>
      <p:cViewPr varScale="1">
        <p:scale>
          <a:sx n="69" d="100"/>
          <a:sy n="69" d="100"/>
        </p:scale>
        <p:origin x="-102" y="-1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2106" y="-96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A7D26B-2877-4A7F-8203-E421993DBCEA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34C8C6-5666-49A7-99FA-598270A8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08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6C8F11-C269-4F07-8BFA-9701C36A0F34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4D0801-BE6E-458E-815B-DD7E6C9DA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51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4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93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99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934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9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90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7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13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84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>
                <a:solidFill>
                  <a:schemeClr val="tx2"/>
                </a:solidFill>
              </a:defRPr>
            </a:lvl2pPr>
            <a:lvl3pPr>
              <a:defRPr sz="24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8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5CE3D"/>
            </a:gs>
            <a:gs pos="100000">
              <a:srgbClr val="E8801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3AE2-E44C-4C0F-8808-2FF2F4E19B48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0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NLhRUun2iso" TargetMode="External"/><Relationship Id="rId2" Type="http://schemas.openxmlformats.org/officeDocument/2006/relationships/hyperlink" Target="https://youtu.be/torERh7tyu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Bring your computers to lab tomorrow</a:t>
            </a:r>
            <a:endParaRPr lang="en-US" dirty="0"/>
          </a:p>
          <a:p>
            <a:r>
              <a:rPr lang="en-US" dirty="0" smtClean="0"/>
              <a:t>You’ll be looking at numerical forecasts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26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Multi-Model Forecasts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ensembles of different models</a:t>
            </a:r>
          </a:p>
          <a:p>
            <a:r>
              <a:rPr lang="en-US" dirty="0" smtClean="0"/>
              <a:t>Experience: slightly better than either model individually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7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857250"/>
          </a:xfrm>
        </p:spPr>
        <p:txBody>
          <a:bodyPr/>
          <a:lstStyle/>
          <a:p>
            <a:r>
              <a:rPr lang="en-US" dirty="0" smtClean="0"/>
              <a:t>Ensemble Models</a:t>
            </a:r>
            <a:endParaRPr lang="en-US" dirty="0"/>
          </a:p>
        </p:txBody>
      </p:sp>
      <p:pic>
        <p:nvPicPr>
          <p:cNvPr id="1026" name="Picture 2" descr="https://imgs.xkcd.com/comics/ensemble_mode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805294"/>
            <a:ext cx="5619750" cy="430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67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Ensemble Methods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571500"/>
          </a:xfrm>
        </p:spPr>
        <p:txBody>
          <a:bodyPr/>
          <a:lstStyle/>
          <a:p>
            <a:r>
              <a:rPr lang="en-US" dirty="0" smtClean="0"/>
              <a:t>Exploring the possibilities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09600" y="3752850"/>
            <a:ext cx="3200400" cy="57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mtClean="0"/>
              <a:t>§ 13.2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18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Ensembles?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deterministic forecast will have uncertainties</a:t>
            </a:r>
          </a:p>
          <a:p>
            <a:r>
              <a:rPr lang="en-US" dirty="0" smtClean="0"/>
              <a:t>Small variations in initial conditions amplify over time</a:t>
            </a:r>
          </a:p>
          <a:p>
            <a:r>
              <a:rPr lang="en-US" dirty="0" smtClean="0"/>
              <a:t>Difficult to tell what’s certain and what’s not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87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Ensemble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Vary the initial conditions a little bit</a:t>
            </a:r>
          </a:p>
          <a:p>
            <a:pPr lvl="1"/>
            <a:r>
              <a:rPr lang="en-US" dirty="0" smtClean="0"/>
              <a:t>Within measurement uncertainty</a:t>
            </a:r>
          </a:p>
          <a:p>
            <a:r>
              <a:rPr lang="en-US" dirty="0" smtClean="0"/>
              <a:t>Re-run the forecast</a:t>
            </a:r>
          </a:p>
          <a:p>
            <a:r>
              <a:rPr lang="en-US" dirty="0" smtClean="0"/>
              <a:t>Do this several times</a:t>
            </a:r>
          </a:p>
          <a:p>
            <a:r>
              <a:rPr lang="en-US" dirty="0" smtClean="0"/>
              <a:t>Compare the ensemble of forecasts</a:t>
            </a:r>
          </a:p>
          <a:p>
            <a:pPr lvl="1"/>
            <a:r>
              <a:rPr lang="en-US" dirty="0" smtClean="0"/>
              <a:t>If predictions agree, certainty is high</a:t>
            </a:r>
          </a:p>
          <a:p>
            <a:r>
              <a:rPr lang="en-US" dirty="0" err="1" smtClean="0">
                <a:hlinkClick r:id="rId2"/>
              </a:rPr>
              <a:t>WxYz</a:t>
            </a:r>
            <a:r>
              <a:rPr lang="en-US" dirty="0" smtClean="0">
                <a:hlinkClick r:id="rId2"/>
              </a:rPr>
              <a:t> video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ECMWF </a:t>
            </a:r>
            <a:r>
              <a:rPr lang="en-US" dirty="0" smtClean="0">
                <a:hlinkClick r:id="rId3"/>
              </a:rPr>
              <a:t>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534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Ensemble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99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an Ensemble</a:t>
            </a:r>
            <a:endParaRPr lang="en-US" dirty="0"/>
          </a:p>
        </p:txBody>
      </p:sp>
      <p:pic>
        <p:nvPicPr>
          <p:cNvPr id="1026" name="Picture 2" descr="Ensemble Forecast: Schemat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123950"/>
            <a:ext cx="5010150" cy="2905125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3400" y="4400550"/>
            <a:ext cx="6653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Source:</a:t>
            </a:r>
            <a:r>
              <a:rPr lang="en-US" dirty="0" smtClean="0"/>
              <a:t> Statistical </a:t>
            </a:r>
            <a:r>
              <a:rPr lang="en-US" dirty="0"/>
              <a:t>Methods in the Atmospheric Sciences, Wilks, 2011.</a:t>
            </a:r>
          </a:p>
        </p:txBody>
      </p:sp>
    </p:spTree>
    <p:extLst>
      <p:ext uri="{BB962C8B-B14F-4D97-AF65-F5344CB8AC3E}">
        <p14:creationId xmlns:p14="http://schemas.microsoft.com/office/powerpoint/2010/main" val="216060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Spread in Predicted Temperature</a:t>
            </a:r>
            <a:endParaRPr lang="en-US" dirty="0"/>
          </a:p>
        </p:txBody>
      </p:sp>
      <p:pic>
        <p:nvPicPr>
          <p:cNvPr id="2050" name="Picture 2" descr="Ensemble Forecast: Plume Pl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68903"/>
            <a:ext cx="7924800" cy="3760665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90600" y="4705350"/>
            <a:ext cx="168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Source:</a:t>
            </a:r>
            <a:r>
              <a:rPr lang="en-US" dirty="0" smtClean="0"/>
              <a:t> EMCWF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18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Trade-offs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Ensemble members must be run at </a:t>
            </a:r>
            <a:r>
              <a:rPr lang="en-US" dirty="0" smtClean="0">
                <a:solidFill>
                  <a:schemeClr val="accent2"/>
                </a:solidFill>
              </a:rPr>
              <a:t>lower resolution  </a:t>
            </a:r>
            <a:r>
              <a:rPr lang="en-US" dirty="0" smtClean="0"/>
              <a:t>than a single deterministic forecast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ut</a:t>
            </a:r>
          </a:p>
          <a:p>
            <a:r>
              <a:rPr lang="en-US" dirty="0" smtClean="0"/>
              <a:t>The ensemble average is </a:t>
            </a:r>
            <a:r>
              <a:rPr lang="en-US" dirty="0" smtClean="0">
                <a:solidFill>
                  <a:schemeClr val="accent2"/>
                </a:solidFill>
              </a:rPr>
              <a:t>more reliable </a:t>
            </a:r>
            <a:r>
              <a:rPr lang="en-US" dirty="0" smtClean="0"/>
              <a:t>than a single deterministic result</a:t>
            </a:r>
          </a:p>
          <a:p>
            <a:r>
              <a:rPr lang="en-US" dirty="0" smtClean="0"/>
              <a:t>The forecast spread reveals the prediction uncertainty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777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refinement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Calibration applies past results of a model to the current prediction</a:t>
            </a:r>
          </a:p>
          <a:p>
            <a:pPr lvl="1"/>
            <a:r>
              <a:rPr lang="en-US" dirty="0" smtClean="0"/>
              <a:t>Corrects for known experience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96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1">
      <a:dk1>
        <a:srgbClr val="000000"/>
      </a:dk1>
      <a:lt1>
        <a:srgbClr val="FF5050"/>
      </a:lt1>
      <a:dk2>
        <a:srgbClr val="003366"/>
      </a:dk2>
      <a:lt2>
        <a:srgbClr val="CC00FF"/>
      </a:lt2>
      <a:accent1>
        <a:srgbClr val="993300"/>
      </a:accent1>
      <a:accent2>
        <a:srgbClr val="0000FF"/>
      </a:accent2>
      <a:accent3>
        <a:srgbClr val="CC0000"/>
      </a:accent3>
      <a:accent4>
        <a:srgbClr val="006600"/>
      </a:accent4>
      <a:accent5>
        <a:srgbClr val="00CC00"/>
      </a:accent5>
      <a:accent6>
        <a:srgbClr val="7030A0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697</TotalTime>
  <Words>171</Words>
  <Application>Microsoft Office PowerPoint</Application>
  <PresentationFormat>On-screen Show (16:9)</PresentationFormat>
  <Paragraphs>35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Announcement</vt:lpstr>
      <vt:lpstr>Ensemble Methods</vt:lpstr>
      <vt:lpstr>Why Ensembles?</vt:lpstr>
      <vt:lpstr>Ensemble Concept</vt:lpstr>
      <vt:lpstr>Ensemble</vt:lpstr>
      <vt:lpstr>Running an Ensemble</vt:lpstr>
      <vt:lpstr>Spread in Predicted Temperature</vt:lpstr>
      <vt:lpstr>Trade-offs</vt:lpstr>
      <vt:lpstr>Further refinement</vt:lpstr>
      <vt:lpstr>Multi-Model Forecasts</vt:lpstr>
      <vt:lpstr>Ensemble Models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Barrans</dc:creator>
  <cp:lastModifiedBy>Richard Barrans</cp:lastModifiedBy>
  <cp:revision>49</cp:revision>
  <dcterms:created xsi:type="dcterms:W3CDTF">2021-03-23T14:54:54Z</dcterms:created>
  <dcterms:modified xsi:type="dcterms:W3CDTF">2023-05-02T16:14:03Z</dcterms:modified>
</cp:coreProperties>
</file>