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7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3" r:id="rId16"/>
  </p:sldIdLst>
  <p:sldSz cx="9144000" cy="5143500" type="screen16x9"/>
  <p:notesSz cx="9312275" cy="7026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80" autoAdjust="0"/>
    <p:restoredTop sz="94747" autoAdjust="0"/>
  </p:normalViewPr>
  <p:slideViewPr>
    <p:cSldViewPr>
      <p:cViewPr varScale="1">
        <p:scale>
          <a:sx n="49" d="100"/>
          <a:sy n="49" d="100"/>
        </p:scale>
        <p:origin x="-90" y="-3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2106" y="-96"/>
      </p:cViewPr>
      <p:guideLst>
        <p:guide orient="horz" pos="2213"/>
        <p:guide pos="29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r>
              <a:rPr lang="en-US" smtClean="0"/>
              <a:t>Coriolis Effect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480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E4A7D26B-2877-4A7F-8203-E421993DBCEA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4801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4834C8C6-5666-49A7-99FA-598270A8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0875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r>
              <a:rPr lang="en-US" smtClean="0"/>
              <a:t>Coriolis Effect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480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006C8F11-C269-4F07-8BFA-9701C36A0F34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4575" y="527050"/>
            <a:ext cx="4684713" cy="2635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228" y="3337481"/>
            <a:ext cx="7449820" cy="3161824"/>
          </a:xfrm>
          <a:prstGeom prst="rect">
            <a:avLst/>
          </a:prstGeom>
        </p:spPr>
        <p:txBody>
          <a:bodyPr vert="horz" lIns="93360" tIns="46680" rIns="93360" bIns="466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4801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064D0801-BE6E-458E-815B-DD7E6C9DA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5123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316163" y="527050"/>
            <a:ext cx="4681537" cy="26336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1241956" y="3336527"/>
            <a:ext cx="6828365" cy="3163096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576" tIns="46288" rIns="92576" bIns="46288"/>
          <a:lstStyle/>
          <a:p>
            <a:endParaRPr lang="en-US" altLang="en-US" smtClean="0"/>
          </a:p>
        </p:txBody>
      </p:sp>
      <p:sp>
        <p:nvSpPr>
          <p:cNvPr id="28676" name="Slide Number Placeholder 3"/>
          <p:cNvSpPr txBox="1">
            <a:spLocks noGrp="1"/>
          </p:cNvSpPr>
          <p:nvPr/>
        </p:nvSpPr>
        <p:spPr bwMode="auto">
          <a:xfrm>
            <a:off x="5277912" y="6674644"/>
            <a:ext cx="4034365" cy="351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76" tIns="46288" rIns="92576" bIns="46288" anchor="b"/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387B56B-0095-44F8-8627-1731BC1E418A}" type="slidenum">
              <a:rPr lang="en-US" altLang="en-US" sz="1200"/>
              <a:pPr algn="r" eaLnBrk="1" hangingPunct="1"/>
              <a:t>1</a:t>
            </a:fld>
            <a:endParaRPr lang="en-US" altLang="en-US" sz="120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Coriolis Effect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316163" y="527050"/>
            <a:ext cx="4681537" cy="26336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1241956" y="3336527"/>
            <a:ext cx="6828365" cy="3163096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576" tIns="46288" rIns="92576" bIns="46288"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 txBox="1">
            <a:spLocks noGrp="1"/>
          </p:cNvSpPr>
          <p:nvPr/>
        </p:nvSpPr>
        <p:spPr bwMode="auto">
          <a:xfrm>
            <a:off x="5277912" y="6674644"/>
            <a:ext cx="4034365" cy="351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76" tIns="46288" rIns="92576" bIns="46288" anchor="b"/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6064686-23B1-4B4A-9EF2-6A9967A12E35}" type="slidenum">
              <a:rPr lang="en-US" altLang="en-US" sz="1200"/>
              <a:pPr algn="r" eaLnBrk="1" hangingPunct="1"/>
              <a:t>12</a:t>
            </a:fld>
            <a:endParaRPr lang="en-US" altLang="en-US" sz="120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Coriolis Effect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316163" y="527050"/>
            <a:ext cx="4681537" cy="26336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1241956" y="3336527"/>
            <a:ext cx="6828365" cy="3163096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576" tIns="46288" rIns="92576" bIns="46288"/>
          <a:lstStyle/>
          <a:p>
            <a:endParaRPr lang="en-US" altLang="en-US" smtClean="0"/>
          </a:p>
        </p:txBody>
      </p:sp>
      <p:sp>
        <p:nvSpPr>
          <p:cNvPr id="30724" name="Slide Number Placeholder 3"/>
          <p:cNvSpPr txBox="1">
            <a:spLocks noGrp="1"/>
          </p:cNvSpPr>
          <p:nvPr/>
        </p:nvSpPr>
        <p:spPr bwMode="auto">
          <a:xfrm>
            <a:off x="5277912" y="6674644"/>
            <a:ext cx="4034365" cy="351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76" tIns="46288" rIns="92576" bIns="46288" anchor="b"/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36D1552-4D98-4165-AA37-2962EE1936C7}" type="slidenum">
              <a:rPr lang="en-US" altLang="en-US" sz="1200"/>
              <a:pPr algn="r" eaLnBrk="1" hangingPunct="1"/>
              <a:t>2</a:t>
            </a:fld>
            <a:endParaRPr lang="en-US" altLang="en-US" sz="120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Coriolis Effect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316163" y="527050"/>
            <a:ext cx="4681537" cy="26336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1241956" y="3336527"/>
            <a:ext cx="6828365" cy="3163096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576" tIns="46288" rIns="92576" bIns="46288"/>
          <a:lstStyle/>
          <a:p>
            <a:endParaRPr lang="en-US" altLang="en-US" smtClean="0"/>
          </a:p>
        </p:txBody>
      </p:sp>
      <p:sp>
        <p:nvSpPr>
          <p:cNvPr id="32772" name="Slide Number Placeholder 3"/>
          <p:cNvSpPr txBox="1">
            <a:spLocks noGrp="1"/>
          </p:cNvSpPr>
          <p:nvPr/>
        </p:nvSpPr>
        <p:spPr bwMode="auto">
          <a:xfrm>
            <a:off x="5277912" y="6674644"/>
            <a:ext cx="4034365" cy="351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76" tIns="46288" rIns="92576" bIns="46288" anchor="b"/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A143967-BB03-498E-A8F5-B35E1D45B604}" type="slidenum">
              <a:rPr lang="en-US" altLang="en-US" sz="1200"/>
              <a:pPr algn="r" eaLnBrk="1" hangingPunct="1"/>
              <a:t>3</a:t>
            </a:fld>
            <a:endParaRPr lang="en-US" altLang="en-US" sz="120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Coriolis Effect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316163" y="527050"/>
            <a:ext cx="4681537" cy="26336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1241956" y="3336527"/>
            <a:ext cx="6828365" cy="3163096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576" tIns="46288" rIns="92576" bIns="46288"/>
          <a:lstStyle/>
          <a:p>
            <a:endParaRPr lang="en-US" altLang="en-US" smtClean="0"/>
          </a:p>
        </p:txBody>
      </p:sp>
      <p:sp>
        <p:nvSpPr>
          <p:cNvPr id="38916" name="Slide Number Placeholder 3"/>
          <p:cNvSpPr txBox="1">
            <a:spLocks noGrp="1"/>
          </p:cNvSpPr>
          <p:nvPr/>
        </p:nvSpPr>
        <p:spPr bwMode="auto">
          <a:xfrm>
            <a:off x="5277912" y="6674644"/>
            <a:ext cx="4034365" cy="351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76" tIns="46288" rIns="92576" bIns="46288" anchor="b"/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82DA0AE-63C4-4F0D-8B8C-ACF5B14E8F2A}" type="slidenum">
              <a:rPr lang="en-US" altLang="en-US" sz="1200"/>
              <a:pPr algn="r" eaLnBrk="1" hangingPunct="1"/>
              <a:t>5</a:t>
            </a:fld>
            <a:endParaRPr lang="en-US" altLang="en-US" sz="120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Coriolis Effect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316163" y="527050"/>
            <a:ext cx="4681537" cy="26336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1241956" y="3336527"/>
            <a:ext cx="6828365" cy="3163096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576" tIns="46288" rIns="92576" bIns="46288"/>
          <a:lstStyle/>
          <a:p>
            <a:endParaRPr lang="en-US" altLang="en-US" smtClean="0"/>
          </a:p>
        </p:txBody>
      </p:sp>
      <p:sp>
        <p:nvSpPr>
          <p:cNvPr id="40964" name="Slide Number Placeholder 3"/>
          <p:cNvSpPr txBox="1">
            <a:spLocks noGrp="1"/>
          </p:cNvSpPr>
          <p:nvPr/>
        </p:nvSpPr>
        <p:spPr bwMode="auto">
          <a:xfrm>
            <a:off x="5277912" y="6674644"/>
            <a:ext cx="4034365" cy="351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76" tIns="46288" rIns="92576" bIns="46288" anchor="b"/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4B11F93-9ADA-418A-9590-4D2C5F39DDB9}" type="slidenum">
              <a:rPr lang="en-US" altLang="en-US" sz="1200"/>
              <a:pPr algn="r" eaLnBrk="1" hangingPunct="1"/>
              <a:t>6</a:t>
            </a:fld>
            <a:endParaRPr lang="en-US" altLang="en-US" sz="120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Coriolis Effect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316163" y="527050"/>
            <a:ext cx="4681537" cy="26336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1241956" y="3336527"/>
            <a:ext cx="6828365" cy="3163096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576" tIns="46288" rIns="92576" bIns="46288"/>
          <a:lstStyle/>
          <a:p>
            <a:endParaRPr lang="en-US" altLang="en-US" smtClean="0"/>
          </a:p>
        </p:txBody>
      </p:sp>
      <p:sp>
        <p:nvSpPr>
          <p:cNvPr id="43012" name="Slide Number Placeholder 3"/>
          <p:cNvSpPr txBox="1">
            <a:spLocks noGrp="1"/>
          </p:cNvSpPr>
          <p:nvPr/>
        </p:nvSpPr>
        <p:spPr bwMode="auto">
          <a:xfrm>
            <a:off x="5277912" y="6674644"/>
            <a:ext cx="4034365" cy="351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76" tIns="46288" rIns="92576" bIns="46288" anchor="b"/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CDC77CC-443C-467D-A05F-22F2B8931172}" type="slidenum">
              <a:rPr lang="en-US" altLang="en-US" sz="1200"/>
              <a:pPr algn="r" eaLnBrk="1" hangingPunct="1"/>
              <a:t>7</a:t>
            </a:fld>
            <a:endParaRPr lang="en-US" altLang="en-US" sz="120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Coriolis Effect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316163" y="527050"/>
            <a:ext cx="4681537" cy="26336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1241956" y="3336527"/>
            <a:ext cx="6828365" cy="3163096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576" tIns="46288" rIns="92576" bIns="46288"/>
          <a:lstStyle/>
          <a:p>
            <a:endParaRPr lang="en-US" altLang="en-US" smtClean="0"/>
          </a:p>
        </p:txBody>
      </p:sp>
      <p:sp>
        <p:nvSpPr>
          <p:cNvPr id="54276" name="Slide Number Placeholder 3"/>
          <p:cNvSpPr txBox="1">
            <a:spLocks noGrp="1"/>
          </p:cNvSpPr>
          <p:nvPr/>
        </p:nvSpPr>
        <p:spPr bwMode="auto">
          <a:xfrm>
            <a:off x="5277912" y="6674644"/>
            <a:ext cx="4034365" cy="351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76" tIns="46288" rIns="92576" bIns="46288" anchor="b"/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457BBED-09C7-4A1C-9D45-0EFBDCF330B9}" type="slidenum">
              <a:rPr lang="en-US" altLang="en-US" sz="1200"/>
              <a:pPr algn="r" eaLnBrk="1" hangingPunct="1"/>
              <a:t>9</a:t>
            </a:fld>
            <a:endParaRPr lang="en-US" altLang="en-US" sz="120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Coriolis Effect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316163" y="527050"/>
            <a:ext cx="4681537" cy="26336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1241956" y="3336527"/>
            <a:ext cx="6828365" cy="3163096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576" tIns="46288" rIns="92576" bIns="46288"/>
          <a:lstStyle/>
          <a:p>
            <a:endParaRPr lang="en-US" altLang="en-US" smtClean="0"/>
          </a:p>
        </p:txBody>
      </p:sp>
      <p:sp>
        <p:nvSpPr>
          <p:cNvPr id="56324" name="Slide Number Placeholder 3"/>
          <p:cNvSpPr txBox="1">
            <a:spLocks noGrp="1"/>
          </p:cNvSpPr>
          <p:nvPr/>
        </p:nvSpPr>
        <p:spPr bwMode="auto">
          <a:xfrm>
            <a:off x="5277912" y="6674644"/>
            <a:ext cx="4034365" cy="351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76" tIns="46288" rIns="92576" bIns="46288" anchor="b"/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004E002-CC43-41A8-B069-C17B14E100FA}" type="slidenum">
              <a:rPr lang="en-US" altLang="en-US" sz="1200"/>
              <a:pPr algn="r" eaLnBrk="1" hangingPunct="1"/>
              <a:t>10</a:t>
            </a:fld>
            <a:endParaRPr lang="en-US" altLang="en-US" sz="120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Coriolis Effect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316163" y="527050"/>
            <a:ext cx="4681537" cy="26336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1241956" y="3336527"/>
            <a:ext cx="6828365" cy="3163096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576" tIns="46288" rIns="92576" bIns="46288"/>
          <a:lstStyle/>
          <a:p>
            <a:endParaRPr lang="en-US" altLang="en-US" smtClean="0"/>
          </a:p>
        </p:txBody>
      </p:sp>
      <p:sp>
        <p:nvSpPr>
          <p:cNvPr id="58372" name="Slide Number Placeholder 3"/>
          <p:cNvSpPr txBox="1">
            <a:spLocks noGrp="1"/>
          </p:cNvSpPr>
          <p:nvPr/>
        </p:nvSpPr>
        <p:spPr bwMode="auto">
          <a:xfrm>
            <a:off x="5277912" y="6674644"/>
            <a:ext cx="4034365" cy="351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76" tIns="46288" rIns="92576" bIns="46288" anchor="b"/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7682A62-7288-4DDD-BC12-9D4B44A8EC5B}" type="slidenum">
              <a:rPr lang="en-US" altLang="en-US" sz="1200"/>
              <a:pPr algn="r" eaLnBrk="1" hangingPunct="1"/>
              <a:t>11</a:t>
            </a:fld>
            <a:endParaRPr lang="en-US" altLang="en-US" sz="120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Coriolis Effect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4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93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99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34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9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90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13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84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>
                <a:solidFill>
                  <a:schemeClr val="tx2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8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5CE3D"/>
            </a:gs>
            <a:gs pos="100000">
              <a:srgbClr val="E8801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3AE2-E44C-4C0F-8808-2FF2F4E19B48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0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urmilab.ch/earthview/credits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714500"/>
            <a:ext cx="7772400" cy="857250"/>
          </a:xfrm>
        </p:spPr>
        <p:txBody>
          <a:bodyPr/>
          <a:lstStyle/>
          <a:p>
            <a:pPr eaLnBrk="1" hangingPunct="1"/>
            <a:r>
              <a:rPr lang="en-US" altLang="en-US" smtClean="0"/>
              <a:t>Coriolis Effect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2914650"/>
            <a:ext cx="6400800" cy="571500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buFontTx/>
              <a:buNone/>
            </a:pPr>
            <a:r>
              <a:rPr lang="en-US" altLang="en-US" dirty="0" smtClean="0"/>
              <a:t>on the spinning Earth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62000" y="4019550"/>
            <a:ext cx="2590800" cy="571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altLang="en-US" smtClean="0">
                <a:solidFill>
                  <a:srgbClr val="000000"/>
                </a:solidFill>
              </a:rPr>
              <a:t>§ 8.4–8.5</a:t>
            </a:r>
            <a:endParaRPr lang="en-US" alt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54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Southern Hemisphere Cyclones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71550"/>
            <a:ext cx="4724400" cy="1981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dirty="0" smtClean="0"/>
              <a:t>Cyclone Monty, NW Australia, March 2, 2004</a:t>
            </a:r>
          </a:p>
        </p:txBody>
      </p:sp>
      <p:pic>
        <p:nvPicPr>
          <p:cNvPr id="5530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8200" y="971550"/>
            <a:ext cx="4087906" cy="4080593"/>
          </a:xfrm>
          <a:prstGeom prst="rect">
            <a:avLst/>
          </a:prstGeom>
          <a:noFill/>
          <a:ln w="28575">
            <a:solidFill>
              <a:srgbClr val="8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144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Both Hemispheres</a:t>
            </a:r>
          </a:p>
        </p:txBody>
      </p:sp>
      <p:pic>
        <p:nvPicPr>
          <p:cNvPr id="57347" name="Picture 3" descr="Atlantic_09-03-08.jpg                                          0003A8E0Powermac                       C2C522CE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95800" y="1159388"/>
            <a:ext cx="3969544" cy="39695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304800" y="3714750"/>
            <a:ext cx="3124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NASA Earth Observatory, September 3, 2008</a:t>
            </a:r>
          </a:p>
        </p:txBody>
      </p:sp>
    </p:spTree>
    <p:extLst>
      <p:ext uri="{BB962C8B-B14F-4D97-AF65-F5344CB8AC3E}">
        <p14:creationId xmlns:p14="http://schemas.microsoft.com/office/powerpoint/2010/main" val="91469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Coriolis Force on Earth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314450"/>
            <a:ext cx="7696200" cy="3028950"/>
          </a:xfrm>
        </p:spPr>
        <p:txBody>
          <a:bodyPr/>
          <a:lstStyle/>
          <a:p>
            <a:pPr marL="285750" indent="-285750" eaLnBrk="1" hangingPunct="1"/>
            <a:r>
              <a:rPr lang="en-US" altLang="en-US" smtClean="0"/>
              <a:t>The direction toilets and bathtubs drain on earth is </a:t>
            </a:r>
            <a:r>
              <a:rPr lang="en-US" altLang="en-US" smtClean="0">
                <a:solidFill>
                  <a:srgbClr val="9A3344"/>
                </a:solidFill>
              </a:rPr>
              <a:t>not</a:t>
            </a:r>
            <a:r>
              <a:rPr lang="en-US" altLang="en-US" smtClean="0"/>
              <a:t> determined by the Coriolis force.</a:t>
            </a:r>
          </a:p>
          <a:p>
            <a:pPr marL="285750" indent="-285750" eaLnBrk="1" hangingPunct="1"/>
            <a:r>
              <a:rPr lang="en-US" altLang="en-US" smtClean="0"/>
              <a:t>They are to small and they drain too quickly for the Coriolis force to matter.</a:t>
            </a:r>
          </a:p>
        </p:txBody>
      </p:sp>
    </p:spTree>
    <p:extLst>
      <p:ext uri="{BB962C8B-B14F-4D97-AF65-F5344CB8AC3E}">
        <p14:creationId xmlns:p14="http://schemas.microsoft.com/office/powerpoint/2010/main" val="75051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Geostrophic Wind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10287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Pressure gradient force pushes air toward low pressure</a:t>
            </a:r>
            <a:endParaRPr lang="en-US" sz="28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1143000" y="2023110"/>
            <a:ext cx="6781800" cy="2017932"/>
            <a:chOff x="1143000" y="2247900"/>
            <a:chExt cx="6781800" cy="2242146"/>
          </a:xfrm>
        </p:grpSpPr>
        <p:grpSp>
          <p:nvGrpSpPr>
            <p:cNvPr id="16" name="Group 15"/>
            <p:cNvGrpSpPr/>
            <p:nvPr/>
          </p:nvGrpSpPr>
          <p:grpSpPr>
            <a:xfrm>
              <a:off x="1143000" y="2857500"/>
              <a:ext cx="6781800" cy="914400"/>
              <a:chOff x="1143000" y="3086100"/>
              <a:chExt cx="6781800" cy="914400"/>
            </a:xfrm>
          </p:grpSpPr>
          <p:cxnSp>
            <p:nvCxnSpPr>
              <p:cNvPr id="5" name="Straight Connector 4"/>
              <p:cNvCxnSpPr/>
              <p:nvPr/>
            </p:nvCxnSpPr>
            <p:spPr bwMode="auto">
              <a:xfrm>
                <a:off x="1143000" y="3086100"/>
                <a:ext cx="67818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5F5F5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" name="Straight Connector 5"/>
              <p:cNvCxnSpPr/>
              <p:nvPr/>
            </p:nvCxnSpPr>
            <p:spPr bwMode="auto">
              <a:xfrm>
                <a:off x="1143000" y="3238500"/>
                <a:ext cx="67818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5F5F5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" name="Straight Connector 6"/>
              <p:cNvCxnSpPr/>
              <p:nvPr/>
            </p:nvCxnSpPr>
            <p:spPr bwMode="auto">
              <a:xfrm>
                <a:off x="1143000" y="3390900"/>
                <a:ext cx="67818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5F5F5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" name="Straight Connector 7"/>
              <p:cNvCxnSpPr/>
              <p:nvPr/>
            </p:nvCxnSpPr>
            <p:spPr bwMode="auto">
              <a:xfrm>
                <a:off x="1143000" y="3543300"/>
                <a:ext cx="67818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5F5F5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" name="Straight Connector 8"/>
              <p:cNvCxnSpPr/>
              <p:nvPr/>
            </p:nvCxnSpPr>
            <p:spPr bwMode="auto">
              <a:xfrm>
                <a:off x="1143000" y="3695700"/>
                <a:ext cx="67818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5F5F5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Straight Connector 9"/>
              <p:cNvCxnSpPr/>
              <p:nvPr/>
            </p:nvCxnSpPr>
            <p:spPr bwMode="auto">
              <a:xfrm>
                <a:off x="1143000" y="3848100"/>
                <a:ext cx="67818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5F5F5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" name="Straight Connector 10"/>
              <p:cNvCxnSpPr/>
              <p:nvPr/>
            </p:nvCxnSpPr>
            <p:spPr bwMode="auto">
              <a:xfrm>
                <a:off x="1143000" y="4000500"/>
                <a:ext cx="67818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5F5F5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2" name="TextBox 11"/>
            <p:cNvSpPr txBox="1"/>
            <p:nvPr/>
          </p:nvSpPr>
          <p:spPr>
            <a:xfrm>
              <a:off x="4267200" y="2247900"/>
              <a:ext cx="471604" cy="7181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rgbClr val="C00000"/>
                  </a:solidFill>
                </a:rPr>
                <a:t>H</a:t>
              </a:r>
              <a:endParaRPr lang="en-US" sz="3600" dirty="0">
                <a:solidFill>
                  <a:srgbClr val="C0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267199" y="3771900"/>
              <a:ext cx="378630" cy="7181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rgbClr val="C00000"/>
                  </a:solidFill>
                </a:rPr>
                <a:t>L</a:t>
              </a:r>
              <a:endParaRPr lang="en-US" sz="36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4" name="Down Arrow 13"/>
          <p:cNvSpPr/>
          <p:nvPr/>
        </p:nvSpPr>
        <p:spPr bwMode="auto">
          <a:xfrm>
            <a:off x="6090358" y="2348906"/>
            <a:ext cx="381000" cy="411480"/>
          </a:xfrm>
          <a:prstGeom prst="downArrow">
            <a:avLst/>
          </a:prstGeom>
          <a:solidFill>
            <a:srgbClr val="92D050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457200" y="4011930"/>
            <a:ext cx="8229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336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33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800" b="0" kern="0" dirty="0" smtClean="0"/>
              <a:t>Coriolis effect deflects the trajectory</a:t>
            </a:r>
            <a:endParaRPr lang="en-US" sz="2800" b="0" kern="0" dirty="0"/>
          </a:p>
        </p:txBody>
      </p:sp>
      <p:sp>
        <p:nvSpPr>
          <p:cNvPr id="18" name="Down Arrow 17"/>
          <p:cNvSpPr/>
          <p:nvPr/>
        </p:nvSpPr>
        <p:spPr bwMode="auto">
          <a:xfrm rot="1135902">
            <a:off x="5931263" y="2801574"/>
            <a:ext cx="381000" cy="411480"/>
          </a:xfrm>
          <a:prstGeom prst="downArrow">
            <a:avLst/>
          </a:prstGeom>
          <a:solidFill>
            <a:srgbClr val="92D050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54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1143000" y="2023110"/>
            <a:ext cx="6781800" cy="2017932"/>
            <a:chOff x="1143000" y="2247900"/>
            <a:chExt cx="6781800" cy="2242146"/>
          </a:xfrm>
        </p:grpSpPr>
        <p:grpSp>
          <p:nvGrpSpPr>
            <p:cNvPr id="43" name="Group 42"/>
            <p:cNvGrpSpPr/>
            <p:nvPr/>
          </p:nvGrpSpPr>
          <p:grpSpPr>
            <a:xfrm>
              <a:off x="1143000" y="2857500"/>
              <a:ext cx="6781800" cy="914400"/>
              <a:chOff x="1143000" y="3086100"/>
              <a:chExt cx="6781800" cy="914400"/>
            </a:xfrm>
          </p:grpSpPr>
          <p:cxnSp>
            <p:nvCxnSpPr>
              <p:cNvPr id="46" name="Straight Connector 45"/>
              <p:cNvCxnSpPr/>
              <p:nvPr/>
            </p:nvCxnSpPr>
            <p:spPr bwMode="auto">
              <a:xfrm>
                <a:off x="1143000" y="3086100"/>
                <a:ext cx="67818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5F5F5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7" name="Straight Connector 46"/>
              <p:cNvCxnSpPr/>
              <p:nvPr/>
            </p:nvCxnSpPr>
            <p:spPr bwMode="auto">
              <a:xfrm>
                <a:off x="1143000" y="3238500"/>
                <a:ext cx="67818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5F5F5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8" name="Straight Connector 47"/>
              <p:cNvCxnSpPr/>
              <p:nvPr/>
            </p:nvCxnSpPr>
            <p:spPr bwMode="auto">
              <a:xfrm>
                <a:off x="1143000" y="3390900"/>
                <a:ext cx="67818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5F5F5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9" name="Straight Connector 48"/>
              <p:cNvCxnSpPr/>
              <p:nvPr/>
            </p:nvCxnSpPr>
            <p:spPr bwMode="auto">
              <a:xfrm>
                <a:off x="1143000" y="3543300"/>
                <a:ext cx="67818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5F5F5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0" name="Straight Connector 49"/>
              <p:cNvCxnSpPr/>
              <p:nvPr/>
            </p:nvCxnSpPr>
            <p:spPr bwMode="auto">
              <a:xfrm>
                <a:off x="1143000" y="3695700"/>
                <a:ext cx="67818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5F5F5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1" name="Straight Connector 50"/>
              <p:cNvCxnSpPr/>
              <p:nvPr/>
            </p:nvCxnSpPr>
            <p:spPr bwMode="auto">
              <a:xfrm>
                <a:off x="1143000" y="3848100"/>
                <a:ext cx="67818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5F5F5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>
                <a:off x="1143000" y="4000500"/>
                <a:ext cx="67818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5F5F5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44" name="TextBox 43"/>
            <p:cNvSpPr txBox="1"/>
            <p:nvPr/>
          </p:nvSpPr>
          <p:spPr>
            <a:xfrm>
              <a:off x="4267200" y="2247900"/>
              <a:ext cx="471604" cy="7181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rgbClr val="C00000"/>
                  </a:solidFill>
                </a:rPr>
                <a:t>H</a:t>
              </a:r>
              <a:endParaRPr lang="en-US" sz="3600" dirty="0">
                <a:solidFill>
                  <a:srgbClr val="C0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267199" y="3771900"/>
              <a:ext cx="378630" cy="7181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rgbClr val="C00000"/>
                  </a:solidFill>
                </a:rPr>
                <a:t>L</a:t>
              </a:r>
              <a:endParaRPr lang="en-US" sz="3600" dirty="0">
                <a:solidFill>
                  <a:srgbClr val="C0000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/>
        </p:spPr>
        <p:txBody>
          <a:bodyPr/>
          <a:lstStyle/>
          <a:p>
            <a:r>
              <a:rPr lang="en-US" dirty="0" smtClean="0"/>
              <a:t>Geostrophic Wind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10287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Wind velocity stops changing when the total force is zero</a:t>
            </a:r>
            <a:endParaRPr lang="en-US" sz="28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457200" y="3943350"/>
            <a:ext cx="83820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336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33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800" b="0" kern="0" dirty="0" smtClean="0"/>
              <a:t>Coriolis effect cancels the pressure gradient</a:t>
            </a:r>
          </a:p>
          <a:p>
            <a:pPr marL="0" indent="0">
              <a:buNone/>
            </a:pPr>
            <a:r>
              <a:rPr lang="en-US" sz="2800" b="0" kern="0" dirty="0" smtClean="0"/>
              <a:t>Velocity parallels the isobars</a:t>
            </a:r>
            <a:endParaRPr lang="en-US" sz="2800" b="0" kern="0" dirty="0"/>
          </a:p>
        </p:txBody>
      </p:sp>
      <p:grpSp>
        <p:nvGrpSpPr>
          <p:cNvPr id="55" name="Group 54"/>
          <p:cNvGrpSpPr/>
          <p:nvPr/>
        </p:nvGrpSpPr>
        <p:grpSpPr>
          <a:xfrm>
            <a:off x="5880523" y="2744051"/>
            <a:ext cx="1824474" cy="411480"/>
            <a:chOff x="1623412" y="3112491"/>
            <a:chExt cx="1824474" cy="457200"/>
          </a:xfrm>
        </p:grpSpPr>
        <p:sp>
          <p:nvSpPr>
            <p:cNvPr id="22" name="TextBox 21"/>
            <p:cNvSpPr txBox="1"/>
            <p:nvPr/>
          </p:nvSpPr>
          <p:spPr>
            <a:xfrm>
              <a:off x="1623412" y="3149063"/>
              <a:ext cx="1824474" cy="410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C00000"/>
                  </a:solidFill>
                </a:rPr>
                <a:t>Pressure gradient</a:t>
              </a:r>
              <a:endParaRPr lang="en-US" b="0" dirty="0">
                <a:solidFill>
                  <a:srgbClr val="C00000"/>
                </a:solidFill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>
              <a:off x="1641503" y="3112491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9" name="Group 58"/>
          <p:cNvGrpSpPr/>
          <p:nvPr/>
        </p:nvGrpSpPr>
        <p:grpSpPr>
          <a:xfrm>
            <a:off x="5371484" y="2606892"/>
            <a:ext cx="630211" cy="779783"/>
            <a:chOff x="5371483" y="2896546"/>
            <a:chExt cx="630211" cy="866426"/>
          </a:xfrm>
        </p:grpSpPr>
        <p:sp>
          <p:nvSpPr>
            <p:cNvPr id="4" name="Oval 3"/>
            <p:cNvSpPr/>
            <p:nvPr/>
          </p:nvSpPr>
          <p:spPr bwMode="auto">
            <a:xfrm>
              <a:off x="5773094" y="2896546"/>
              <a:ext cx="228600" cy="228600"/>
            </a:xfrm>
            <a:prstGeom prst="ellipse">
              <a:avLst/>
            </a:prstGeom>
            <a:solidFill>
              <a:srgbClr val="9933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5371483" y="3125945"/>
              <a:ext cx="419718" cy="637027"/>
              <a:chOff x="1114373" y="3189490"/>
              <a:chExt cx="419718" cy="637027"/>
            </a:xfrm>
          </p:grpSpPr>
          <p:sp>
            <p:nvSpPr>
              <p:cNvPr id="21" name="Down Arrow 20"/>
              <p:cNvSpPr/>
              <p:nvPr/>
            </p:nvSpPr>
            <p:spPr bwMode="auto">
              <a:xfrm rot="1516609">
                <a:off x="1294820" y="3210273"/>
                <a:ext cx="239271" cy="616244"/>
              </a:xfrm>
              <a:prstGeom prst="downArrow">
                <a:avLst/>
              </a:prstGeom>
              <a:solidFill>
                <a:srgbClr val="92D050"/>
              </a:solidFill>
              <a:ln w="28575" cap="flat" cmpd="sng" algn="ctr">
                <a:solidFill>
                  <a:srgbClr val="00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114373" y="3189490"/>
                <a:ext cx="287258" cy="410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i="1" dirty="0" smtClean="0">
                    <a:solidFill>
                      <a:srgbClr val="006600"/>
                    </a:solidFill>
                  </a:rPr>
                  <a:t>v</a:t>
                </a:r>
                <a:endParaRPr lang="en-US" b="0" i="1" dirty="0">
                  <a:solidFill>
                    <a:srgbClr val="006600"/>
                  </a:solidFill>
                </a:endParaRPr>
              </a:p>
            </p:txBody>
          </p:sp>
        </p:grpSp>
      </p:grpSp>
      <p:grpSp>
        <p:nvGrpSpPr>
          <p:cNvPr id="54" name="Group 53"/>
          <p:cNvGrpSpPr/>
          <p:nvPr/>
        </p:nvGrpSpPr>
        <p:grpSpPr>
          <a:xfrm>
            <a:off x="4714311" y="2525798"/>
            <a:ext cx="1112015" cy="369332"/>
            <a:chOff x="457200" y="2869989"/>
            <a:chExt cx="1112015" cy="410369"/>
          </a:xfrm>
        </p:grpSpPr>
        <p:cxnSp>
          <p:nvCxnSpPr>
            <p:cNvPr id="27" name="Straight Arrow Connector 26"/>
            <p:cNvCxnSpPr/>
            <p:nvPr/>
          </p:nvCxnSpPr>
          <p:spPr bwMode="auto">
            <a:xfrm flipH="1" flipV="1">
              <a:off x="1376363" y="2967038"/>
              <a:ext cx="192852" cy="8761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457200" y="2869989"/>
              <a:ext cx="880369" cy="410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00B0F0"/>
                  </a:solidFill>
                </a:rPr>
                <a:t>Coriolis</a:t>
              </a:r>
              <a:endParaRPr lang="en-US" b="0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1905001" y="2766377"/>
            <a:ext cx="1692711" cy="440765"/>
            <a:chOff x="1905000" y="3073752"/>
            <a:chExt cx="1692711" cy="489739"/>
          </a:xfrm>
        </p:grpSpPr>
        <p:sp>
          <p:nvSpPr>
            <p:cNvPr id="34" name="Oval 33"/>
            <p:cNvSpPr/>
            <p:nvPr/>
          </p:nvSpPr>
          <p:spPr bwMode="auto">
            <a:xfrm>
              <a:off x="3369111" y="3334891"/>
              <a:ext cx="228600" cy="228600"/>
            </a:xfrm>
            <a:prstGeom prst="ellipse">
              <a:avLst/>
            </a:prstGeom>
            <a:solidFill>
              <a:srgbClr val="9933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1905000" y="3073752"/>
              <a:ext cx="1371600" cy="470689"/>
              <a:chOff x="1997622" y="3618820"/>
              <a:chExt cx="1371600" cy="470689"/>
            </a:xfrm>
          </p:grpSpPr>
          <p:sp>
            <p:nvSpPr>
              <p:cNvPr id="14" name="Down Arrow 13"/>
              <p:cNvSpPr/>
              <p:nvPr/>
            </p:nvSpPr>
            <p:spPr bwMode="auto">
              <a:xfrm rot="5400000" flipH="1">
                <a:off x="2588172" y="3308459"/>
                <a:ext cx="190500" cy="1371600"/>
              </a:xfrm>
              <a:prstGeom prst="downArrow">
                <a:avLst/>
              </a:prstGeom>
              <a:solidFill>
                <a:srgbClr val="92D050"/>
              </a:solidFill>
              <a:ln w="28575" cap="flat" cmpd="sng" algn="ctr">
                <a:solidFill>
                  <a:srgbClr val="00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133600" y="3618820"/>
                <a:ext cx="287258" cy="410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i="1" dirty="0" smtClean="0">
                    <a:solidFill>
                      <a:srgbClr val="006600"/>
                    </a:solidFill>
                  </a:rPr>
                  <a:t>v</a:t>
                </a:r>
                <a:endParaRPr lang="en-US" b="0" i="1" dirty="0">
                  <a:solidFill>
                    <a:srgbClr val="006600"/>
                  </a:solidFill>
                </a:endParaRPr>
              </a:p>
            </p:txBody>
          </p:sp>
        </p:grpSp>
      </p:grpSp>
      <p:grpSp>
        <p:nvGrpSpPr>
          <p:cNvPr id="57" name="Group 56"/>
          <p:cNvGrpSpPr/>
          <p:nvPr/>
        </p:nvGrpSpPr>
        <p:grpSpPr>
          <a:xfrm>
            <a:off x="2421979" y="2640330"/>
            <a:ext cx="1061433" cy="418084"/>
            <a:chOff x="2514600" y="3478768"/>
            <a:chExt cx="1061433" cy="464538"/>
          </a:xfrm>
        </p:grpSpPr>
        <p:cxnSp>
          <p:nvCxnSpPr>
            <p:cNvPr id="37" name="Straight Arrow Connector 36"/>
            <p:cNvCxnSpPr/>
            <p:nvPr/>
          </p:nvCxnSpPr>
          <p:spPr bwMode="auto">
            <a:xfrm flipV="1">
              <a:off x="3576033" y="3486106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2514600" y="3478768"/>
              <a:ext cx="947133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dirty="0" smtClean="0">
                  <a:solidFill>
                    <a:srgbClr val="00B0F0"/>
                  </a:solidFill>
                </a:rPr>
                <a:t>Coriolis</a:t>
              </a:r>
              <a:endParaRPr lang="en-US" b="0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470818" y="3131936"/>
            <a:ext cx="1824474" cy="411480"/>
            <a:chOff x="3563439" y="4024997"/>
            <a:chExt cx="1824474" cy="457200"/>
          </a:xfrm>
        </p:grpSpPr>
        <p:sp>
          <p:nvSpPr>
            <p:cNvPr id="36" name="TextBox 35"/>
            <p:cNvSpPr txBox="1"/>
            <p:nvPr/>
          </p:nvSpPr>
          <p:spPr>
            <a:xfrm>
              <a:off x="3563439" y="4048899"/>
              <a:ext cx="1824474" cy="410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C00000"/>
                  </a:solidFill>
                </a:rPr>
                <a:t>Pressure gradient</a:t>
              </a:r>
              <a:endParaRPr lang="en-US" b="0" dirty="0">
                <a:solidFill>
                  <a:srgbClr val="C00000"/>
                </a:solidFill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 bwMode="auto">
            <a:xfrm>
              <a:off x="3576033" y="4024997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84959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Friction slows the wind</a:t>
            </a:r>
          </a:p>
          <a:p>
            <a:r>
              <a:rPr lang="en-US" dirty="0" smtClean="0"/>
              <a:t>Slower speed gives smaller Coriolis deflection</a:t>
            </a:r>
          </a:p>
          <a:p>
            <a:r>
              <a:rPr lang="en-US" dirty="0" smtClean="0"/>
              <a:t>Equilibrium wind velocity crosses isobars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3765454" y="3446294"/>
            <a:ext cx="228600" cy="205740"/>
          </a:xfrm>
          <a:prstGeom prst="ellipse">
            <a:avLst/>
          </a:prstGeom>
          <a:solidFill>
            <a:srgbClr val="9933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632119" y="3512833"/>
            <a:ext cx="1134659" cy="443450"/>
            <a:chOff x="2632119" y="3512833"/>
            <a:chExt cx="1134659" cy="443450"/>
          </a:xfrm>
        </p:grpSpPr>
        <p:sp>
          <p:nvSpPr>
            <p:cNvPr id="7" name="Down Arrow 6"/>
            <p:cNvSpPr/>
            <p:nvPr/>
          </p:nvSpPr>
          <p:spPr bwMode="auto">
            <a:xfrm rot="3997024" flipH="1">
              <a:off x="3083882" y="3273386"/>
              <a:ext cx="231134" cy="1134659"/>
            </a:xfrm>
            <a:prstGeom prst="downArrow">
              <a:avLst/>
            </a:prstGeom>
            <a:solidFill>
              <a:srgbClr val="92D050"/>
            </a:solidFill>
            <a:ln w="28575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819400" y="3512833"/>
              <a:ext cx="30588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i="1" dirty="0" smtClean="0">
                  <a:solidFill>
                    <a:srgbClr val="006600"/>
                  </a:solidFill>
                </a:rPr>
                <a:t>v</a:t>
              </a:r>
              <a:endParaRPr lang="en-US" b="0" i="1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581400" y="2892980"/>
            <a:ext cx="947133" cy="610327"/>
            <a:chOff x="3581400" y="2892980"/>
            <a:chExt cx="947133" cy="610327"/>
          </a:xfrm>
        </p:grpSpPr>
        <p:cxnSp>
          <p:nvCxnSpPr>
            <p:cNvPr id="10" name="Straight Arrow Connector 9"/>
            <p:cNvCxnSpPr/>
            <p:nvPr/>
          </p:nvCxnSpPr>
          <p:spPr bwMode="auto">
            <a:xfrm flipH="1" flipV="1">
              <a:off x="3733800" y="3257550"/>
              <a:ext cx="145954" cy="24575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3581400" y="2892980"/>
              <a:ext cx="9471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dirty="0" smtClean="0">
                  <a:solidFill>
                    <a:srgbClr val="00B0F0"/>
                  </a:solidFill>
                </a:rPr>
                <a:t>Coriolis</a:t>
              </a:r>
              <a:endParaRPr lang="en-US" b="0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867160" y="3576828"/>
            <a:ext cx="1824474" cy="411480"/>
            <a:chOff x="3867160" y="3576828"/>
            <a:chExt cx="1824474" cy="411480"/>
          </a:xfrm>
        </p:grpSpPr>
        <p:sp>
          <p:nvSpPr>
            <p:cNvPr id="13" name="TextBox 12"/>
            <p:cNvSpPr txBox="1"/>
            <p:nvPr/>
          </p:nvSpPr>
          <p:spPr>
            <a:xfrm>
              <a:off x="3867160" y="3598340"/>
              <a:ext cx="18244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C00000"/>
                  </a:solidFill>
                </a:rPr>
                <a:t>Pressure gradient</a:t>
              </a:r>
              <a:endParaRPr lang="en-US" b="0" dirty="0">
                <a:solidFill>
                  <a:srgbClr val="C00000"/>
                </a:solidFill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>
              <a:off x="3879754" y="3576828"/>
              <a:ext cx="0" cy="41148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0" name="Group 29"/>
          <p:cNvGrpSpPr/>
          <p:nvPr/>
        </p:nvGrpSpPr>
        <p:grpSpPr>
          <a:xfrm>
            <a:off x="3894592" y="3229008"/>
            <a:ext cx="1075170" cy="369332"/>
            <a:chOff x="3894592" y="3229008"/>
            <a:chExt cx="1075170" cy="369332"/>
          </a:xfrm>
        </p:grpSpPr>
        <p:cxnSp>
          <p:nvCxnSpPr>
            <p:cNvPr id="20" name="Straight Arrow Connector 19"/>
            <p:cNvCxnSpPr/>
            <p:nvPr/>
          </p:nvCxnSpPr>
          <p:spPr>
            <a:xfrm flipV="1">
              <a:off x="3894592" y="3441417"/>
              <a:ext cx="198923" cy="106756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4022629" y="3229008"/>
              <a:ext cx="9471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dirty="0" smtClean="0">
                  <a:solidFill>
                    <a:schemeClr val="accent1"/>
                  </a:solidFill>
                </a:rPr>
                <a:t>Friction</a:t>
              </a:r>
              <a:endParaRPr lang="en-US" b="0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943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Trajectories</a:t>
            </a:r>
          </a:p>
        </p:txBody>
      </p:sp>
      <p:pic>
        <p:nvPicPr>
          <p:cNvPr id="29699" name="Picture 3" descr="&#10;cori_0.gif                                                     00065901Powermac                       C2C522CE: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28750"/>
            <a:ext cx="5556251" cy="3543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400300" y="971550"/>
            <a:ext cx="4343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/>
              <a:t>inertial reference frame</a:t>
            </a:r>
          </a:p>
        </p:txBody>
      </p:sp>
      <p:pic>
        <p:nvPicPr>
          <p:cNvPr id="377861" name="Picture 5" descr="cori_i_015.gif                                                 00065901Powermac                       C2C522CE: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28750"/>
            <a:ext cx="5556251" cy="3543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7862" name="Picture 6" descr="cori_i_030.gif                                                 00065901Powermac                       C2C522CE: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28750"/>
            <a:ext cx="5556251" cy="3543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7863" name="Picture 7" descr="cori_i_045.gif                                                 00065901Powermac                       C2C522CE: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28750"/>
            <a:ext cx="5556251" cy="3543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7864" name="Picture 8" descr="cori_i_060.gif                                                 00065901Powermac                       C2C522CE: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28750"/>
            <a:ext cx="5556251" cy="3543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7865" name="Picture 9" descr="cori_i_075.gif                                                 00065901Powermac                       C2C522CE: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28750"/>
            <a:ext cx="5556251" cy="3543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7866" name="Picture 10" descr="cori_i_090.gif                                                 00065901Powermac                       C2C522CE: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28750"/>
            <a:ext cx="5556251" cy="3543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7867" name="Picture 11" descr="cori_i_105.gif                                                 00065901Powermac                       C2C522CE: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28750"/>
            <a:ext cx="5556251" cy="3543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503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Trajectories</a:t>
            </a:r>
          </a:p>
        </p:txBody>
      </p:sp>
      <p:pic>
        <p:nvPicPr>
          <p:cNvPr id="31747" name="Picture 3" descr="&#10;cori_0.gif                                                     00065901Powermac                       C2C522CE: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428750"/>
            <a:ext cx="5632451" cy="3543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400300" y="971550"/>
            <a:ext cx="4343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/>
              <a:t>rotating reference frame</a:t>
            </a:r>
          </a:p>
        </p:txBody>
      </p:sp>
      <p:pic>
        <p:nvPicPr>
          <p:cNvPr id="378885" name="Picture 5" descr="cori_r_015.gif                                                 00065901Powermac                       C2C522CE: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428750"/>
            <a:ext cx="5632451" cy="3543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886" name="Picture 6" descr="cori_r_030.gif                                                 00065901Powermac                       C2C522CE: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428750"/>
            <a:ext cx="5632451" cy="354449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887" name="Picture 7" descr="cori_r_045.gif                                                 00065901Powermac                       C2C522CE: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428750"/>
            <a:ext cx="5632451" cy="3543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888" name="Picture 8" descr="cori_r_060.gif                                                 00065901Powermac                       C2C522CE: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428750"/>
            <a:ext cx="5632451" cy="3543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889" name="Picture 9" descr="cori_r_075.gif                                                 00065901Powermac                       C2C522CE: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428750"/>
            <a:ext cx="5632451" cy="3543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890" name="Picture 10" descr="cori_r_090.gif                                                 00065901Powermac                       C2C522CE: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428750"/>
            <a:ext cx="5632451" cy="3543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891" name="Picture 11" descr="cori_r_105.gif                                                 00065901Powermac                       C2C522CE: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428750"/>
            <a:ext cx="5633243" cy="3543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144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Coriolis Demonstrations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https://youtu.be/BFBGr0GsAPY</a:t>
            </a:r>
          </a:p>
        </p:txBody>
      </p:sp>
    </p:spTree>
    <p:extLst>
      <p:ext uri="{BB962C8B-B14F-4D97-AF65-F5344CB8AC3E}">
        <p14:creationId xmlns:p14="http://schemas.microsoft.com/office/powerpoint/2010/main" val="3396038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Rotation of the Earth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62400" y="1200151"/>
            <a:ext cx="4724400" cy="3394472"/>
          </a:xfrm>
        </p:spPr>
        <p:txBody>
          <a:bodyPr/>
          <a:lstStyle/>
          <a:p>
            <a:pPr eaLnBrk="1" hangingPunct="1"/>
            <a:r>
              <a:rPr lang="en-US" altLang="en-US" smtClean="0"/>
              <a:t>Rotates West to East</a:t>
            </a:r>
            <a:br>
              <a:rPr lang="en-US" altLang="en-US" smtClean="0"/>
            </a:br>
            <a:r>
              <a:rPr lang="en-US" altLang="en-US" smtClean="0"/>
              <a:t>(counterclockwise as seen from above North pole)</a:t>
            </a:r>
          </a:p>
          <a:p>
            <a:pPr eaLnBrk="1" hangingPunct="1"/>
            <a:r>
              <a:rPr lang="en-US" altLang="en-US" smtClean="0"/>
              <a:t>Poles on axis; equator farthest from axis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645459" y="4378761"/>
            <a:ext cx="518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Source: </a:t>
            </a:r>
            <a:r>
              <a:rPr lang="en-US" altLang="en-US" dirty="0">
                <a:hlinkClick r:id="rId3"/>
              </a:rPr>
              <a:t>Earth and Moon Viewer</a:t>
            </a:r>
            <a:r>
              <a:rPr lang="en-US" altLang="en-US" dirty="0"/>
              <a:t>,</a:t>
            </a:r>
            <a:br>
              <a:rPr lang="en-US" altLang="en-US" dirty="0"/>
            </a:br>
            <a:r>
              <a:rPr lang="en-US" altLang="en-US" dirty="0"/>
              <a:t>Copyright © 1989 by </a:t>
            </a:r>
            <a:r>
              <a:rPr lang="en-US" altLang="en-US" dirty="0" err="1"/>
              <a:t>Jef</a:t>
            </a:r>
            <a:r>
              <a:rPr lang="en-US" altLang="en-US" dirty="0"/>
              <a:t> </a:t>
            </a:r>
            <a:r>
              <a:rPr lang="en-US" altLang="en-US" dirty="0" err="1"/>
              <a:t>Poskanzer</a:t>
            </a:r>
            <a:r>
              <a:rPr lang="en-US" altLang="en-US" dirty="0"/>
              <a:t>.</a:t>
            </a:r>
          </a:p>
        </p:txBody>
      </p:sp>
      <p:pic>
        <p:nvPicPr>
          <p:cNvPr id="37893" name="Picture 5" descr=" Earth.gif                                                      000F3DE9Powermac                       C2C522CE: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314449"/>
            <a:ext cx="3198813" cy="3064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4" name="Freeform 6"/>
          <p:cNvSpPr>
            <a:spLocks/>
          </p:cNvSpPr>
          <p:nvPr/>
        </p:nvSpPr>
        <p:spPr bwMode="auto">
          <a:xfrm>
            <a:off x="533400" y="2800350"/>
            <a:ext cx="1752600" cy="589360"/>
          </a:xfrm>
          <a:custGeom>
            <a:avLst/>
            <a:gdLst>
              <a:gd name="T0" fmla="*/ 0 w 1104"/>
              <a:gd name="T1" fmla="*/ 0 h 495"/>
              <a:gd name="T2" fmla="*/ 2147483647 w 1104"/>
              <a:gd name="T3" fmla="*/ 2147483647 h 495"/>
              <a:gd name="T4" fmla="*/ 0 60000 65536"/>
              <a:gd name="T5" fmla="*/ 0 60000 65536"/>
              <a:gd name="T6" fmla="*/ 0 w 1104"/>
              <a:gd name="T7" fmla="*/ 0 h 495"/>
              <a:gd name="T8" fmla="*/ 1104 w 1104"/>
              <a:gd name="T9" fmla="*/ 495 h 49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04" h="495">
                <a:moveTo>
                  <a:pt x="0" y="0"/>
                </a:moveTo>
                <a:cubicBezTo>
                  <a:pt x="151" y="289"/>
                  <a:pt x="728" y="495"/>
                  <a:pt x="1104" y="480"/>
                </a:cubicBezTo>
              </a:path>
            </a:pathLst>
          </a:custGeom>
          <a:noFill/>
          <a:ln w="57150" cmpd="sng">
            <a:solidFill>
              <a:schemeClr val="hlink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7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Coriolis Force on Earth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71550"/>
            <a:ext cx="4724400" cy="457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en-US" altLang="en-US" smtClean="0"/>
              <a:t>Earth rotates to the East</a:t>
            </a:r>
          </a:p>
        </p:txBody>
      </p:sp>
      <p:pic>
        <p:nvPicPr>
          <p:cNvPr id="3994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365" y="1428750"/>
            <a:ext cx="4191000" cy="3714750"/>
          </a:xfrm>
          <a:prstGeom prst="rect">
            <a:avLst/>
          </a:prstGeom>
          <a:noFill/>
          <a:ln w="28575">
            <a:solidFill>
              <a:srgbClr val="8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1" name="Text Box 9"/>
          <p:cNvSpPr txBox="1">
            <a:spLocks noChangeArrowheads="1"/>
          </p:cNvSpPr>
          <p:nvPr/>
        </p:nvSpPr>
        <p:spPr bwMode="auto">
          <a:xfrm>
            <a:off x="5181600" y="3358932"/>
            <a:ext cx="35052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Source: Strahler and Strahler, </a:t>
            </a:r>
            <a:r>
              <a:rPr lang="en-US" altLang="en-US" i="1" dirty="0"/>
              <a:t>Introducing Physical Geography</a:t>
            </a:r>
            <a:r>
              <a:rPr lang="en-US" altLang="en-US" dirty="0"/>
              <a:t>, 2005.</a:t>
            </a:r>
          </a:p>
        </p:txBody>
      </p:sp>
      <p:sp>
        <p:nvSpPr>
          <p:cNvPr id="314378" name="Text Box 10"/>
          <p:cNvSpPr txBox="1">
            <a:spLocks noChangeArrowheads="1"/>
          </p:cNvSpPr>
          <p:nvPr/>
        </p:nvSpPr>
        <p:spPr bwMode="auto">
          <a:xfrm>
            <a:off x="5867400" y="1543050"/>
            <a:ext cx="3048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Trajectories deflect </a:t>
            </a:r>
            <a:r>
              <a:rPr lang="en-US" altLang="en-US" sz="2800" dirty="0">
                <a:solidFill>
                  <a:schemeClr val="accent2"/>
                </a:solidFill>
              </a:rPr>
              <a:t>right</a:t>
            </a:r>
            <a:r>
              <a:rPr lang="en-US" altLang="en-US" sz="2800" dirty="0"/>
              <a:t> in N hemisphere</a:t>
            </a:r>
          </a:p>
        </p:txBody>
      </p:sp>
    </p:spTree>
    <p:extLst>
      <p:ext uri="{BB962C8B-B14F-4D97-AF65-F5344CB8AC3E}">
        <p14:creationId xmlns:p14="http://schemas.microsoft.com/office/powerpoint/2010/main" val="36619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1563209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Coriolis Force on Earth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71550"/>
            <a:ext cx="7924800" cy="457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smtClean="0"/>
              <a:t>What happens in the Southern Hemisphere?</a:t>
            </a: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44" y="1352550"/>
            <a:ext cx="4191000" cy="3790950"/>
          </a:xfrm>
          <a:prstGeom prst="rect">
            <a:avLst/>
          </a:prstGeom>
          <a:noFill/>
          <a:ln w="28575">
            <a:solidFill>
              <a:srgbClr val="8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8470" name="Text Box 6"/>
          <p:cNvSpPr txBox="1">
            <a:spLocks noChangeArrowheads="1"/>
          </p:cNvSpPr>
          <p:nvPr/>
        </p:nvSpPr>
        <p:spPr bwMode="auto">
          <a:xfrm>
            <a:off x="5187950" y="1733550"/>
            <a:ext cx="327025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Trajectories deflect </a:t>
            </a:r>
            <a:r>
              <a:rPr lang="en-US" altLang="en-US" sz="2800" dirty="0">
                <a:solidFill>
                  <a:schemeClr val="accent2"/>
                </a:solidFill>
              </a:rPr>
              <a:t>left </a:t>
            </a:r>
            <a:r>
              <a:rPr lang="en-US" altLang="en-US" sz="2800" dirty="0"/>
              <a:t>in S hemisphere</a:t>
            </a:r>
          </a:p>
        </p:txBody>
      </p:sp>
      <p:sp>
        <p:nvSpPr>
          <p:cNvPr id="41991" name="Freeform 7"/>
          <p:cNvSpPr>
            <a:spLocks/>
          </p:cNvSpPr>
          <p:nvPr/>
        </p:nvSpPr>
        <p:spPr bwMode="auto">
          <a:xfrm>
            <a:off x="3244850" y="4452937"/>
            <a:ext cx="76200" cy="261938"/>
          </a:xfrm>
          <a:custGeom>
            <a:avLst/>
            <a:gdLst>
              <a:gd name="T0" fmla="*/ 0 w 48"/>
              <a:gd name="T1" fmla="*/ 0 h 220"/>
              <a:gd name="T2" fmla="*/ 2147483647 w 48"/>
              <a:gd name="T3" fmla="*/ 2147483647 h 220"/>
              <a:gd name="T4" fmla="*/ 2147483647 w 48"/>
              <a:gd name="T5" fmla="*/ 2147483647 h 220"/>
              <a:gd name="T6" fmla="*/ 0 60000 65536"/>
              <a:gd name="T7" fmla="*/ 0 60000 65536"/>
              <a:gd name="T8" fmla="*/ 0 60000 65536"/>
              <a:gd name="T9" fmla="*/ 0 w 48"/>
              <a:gd name="T10" fmla="*/ 0 h 220"/>
              <a:gd name="T11" fmla="*/ 48 w 48"/>
              <a:gd name="T12" fmla="*/ 220 h 2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" h="220">
                <a:moveTo>
                  <a:pt x="0" y="0"/>
                </a:moveTo>
                <a:cubicBezTo>
                  <a:pt x="1" y="25"/>
                  <a:pt x="0" y="119"/>
                  <a:pt x="8" y="156"/>
                </a:cubicBezTo>
                <a:cubicBezTo>
                  <a:pt x="16" y="193"/>
                  <a:pt x="40" y="207"/>
                  <a:pt x="48" y="220"/>
                </a:cubicBezTo>
              </a:path>
            </a:pathLst>
          </a:custGeom>
          <a:noFill/>
          <a:ln w="9525" cap="flat">
            <a:solidFill>
              <a:srgbClr val="800000"/>
            </a:solidFill>
            <a:prstDash val="dash"/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Freeform 8"/>
          <p:cNvSpPr>
            <a:spLocks/>
          </p:cNvSpPr>
          <p:nvPr/>
        </p:nvSpPr>
        <p:spPr bwMode="auto">
          <a:xfrm>
            <a:off x="3124200" y="4524375"/>
            <a:ext cx="52388" cy="257175"/>
          </a:xfrm>
          <a:custGeom>
            <a:avLst/>
            <a:gdLst>
              <a:gd name="T0" fmla="*/ 0 w 33"/>
              <a:gd name="T1" fmla="*/ 2147483647 h 216"/>
              <a:gd name="T2" fmla="*/ 2147483647 w 33"/>
              <a:gd name="T3" fmla="*/ 2147483647 h 216"/>
              <a:gd name="T4" fmla="*/ 2147483647 w 33"/>
              <a:gd name="T5" fmla="*/ 0 h 216"/>
              <a:gd name="T6" fmla="*/ 0 60000 65536"/>
              <a:gd name="T7" fmla="*/ 0 60000 65536"/>
              <a:gd name="T8" fmla="*/ 0 60000 65536"/>
              <a:gd name="T9" fmla="*/ 0 w 33"/>
              <a:gd name="T10" fmla="*/ 0 h 216"/>
              <a:gd name="T11" fmla="*/ 33 w 33"/>
              <a:gd name="T12" fmla="*/ 216 h 2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" h="216">
                <a:moveTo>
                  <a:pt x="0" y="216"/>
                </a:moveTo>
                <a:cubicBezTo>
                  <a:pt x="5" y="194"/>
                  <a:pt x="31" y="120"/>
                  <a:pt x="32" y="84"/>
                </a:cubicBezTo>
                <a:cubicBezTo>
                  <a:pt x="33" y="48"/>
                  <a:pt x="13" y="17"/>
                  <a:pt x="8" y="0"/>
                </a:cubicBezTo>
              </a:path>
            </a:pathLst>
          </a:custGeom>
          <a:noFill/>
          <a:ln w="9525" cap="flat">
            <a:solidFill>
              <a:srgbClr val="800000"/>
            </a:solidFill>
            <a:prstDash val="dash"/>
            <a:round/>
            <a:headEnd type="none" w="med" len="med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181600" y="3358932"/>
            <a:ext cx="35052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Source: Strahler and Strahler, </a:t>
            </a:r>
            <a:r>
              <a:rPr lang="en-US" altLang="en-US" i="1" dirty="0"/>
              <a:t>Introducing Physical Geography</a:t>
            </a:r>
            <a:r>
              <a:rPr lang="en-US" altLang="en-US" dirty="0"/>
              <a:t>, 2005.</a:t>
            </a:r>
          </a:p>
        </p:txBody>
      </p:sp>
    </p:spTree>
    <p:extLst>
      <p:ext uri="{BB962C8B-B14F-4D97-AF65-F5344CB8AC3E}">
        <p14:creationId xmlns:p14="http://schemas.microsoft.com/office/powerpoint/2010/main" val="63937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1563209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7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Cyclones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514350"/>
          </a:xfrm>
        </p:spPr>
        <p:txBody>
          <a:bodyPr>
            <a:normAutofit lnSpcReduction="10000"/>
          </a:bodyPr>
          <a:lstStyle/>
          <a:p>
            <a:r>
              <a:rPr lang="en-US" altLang="en-US" smtClean="0"/>
              <a:t>Large rotating storms with central low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457200" y="1714500"/>
            <a:ext cx="8229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charset="0"/>
              </a:defRPr>
            </a:lvl9pPr>
          </a:lstStyle>
          <a:p>
            <a:r>
              <a:rPr lang="en-US" altLang="en-US"/>
              <a:t>Inrushing air diverted by Coriolis effect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2057400" y="3086100"/>
            <a:ext cx="4443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800" b="1">
                <a:solidFill>
                  <a:schemeClr val="accent2"/>
                </a:solidFill>
              </a:rPr>
              <a:t>L</a:t>
            </a:r>
            <a:endParaRPr lang="en-US" altLang="en-US"/>
          </a:p>
        </p:txBody>
      </p:sp>
      <p:grpSp>
        <p:nvGrpSpPr>
          <p:cNvPr id="59420" name="Group 28"/>
          <p:cNvGrpSpPr>
            <a:grpSpLocks/>
          </p:cNvGrpSpPr>
          <p:nvPr/>
        </p:nvGrpSpPr>
        <p:grpSpPr bwMode="auto">
          <a:xfrm>
            <a:off x="914400" y="2428875"/>
            <a:ext cx="2819400" cy="1943100"/>
            <a:chOff x="576" y="2040"/>
            <a:chExt cx="1776" cy="1632"/>
          </a:xfrm>
        </p:grpSpPr>
        <p:sp>
          <p:nvSpPr>
            <p:cNvPr id="59399" name="Line 7"/>
            <p:cNvSpPr>
              <a:spLocks noChangeShapeType="1"/>
            </p:cNvSpPr>
            <p:nvPr/>
          </p:nvSpPr>
          <p:spPr bwMode="auto">
            <a:xfrm>
              <a:off x="576" y="2832"/>
              <a:ext cx="144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0" name="Line 8"/>
            <p:cNvSpPr>
              <a:spLocks noChangeShapeType="1"/>
            </p:cNvSpPr>
            <p:nvPr/>
          </p:nvSpPr>
          <p:spPr bwMode="auto">
            <a:xfrm rot="5400000">
              <a:off x="1344" y="2112"/>
              <a:ext cx="144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1" name="Line 9"/>
            <p:cNvSpPr>
              <a:spLocks noChangeShapeType="1"/>
            </p:cNvSpPr>
            <p:nvPr/>
          </p:nvSpPr>
          <p:spPr bwMode="auto">
            <a:xfrm flipH="1">
              <a:off x="2208" y="2880"/>
              <a:ext cx="144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2" name="Line 10"/>
            <p:cNvSpPr>
              <a:spLocks noChangeShapeType="1"/>
            </p:cNvSpPr>
            <p:nvPr/>
          </p:nvSpPr>
          <p:spPr bwMode="auto">
            <a:xfrm rot="-5400000">
              <a:off x="1392" y="3600"/>
              <a:ext cx="144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418" name="Group 26"/>
          <p:cNvGrpSpPr>
            <a:grpSpLocks/>
          </p:cNvGrpSpPr>
          <p:nvPr/>
        </p:nvGrpSpPr>
        <p:grpSpPr bwMode="auto">
          <a:xfrm>
            <a:off x="1314450" y="2700338"/>
            <a:ext cx="2038350" cy="1450181"/>
            <a:chOff x="828" y="2268"/>
            <a:chExt cx="1284" cy="1218"/>
          </a:xfrm>
        </p:grpSpPr>
        <p:sp>
          <p:nvSpPr>
            <p:cNvPr id="59403" name="Arc 11"/>
            <p:cNvSpPr>
              <a:spLocks/>
            </p:cNvSpPr>
            <p:nvPr/>
          </p:nvSpPr>
          <p:spPr bwMode="auto">
            <a:xfrm flipH="1" flipV="1">
              <a:off x="1824" y="2592"/>
              <a:ext cx="288" cy="28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4" name="Arc 12"/>
            <p:cNvSpPr>
              <a:spLocks/>
            </p:cNvSpPr>
            <p:nvPr/>
          </p:nvSpPr>
          <p:spPr bwMode="auto">
            <a:xfrm flipH="1" flipV="1">
              <a:off x="1086" y="2268"/>
              <a:ext cx="332" cy="31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67 w 24891"/>
                <a:gd name="T1" fmla="*/ 23290 h 23290"/>
                <a:gd name="T2" fmla="*/ 24891 w 24891"/>
                <a:gd name="T3" fmla="*/ 253 h 23290"/>
                <a:gd name="T4" fmla="*/ 21600 w 24891"/>
                <a:gd name="T5" fmla="*/ 21600 h 23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891" h="23290" fill="none" extrusionOk="0">
                  <a:moveTo>
                    <a:pt x="66" y="23290"/>
                  </a:moveTo>
                  <a:cubicBezTo>
                    <a:pt x="22" y="22727"/>
                    <a:pt x="0" y="2216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01" y="-1"/>
                    <a:pt x="23802" y="84"/>
                    <a:pt x="24891" y="252"/>
                  </a:cubicBezTo>
                </a:path>
                <a:path w="24891" h="23290" stroke="0" extrusionOk="0">
                  <a:moveTo>
                    <a:pt x="66" y="23290"/>
                  </a:moveTo>
                  <a:cubicBezTo>
                    <a:pt x="22" y="22727"/>
                    <a:pt x="0" y="2216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01" y="-1"/>
                    <a:pt x="23802" y="84"/>
                    <a:pt x="24891" y="252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5" name="Arc 13"/>
            <p:cNvSpPr>
              <a:spLocks/>
            </p:cNvSpPr>
            <p:nvPr/>
          </p:nvSpPr>
          <p:spPr bwMode="auto">
            <a:xfrm flipH="1" flipV="1">
              <a:off x="828" y="2841"/>
              <a:ext cx="306" cy="326"/>
            </a:xfrm>
            <a:custGeom>
              <a:avLst/>
              <a:gdLst>
                <a:gd name="G0" fmla="+- 21600 0 0"/>
                <a:gd name="G1" fmla="+- 2913 0 0"/>
                <a:gd name="G2" fmla="+- 21600 0 0"/>
                <a:gd name="T0" fmla="*/ 22889 w 22889"/>
                <a:gd name="T1" fmla="*/ 24474 h 24513"/>
                <a:gd name="T2" fmla="*/ 198 w 22889"/>
                <a:gd name="T3" fmla="*/ 0 h 24513"/>
                <a:gd name="T4" fmla="*/ 21600 w 22889"/>
                <a:gd name="T5" fmla="*/ 2913 h 24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889" h="24513" fill="none" extrusionOk="0">
                  <a:moveTo>
                    <a:pt x="22889" y="24474"/>
                  </a:moveTo>
                  <a:cubicBezTo>
                    <a:pt x="22459" y="24500"/>
                    <a:pt x="22029" y="24512"/>
                    <a:pt x="21600" y="24513"/>
                  </a:cubicBezTo>
                  <a:cubicBezTo>
                    <a:pt x="9670" y="24513"/>
                    <a:pt x="0" y="14842"/>
                    <a:pt x="0" y="2913"/>
                  </a:cubicBezTo>
                  <a:cubicBezTo>
                    <a:pt x="-1" y="1938"/>
                    <a:pt x="65" y="965"/>
                    <a:pt x="197" y="-1"/>
                  </a:cubicBezTo>
                </a:path>
                <a:path w="22889" h="24513" stroke="0" extrusionOk="0">
                  <a:moveTo>
                    <a:pt x="22889" y="24474"/>
                  </a:moveTo>
                  <a:cubicBezTo>
                    <a:pt x="22459" y="24500"/>
                    <a:pt x="22029" y="24512"/>
                    <a:pt x="21600" y="24513"/>
                  </a:cubicBezTo>
                  <a:cubicBezTo>
                    <a:pt x="9670" y="24513"/>
                    <a:pt x="0" y="14842"/>
                    <a:pt x="0" y="2913"/>
                  </a:cubicBezTo>
                  <a:cubicBezTo>
                    <a:pt x="-1" y="1938"/>
                    <a:pt x="65" y="965"/>
                    <a:pt x="197" y="-1"/>
                  </a:cubicBezTo>
                  <a:lnTo>
                    <a:pt x="21600" y="2913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6" name="Arc 14"/>
            <p:cNvSpPr>
              <a:spLocks/>
            </p:cNvSpPr>
            <p:nvPr/>
          </p:nvSpPr>
          <p:spPr bwMode="auto">
            <a:xfrm flipH="1" flipV="1">
              <a:off x="1497" y="3195"/>
              <a:ext cx="288" cy="291"/>
            </a:xfrm>
            <a:custGeom>
              <a:avLst/>
              <a:gdLst>
                <a:gd name="G0" fmla="+- 0 0 0"/>
                <a:gd name="G1" fmla="+- 217 0 0"/>
                <a:gd name="G2" fmla="+- 21600 0 0"/>
                <a:gd name="T0" fmla="*/ 21598 w 21600"/>
                <a:gd name="T1" fmla="*/ 0 h 21809"/>
                <a:gd name="T2" fmla="*/ 575 w 21600"/>
                <a:gd name="T3" fmla="*/ 21809 h 21809"/>
                <a:gd name="T4" fmla="*/ 0 w 21600"/>
                <a:gd name="T5" fmla="*/ 217 h 21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809" fill="none" extrusionOk="0">
                  <a:moveTo>
                    <a:pt x="21598" y="-1"/>
                  </a:moveTo>
                  <a:cubicBezTo>
                    <a:pt x="21599" y="72"/>
                    <a:pt x="21600" y="144"/>
                    <a:pt x="21600" y="217"/>
                  </a:cubicBezTo>
                  <a:cubicBezTo>
                    <a:pt x="21600" y="11922"/>
                    <a:pt x="12276" y="21497"/>
                    <a:pt x="575" y="21809"/>
                  </a:cubicBezTo>
                </a:path>
                <a:path w="21600" h="21809" stroke="0" extrusionOk="0">
                  <a:moveTo>
                    <a:pt x="21598" y="-1"/>
                  </a:moveTo>
                  <a:cubicBezTo>
                    <a:pt x="21599" y="72"/>
                    <a:pt x="21600" y="144"/>
                    <a:pt x="21600" y="217"/>
                  </a:cubicBezTo>
                  <a:cubicBezTo>
                    <a:pt x="21600" y="11922"/>
                    <a:pt x="12276" y="21497"/>
                    <a:pt x="575" y="21809"/>
                  </a:cubicBezTo>
                  <a:lnTo>
                    <a:pt x="0" y="217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1143001" y="4457701"/>
            <a:ext cx="25685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Northern hemisphere</a:t>
            </a:r>
          </a:p>
        </p:txBody>
      </p:sp>
      <p:grpSp>
        <p:nvGrpSpPr>
          <p:cNvPr id="59422" name="Group 30"/>
          <p:cNvGrpSpPr>
            <a:grpSpLocks/>
          </p:cNvGrpSpPr>
          <p:nvPr/>
        </p:nvGrpSpPr>
        <p:grpSpPr bwMode="auto">
          <a:xfrm>
            <a:off x="5105400" y="2428876"/>
            <a:ext cx="2971800" cy="2428875"/>
            <a:chOff x="3216" y="2040"/>
            <a:chExt cx="1872" cy="2040"/>
          </a:xfrm>
        </p:grpSpPr>
        <p:sp>
          <p:nvSpPr>
            <p:cNvPr id="59408" name="Text Box 16"/>
            <p:cNvSpPr txBox="1">
              <a:spLocks noChangeArrowheads="1"/>
            </p:cNvSpPr>
            <p:nvPr/>
          </p:nvSpPr>
          <p:spPr bwMode="auto">
            <a:xfrm>
              <a:off x="3936" y="2592"/>
              <a:ext cx="280" cy="6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4800" b="1">
                  <a:solidFill>
                    <a:schemeClr val="accent2"/>
                  </a:solidFill>
                </a:rPr>
                <a:t>L</a:t>
              </a:r>
              <a:endParaRPr lang="en-US" altLang="en-US"/>
            </a:p>
          </p:txBody>
        </p:sp>
        <p:grpSp>
          <p:nvGrpSpPr>
            <p:cNvPr id="59421" name="Group 29"/>
            <p:cNvGrpSpPr>
              <a:grpSpLocks/>
            </p:cNvGrpSpPr>
            <p:nvPr/>
          </p:nvGrpSpPr>
          <p:grpSpPr bwMode="auto">
            <a:xfrm>
              <a:off x="3216" y="2040"/>
              <a:ext cx="1776" cy="1632"/>
              <a:chOff x="3216" y="2040"/>
              <a:chExt cx="1776" cy="1632"/>
            </a:xfrm>
          </p:grpSpPr>
          <p:sp>
            <p:nvSpPr>
              <p:cNvPr id="59409" name="Line 17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44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10" name="Line 18"/>
              <p:cNvSpPr>
                <a:spLocks noChangeShapeType="1"/>
              </p:cNvSpPr>
              <p:nvPr/>
            </p:nvSpPr>
            <p:spPr bwMode="auto">
              <a:xfrm rot="5400000">
                <a:off x="3984" y="2112"/>
                <a:ext cx="144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11" name="Line 19"/>
              <p:cNvSpPr>
                <a:spLocks noChangeShapeType="1"/>
              </p:cNvSpPr>
              <p:nvPr/>
            </p:nvSpPr>
            <p:spPr bwMode="auto">
              <a:xfrm flipH="1">
                <a:off x="4848" y="2880"/>
                <a:ext cx="144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12" name="Line 20"/>
              <p:cNvSpPr>
                <a:spLocks noChangeShapeType="1"/>
              </p:cNvSpPr>
              <p:nvPr/>
            </p:nvSpPr>
            <p:spPr bwMode="auto">
              <a:xfrm rot="-5400000">
                <a:off x="4032" y="3600"/>
                <a:ext cx="144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9419" name="Group 27"/>
            <p:cNvGrpSpPr>
              <a:grpSpLocks/>
            </p:cNvGrpSpPr>
            <p:nvPr/>
          </p:nvGrpSpPr>
          <p:grpSpPr bwMode="auto">
            <a:xfrm>
              <a:off x="3474" y="2256"/>
              <a:ext cx="1278" cy="1203"/>
              <a:chOff x="3474" y="2256"/>
              <a:chExt cx="1278" cy="1203"/>
            </a:xfrm>
          </p:grpSpPr>
          <p:sp>
            <p:nvSpPr>
              <p:cNvPr id="59413" name="Arc 21"/>
              <p:cNvSpPr>
                <a:spLocks/>
              </p:cNvSpPr>
              <p:nvPr/>
            </p:nvSpPr>
            <p:spPr bwMode="auto">
              <a:xfrm flipH="1">
                <a:off x="4464" y="2880"/>
                <a:ext cx="288" cy="28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14" name="Arc 22"/>
              <p:cNvSpPr>
                <a:spLocks/>
              </p:cNvSpPr>
              <p:nvPr/>
            </p:nvSpPr>
            <p:spPr bwMode="auto">
              <a:xfrm flipV="1">
                <a:off x="4032" y="2256"/>
                <a:ext cx="332" cy="31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67 w 24891"/>
                  <a:gd name="T1" fmla="*/ 23290 h 23290"/>
                  <a:gd name="T2" fmla="*/ 24891 w 24891"/>
                  <a:gd name="T3" fmla="*/ 253 h 23290"/>
                  <a:gd name="T4" fmla="*/ 21600 w 24891"/>
                  <a:gd name="T5" fmla="*/ 21600 h 23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891" h="23290" fill="none" extrusionOk="0">
                    <a:moveTo>
                      <a:pt x="66" y="23290"/>
                    </a:moveTo>
                    <a:cubicBezTo>
                      <a:pt x="22" y="22727"/>
                      <a:pt x="0" y="2216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701" y="-1"/>
                      <a:pt x="23802" y="84"/>
                      <a:pt x="24891" y="252"/>
                    </a:cubicBezTo>
                  </a:path>
                  <a:path w="24891" h="23290" stroke="0" extrusionOk="0">
                    <a:moveTo>
                      <a:pt x="66" y="23290"/>
                    </a:moveTo>
                    <a:cubicBezTo>
                      <a:pt x="22" y="22727"/>
                      <a:pt x="0" y="2216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701" y="-1"/>
                      <a:pt x="23802" y="84"/>
                      <a:pt x="24891" y="252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15" name="Arc 23"/>
              <p:cNvSpPr>
                <a:spLocks/>
              </p:cNvSpPr>
              <p:nvPr/>
            </p:nvSpPr>
            <p:spPr bwMode="auto">
              <a:xfrm flipH="1">
                <a:off x="3474" y="2523"/>
                <a:ext cx="306" cy="326"/>
              </a:xfrm>
              <a:custGeom>
                <a:avLst/>
                <a:gdLst>
                  <a:gd name="G0" fmla="+- 21600 0 0"/>
                  <a:gd name="G1" fmla="+- 2913 0 0"/>
                  <a:gd name="G2" fmla="+- 21600 0 0"/>
                  <a:gd name="T0" fmla="*/ 22889 w 22889"/>
                  <a:gd name="T1" fmla="*/ 24474 h 24513"/>
                  <a:gd name="T2" fmla="*/ 198 w 22889"/>
                  <a:gd name="T3" fmla="*/ 0 h 24513"/>
                  <a:gd name="T4" fmla="*/ 21600 w 22889"/>
                  <a:gd name="T5" fmla="*/ 2913 h 24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889" h="24513" fill="none" extrusionOk="0">
                    <a:moveTo>
                      <a:pt x="22889" y="24474"/>
                    </a:moveTo>
                    <a:cubicBezTo>
                      <a:pt x="22459" y="24500"/>
                      <a:pt x="22029" y="24512"/>
                      <a:pt x="21600" y="24513"/>
                    </a:cubicBezTo>
                    <a:cubicBezTo>
                      <a:pt x="9670" y="24513"/>
                      <a:pt x="0" y="14842"/>
                      <a:pt x="0" y="2913"/>
                    </a:cubicBezTo>
                    <a:cubicBezTo>
                      <a:pt x="-1" y="1938"/>
                      <a:pt x="65" y="965"/>
                      <a:pt x="197" y="-1"/>
                    </a:cubicBezTo>
                  </a:path>
                  <a:path w="22889" h="24513" stroke="0" extrusionOk="0">
                    <a:moveTo>
                      <a:pt x="22889" y="24474"/>
                    </a:moveTo>
                    <a:cubicBezTo>
                      <a:pt x="22459" y="24500"/>
                      <a:pt x="22029" y="24512"/>
                      <a:pt x="21600" y="24513"/>
                    </a:cubicBezTo>
                    <a:cubicBezTo>
                      <a:pt x="9670" y="24513"/>
                      <a:pt x="0" y="14842"/>
                      <a:pt x="0" y="2913"/>
                    </a:cubicBezTo>
                    <a:cubicBezTo>
                      <a:pt x="-1" y="1938"/>
                      <a:pt x="65" y="965"/>
                      <a:pt x="197" y="-1"/>
                    </a:cubicBezTo>
                    <a:lnTo>
                      <a:pt x="21600" y="2913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16" name="Arc 24"/>
              <p:cNvSpPr>
                <a:spLocks/>
              </p:cNvSpPr>
              <p:nvPr/>
            </p:nvSpPr>
            <p:spPr bwMode="auto">
              <a:xfrm flipV="1">
                <a:off x="3840" y="3168"/>
                <a:ext cx="288" cy="291"/>
              </a:xfrm>
              <a:custGeom>
                <a:avLst/>
                <a:gdLst>
                  <a:gd name="G0" fmla="+- 0 0 0"/>
                  <a:gd name="G1" fmla="+- 217 0 0"/>
                  <a:gd name="G2" fmla="+- 21600 0 0"/>
                  <a:gd name="T0" fmla="*/ 21598 w 21600"/>
                  <a:gd name="T1" fmla="*/ 0 h 21809"/>
                  <a:gd name="T2" fmla="*/ 575 w 21600"/>
                  <a:gd name="T3" fmla="*/ 21809 h 21809"/>
                  <a:gd name="T4" fmla="*/ 0 w 21600"/>
                  <a:gd name="T5" fmla="*/ 217 h 218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809" fill="none" extrusionOk="0">
                    <a:moveTo>
                      <a:pt x="21598" y="-1"/>
                    </a:moveTo>
                    <a:cubicBezTo>
                      <a:pt x="21599" y="72"/>
                      <a:pt x="21600" y="144"/>
                      <a:pt x="21600" y="217"/>
                    </a:cubicBezTo>
                    <a:cubicBezTo>
                      <a:pt x="21600" y="11922"/>
                      <a:pt x="12276" y="21497"/>
                      <a:pt x="575" y="21809"/>
                    </a:cubicBezTo>
                  </a:path>
                  <a:path w="21600" h="21809" stroke="0" extrusionOk="0">
                    <a:moveTo>
                      <a:pt x="21598" y="-1"/>
                    </a:moveTo>
                    <a:cubicBezTo>
                      <a:pt x="21599" y="72"/>
                      <a:pt x="21600" y="144"/>
                      <a:pt x="21600" y="217"/>
                    </a:cubicBezTo>
                    <a:cubicBezTo>
                      <a:pt x="21600" y="11922"/>
                      <a:pt x="12276" y="21497"/>
                      <a:pt x="575" y="21809"/>
                    </a:cubicBezTo>
                    <a:lnTo>
                      <a:pt x="0" y="217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417" name="Text Box 25"/>
            <p:cNvSpPr txBox="1">
              <a:spLocks noChangeArrowheads="1"/>
            </p:cNvSpPr>
            <p:nvPr/>
          </p:nvSpPr>
          <p:spPr bwMode="auto">
            <a:xfrm>
              <a:off x="3360" y="3744"/>
              <a:ext cx="1728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/>
                <a:t>Southern hemisphere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268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utoUpdateAnimBg="0"/>
      <p:bldP spid="5940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Cyclonic Storms on Earth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00150"/>
            <a:ext cx="2895600" cy="26670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dirty="0" smtClean="0"/>
              <a:t>Hurricane Ike, September 12, 2008</a:t>
            </a:r>
          </a:p>
        </p:txBody>
      </p:sp>
      <p:pic>
        <p:nvPicPr>
          <p:cNvPr id="53252" name="Picture 6" descr="ike_09-12-08.jpg                                               0003A8E0Powermac                       C2C522CE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33800" y="1073622"/>
            <a:ext cx="5143500" cy="3857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253" name="Text Box 7"/>
          <p:cNvSpPr txBox="1">
            <a:spLocks noChangeArrowheads="1"/>
          </p:cNvSpPr>
          <p:nvPr/>
        </p:nvSpPr>
        <p:spPr bwMode="auto">
          <a:xfrm>
            <a:off x="533400" y="4561915"/>
            <a:ext cx="2895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NASA Earth Observatory</a:t>
            </a:r>
          </a:p>
        </p:txBody>
      </p:sp>
    </p:spTree>
    <p:extLst>
      <p:ext uri="{BB962C8B-B14F-4D97-AF65-F5344CB8AC3E}">
        <p14:creationId xmlns:p14="http://schemas.microsoft.com/office/powerpoint/2010/main" val="429040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1">
      <a:dk1>
        <a:srgbClr val="000000"/>
      </a:dk1>
      <a:lt1>
        <a:srgbClr val="FF5050"/>
      </a:lt1>
      <a:dk2>
        <a:srgbClr val="003366"/>
      </a:dk2>
      <a:lt2>
        <a:srgbClr val="CC00FF"/>
      </a:lt2>
      <a:accent1>
        <a:srgbClr val="993300"/>
      </a:accent1>
      <a:accent2>
        <a:srgbClr val="0000FF"/>
      </a:accent2>
      <a:accent3>
        <a:srgbClr val="CC0000"/>
      </a:accent3>
      <a:accent4>
        <a:srgbClr val="006600"/>
      </a:accent4>
      <a:accent5>
        <a:srgbClr val="00CC00"/>
      </a:accent5>
      <a:accent6>
        <a:srgbClr val="7030A0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</TotalTime>
  <Words>285</Words>
  <Application>Microsoft Office PowerPoint</Application>
  <PresentationFormat>On-screen Show (16:9)</PresentationFormat>
  <Paragraphs>83</Paragraphs>
  <Slides>15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Coriolis Effect</vt:lpstr>
      <vt:lpstr>Trajectories</vt:lpstr>
      <vt:lpstr>Trajectories</vt:lpstr>
      <vt:lpstr>Coriolis Demonstrations</vt:lpstr>
      <vt:lpstr>Rotation of the Earth</vt:lpstr>
      <vt:lpstr>Coriolis Force on Earth</vt:lpstr>
      <vt:lpstr>Coriolis Force on Earth</vt:lpstr>
      <vt:lpstr>Cyclones</vt:lpstr>
      <vt:lpstr>Cyclonic Storms on Earth</vt:lpstr>
      <vt:lpstr>Southern Hemisphere Cyclones</vt:lpstr>
      <vt:lpstr>Both Hemispheres</vt:lpstr>
      <vt:lpstr>Coriolis Force on Earth</vt:lpstr>
      <vt:lpstr>Geostrophic Wind</vt:lpstr>
      <vt:lpstr>Geostrophic Wind</vt:lpstr>
      <vt:lpstr>With friction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Barrans</dc:creator>
  <cp:lastModifiedBy>Richard Barrans</cp:lastModifiedBy>
  <cp:revision>26</cp:revision>
  <cp:lastPrinted>2023-03-23T16:46:42Z</cp:lastPrinted>
  <dcterms:created xsi:type="dcterms:W3CDTF">2021-03-23T14:54:54Z</dcterms:created>
  <dcterms:modified xsi:type="dcterms:W3CDTF">2023-04-03T02:12:25Z</dcterms:modified>
</cp:coreProperties>
</file>