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5143500" type="screen16x9"/>
  <p:notesSz cx="9312275" cy="7026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80" autoAdjust="0"/>
    <p:restoredTop sz="94747" autoAdjust="0"/>
  </p:normalViewPr>
  <p:slideViewPr>
    <p:cSldViewPr>
      <p:cViewPr varScale="1">
        <p:scale>
          <a:sx n="69" d="100"/>
          <a:sy n="69" d="100"/>
        </p:scale>
        <p:origin x="-102" y="-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106" y="-96"/>
      </p:cViewPr>
      <p:guideLst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220 L30 Oxidation Numbers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E4A7D26B-2877-4A7F-8203-E421993DBCEA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4834C8C6-5666-49A7-99FA-598270A8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875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220 L30 Oxidation Numbers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006C8F11-C269-4F07-8BFA-9701C36A0F34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7050"/>
            <a:ext cx="4684713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28" y="3337481"/>
            <a:ext cx="7449820" cy="31618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064D0801-BE6E-458E-815B-DD7E6C9D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512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0801-BE6E-458E-815B-DD7E6C9DAB9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SCI 220 L30 Oxidation Numbers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33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Oxidation States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571500"/>
          </a:xfrm>
        </p:spPr>
        <p:txBody>
          <a:bodyPr/>
          <a:lstStyle/>
          <a:p>
            <a:r>
              <a:rPr lang="en-US" dirty="0" smtClean="0"/>
              <a:t>When there aren’t ions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3752850"/>
            <a:ext cx="3200400" cy="57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§18.2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about Oxidation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Oxidation  numbers of the elements in a neutral compound must add to </a:t>
            </a:r>
            <a:r>
              <a:rPr lang="en-US" dirty="0" smtClean="0">
                <a:solidFill>
                  <a:schemeClr val="accent2"/>
                </a:solidFill>
              </a:rPr>
              <a:t>zero</a:t>
            </a:r>
          </a:p>
          <a:p>
            <a:r>
              <a:rPr lang="en-US" dirty="0" smtClean="0"/>
              <a:t>Oxidation  numbers of the elements in a polyatomic ion must add to the ion’s total </a:t>
            </a:r>
            <a:r>
              <a:rPr lang="en-US" dirty="0" smtClean="0">
                <a:solidFill>
                  <a:schemeClr val="accent2"/>
                </a:solidFill>
              </a:rPr>
              <a:t>charge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42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Oxidation States?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track of electrons when substances aren’t ions</a:t>
            </a:r>
          </a:p>
          <a:p>
            <a:r>
              <a:rPr lang="en-US" dirty="0" smtClean="0"/>
              <a:t>Also works when they are 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Oxidation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(Alternatively called oxidation </a:t>
            </a:r>
            <a:r>
              <a:rPr lang="en-US" dirty="0" smtClean="0">
                <a:solidFill>
                  <a:schemeClr val="accent2"/>
                </a:solidFill>
              </a:rPr>
              <a:t>numbers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Of </a:t>
            </a:r>
            <a:r>
              <a:rPr lang="en-US" dirty="0" smtClean="0">
                <a:solidFill>
                  <a:schemeClr val="accent2"/>
                </a:solidFill>
              </a:rPr>
              <a:t>ions</a:t>
            </a:r>
            <a:r>
              <a:rPr lang="en-US" dirty="0" smtClean="0"/>
              <a:t>: oxidation number is the ion’s </a:t>
            </a:r>
            <a:r>
              <a:rPr lang="en-US" dirty="0" smtClean="0">
                <a:solidFill>
                  <a:schemeClr val="accent2"/>
                </a:solidFill>
              </a:rPr>
              <a:t>charge</a:t>
            </a:r>
          </a:p>
          <a:p>
            <a:r>
              <a:rPr lang="en-US" dirty="0" smtClean="0"/>
              <a:t>Of </a:t>
            </a:r>
            <a:r>
              <a:rPr lang="en-US" dirty="0" smtClean="0">
                <a:solidFill>
                  <a:schemeClr val="accent2"/>
                </a:solidFill>
              </a:rPr>
              <a:t>pure elements</a:t>
            </a:r>
            <a:r>
              <a:rPr lang="en-US" dirty="0" smtClean="0"/>
              <a:t>: oxidation number is </a:t>
            </a:r>
            <a:r>
              <a:rPr lang="en-US" dirty="0" smtClean="0">
                <a:solidFill>
                  <a:schemeClr val="accent2"/>
                </a:solidFill>
              </a:rPr>
              <a:t>zero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29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Oxidation State Example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761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accent2"/>
                </a:solidFill>
              </a:rPr>
              <a:t>Fe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2</a:t>
            </a:r>
            <a:r>
              <a:rPr lang="en-US" sz="3600" dirty="0" smtClean="0">
                <a:solidFill>
                  <a:schemeClr val="accent2"/>
                </a:solidFill>
              </a:rPr>
              <a:t>O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3</a:t>
            </a:r>
            <a:r>
              <a:rPr lang="en-US" sz="3600" dirty="0" smtClean="0">
                <a:solidFill>
                  <a:schemeClr val="accent2"/>
                </a:solidFill>
              </a:rPr>
              <a:t> + 2 Al → 2 Fe + Al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2</a:t>
            </a:r>
            <a:r>
              <a:rPr lang="en-US" sz="3600" dirty="0" smtClean="0">
                <a:solidFill>
                  <a:schemeClr val="accent2"/>
                </a:solidFill>
              </a:rPr>
              <a:t>O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2266950"/>
            <a:ext cx="5181600" cy="230832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Reactants</a:t>
            </a:r>
          </a:p>
          <a:p>
            <a:pPr>
              <a:tabLst>
                <a:tab pos="3200400" algn="ctr"/>
              </a:tabLst>
            </a:pPr>
            <a:r>
              <a:rPr lang="en-US" sz="2800" dirty="0" smtClean="0"/>
              <a:t>Element	Oxidation Number</a:t>
            </a:r>
          </a:p>
          <a:p>
            <a:pPr>
              <a:tabLst>
                <a:tab pos="3200400" algn="ctr"/>
              </a:tabLst>
            </a:pPr>
            <a:r>
              <a:rPr lang="en-US" sz="2800" dirty="0" smtClean="0">
                <a:solidFill>
                  <a:schemeClr val="accent2"/>
                </a:solidFill>
              </a:rPr>
              <a:t>Fe	+3</a:t>
            </a:r>
          </a:p>
          <a:p>
            <a:pPr>
              <a:tabLst>
                <a:tab pos="3200400" algn="ctr"/>
              </a:tabLst>
            </a:pPr>
            <a:r>
              <a:rPr lang="en-US" sz="2800" dirty="0" smtClean="0">
                <a:solidFill>
                  <a:schemeClr val="accent2"/>
                </a:solidFill>
              </a:rPr>
              <a:t>O	–2</a:t>
            </a:r>
          </a:p>
          <a:p>
            <a:pPr>
              <a:tabLst>
                <a:tab pos="3200400" algn="ctr"/>
              </a:tabLst>
            </a:pPr>
            <a:r>
              <a:rPr lang="en-US" sz="2800" dirty="0" smtClean="0">
                <a:solidFill>
                  <a:schemeClr val="accent2"/>
                </a:solidFill>
              </a:rPr>
              <a:t>Al	0</a:t>
            </a:r>
          </a:p>
        </p:txBody>
      </p:sp>
    </p:spTree>
    <p:extLst>
      <p:ext uri="{BB962C8B-B14F-4D97-AF65-F5344CB8AC3E}">
        <p14:creationId xmlns:p14="http://schemas.microsoft.com/office/powerpoint/2010/main" val="230496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Oxidation State Example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761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accent2"/>
                </a:solidFill>
              </a:rPr>
              <a:t>Fe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2</a:t>
            </a:r>
            <a:r>
              <a:rPr lang="en-US" sz="3600" dirty="0" smtClean="0">
                <a:solidFill>
                  <a:schemeClr val="accent2"/>
                </a:solidFill>
              </a:rPr>
              <a:t>O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3</a:t>
            </a:r>
            <a:r>
              <a:rPr lang="en-US" sz="3600" dirty="0" smtClean="0">
                <a:solidFill>
                  <a:schemeClr val="accent2"/>
                </a:solidFill>
              </a:rPr>
              <a:t> + 2 Al → 2 Fe + Al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2</a:t>
            </a:r>
            <a:r>
              <a:rPr lang="en-US" sz="3600" dirty="0" smtClean="0">
                <a:solidFill>
                  <a:schemeClr val="accent2"/>
                </a:solidFill>
              </a:rPr>
              <a:t>O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2266950"/>
            <a:ext cx="5943600" cy="230832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Products</a:t>
            </a:r>
          </a:p>
          <a:p>
            <a:pPr>
              <a:tabLst>
                <a:tab pos="3200400" algn="ctr"/>
              </a:tabLst>
            </a:pPr>
            <a:r>
              <a:rPr lang="en-US" sz="2800" dirty="0" smtClean="0"/>
              <a:t>Element	Oxidation Number</a:t>
            </a:r>
          </a:p>
          <a:p>
            <a:pPr>
              <a:tabLst>
                <a:tab pos="3200400" algn="ctr"/>
              </a:tabLst>
            </a:pPr>
            <a:r>
              <a:rPr lang="en-US" sz="2800" dirty="0" smtClean="0">
                <a:solidFill>
                  <a:schemeClr val="accent2"/>
                </a:solidFill>
              </a:rPr>
              <a:t>Fe	0</a:t>
            </a:r>
          </a:p>
          <a:p>
            <a:pPr>
              <a:tabLst>
                <a:tab pos="3200400" algn="ctr"/>
              </a:tabLst>
            </a:pPr>
            <a:r>
              <a:rPr lang="en-US" sz="2800" dirty="0" smtClean="0">
                <a:solidFill>
                  <a:schemeClr val="accent2"/>
                </a:solidFill>
              </a:rPr>
              <a:t>O	–2</a:t>
            </a:r>
          </a:p>
          <a:p>
            <a:pPr>
              <a:tabLst>
                <a:tab pos="3200400" algn="ctr"/>
              </a:tabLst>
            </a:pPr>
            <a:r>
              <a:rPr lang="en-US" sz="2800" dirty="0" smtClean="0">
                <a:solidFill>
                  <a:schemeClr val="accent2"/>
                </a:solidFill>
              </a:rPr>
              <a:t>Al	+3</a:t>
            </a:r>
          </a:p>
        </p:txBody>
      </p:sp>
    </p:spTree>
    <p:extLst>
      <p:ext uri="{BB962C8B-B14F-4D97-AF65-F5344CB8AC3E}">
        <p14:creationId xmlns:p14="http://schemas.microsoft.com/office/powerpoint/2010/main" val="295494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just use charge?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3600" dirty="0" smtClean="0">
                <a:solidFill>
                  <a:schemeClr val="accent2"/>
                </a:solidFill>
              </a:rPr>
              <a:t>2 Fe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2</a:t>
            </a:r>
            <a:r>
              <a:rPr lang="en-US" sz="3600" dirty="0" smtClean="0">
                <a:solidFill>
                  <a:schemeClr val="accent2"/>
                </a:solidFill>
              </a:rPr>
              <a:t>O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3</a:t>
            </a:r>
            <a:r>
              <a:rPr lang="en-US" sz="3600" dirty="0" smtClean="0">
                <a:solidFill>
                  <a:schemeClr val="accent2"/>
                </a:solidFill>
              </a:rPr>
              <a:t> + 3 C </a:t>
            </a:r>
            <a:r>
              <a:rPr lang="en-US" sz="3600" dirty="0" smtClean="0">
                <a:solidFill>
                  <a:schemeClr val="accent2"/>
                </a:solidFill>
                <a:latin typeface="Times" pitchFamily="18" charset="0"/>
              </a:rPr>
              <a:t>→</a:t>
            </a:r>
            <a:r>
              <a:rPr lang="en-US" sz="3600" dirty="0" smtClean="0">
                <a:solidFill>
                  <a:schemeClr val="accent2"/>
                </a:solidFill>
              </a:rPr>
              <a:t> 4 Fe + 3 CO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2</a:t>
            </a:r>
            <a:endParaRPr lang="en-US" sz="3600" baseline="-25000" dirty="0">
              <a:solidFill>
                <a:schemeClr val="accent2"/>
              </a:solidFill>
            </a:endParaRP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accent2"/>
                </a:solidFill>
              </a:rPr>
              <a:t>Fe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bg2"/>
                </a:solidFill>
              </a:rPr>
              <a:t>reduced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6"/>
                </a:solidFill>
              </a:rPr>
              <a:t>Fe</a:t>
            </a:r>
            <a:r>
              <a:rPr lang="en-US" baseline="30000" dirty="0" smtClean="0">
                <a:solidFill>
                  <a:schemeClr val="bg2"/>
                </a:solidFill>
              </a:rPr>
              <a:t>3+</a:t>
            </a:r>
            <a:r>
              <a:rPr lang="en-US" dirty="0" smtClean="0"/>
              <a:t> </a:t>
            </a:r>
            <a:r>
              <a:rPr lang="en-US" dirty="0" smtClean="0">
                <a:latin typeface="Times" pitchFamily="18" charset="0"/>
              </a:rPr>
              <a:t>→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/>
                </a:solidFill>
              </a:rPr>
              <a:t>Fe</a:t>
            </a:r>
            <a:r>
              <a:rPr lang="en-US" baseline="30000" dirty="0" smtClean="0">
                <a:solidFill>
                  <a:schemeClr val="bg2"/>
                </a:solidFill>
              </a:rPr>
              <a:t>0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What about </a:t>
            </a:r>
            <a:r>
              <a:rPr lang="en-US" dirty="0" smtClean="0">
                <a:solidFill>
                  <a:schemeClr val="accent2"/>
                </a:solidFill>
              </a:rPr>
              <a:t>O</a:t>
            </a:r>
            <a:r>
              <a:rPr lang="en-US" dirty="0" smtClean="0"/>
              <a:t>?  </a:t>
            </a:r>
            <a:r>
              <a:rPr lang="en-US" dirty="0" smtClean="0">
                <a:solidFill>
                  <a:schemeClr val="accent6"/>
                </a:solidFill>
              </a:rPr>
              <a:t>O</a:t>
            </a:r>
            <a:r>
              <a:rPr lang="en-US" baseline="30000" dirty="0" smtClean="0">
                <a:solidFill>
                  <a:schemeClr val="bg2"/>
                </a:solidFill>
              </a:rPr>
              <a:t>2–</a:t>
            </a:r>
            <a:r>
              <a:rPr lang="en-US" dirty="0" smtClean="0"/>
              <a:t> </a:t>
            </a:r>
            <a:r>
              <a:rPr lang="en-US" dirty="0" smtClean="0">
                <a:latin typeface="Times" pitchFamily="18" charset="0"/>
              </a:rPr>
              <a:t>→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/>
                </a:solidFill>
              </a:rPr>
              <a:t>?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What about </a:t>
            </a:r>
            <a:r>
              <a:rPr lang="en-US" dirty="0" smtClean="0">
                <a:solidFill>
                  <a:schemeClr val="accent2"/>
                </a:solidFill>
              </a:rPr>
              <a:t>C</a:t>
            </a:r>
            <a:r>
              <a:rPr lang="en-US" dirty="0" smtClean="0"/>
              <a:t>?  </a:t>
            </a:r>
            <a:r>
              <a:rPr lang="en-US" dirty="0" smtClean="0">
                <a:solidFill>
                  <a:schemeClr val="accent6"/>
                </a:solidFill>
              </a:rPr>
              <a:t>C</a:t>
            </a:r>
            <a:r>
              <a:rPr lang="en-US" baseline="30000" dirty="0" smtClean="0">
                <a:solidFill>
                  <a:schemeClr val="bg2"/>
                </a:solidFill>
              </a:rPr>
              <a:t>0</a:t>
            </a:r>
            <a:r>
              <a:rPr lang="en-US" dirty="0" smtClean="0"/>
              <a:t> </a:t>
            </a:r>
            <a:r>
              <a:rPr lang="en-US" dirty="0" smtClean="0">
                <a:latin typeface="Times" pitchFamily="18" charset="0"/>
              </a:rPr>
              <a:t>→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6"/>
                </a:solidFill>
              </a:rPr>
              <a:t>?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63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Oxidation States in 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 all </a:t>
            </a:r>
            <a:r>
              <a:rPr lang="en-US" dirty="0" smtClean="0">
                <a:solidFill>
                  <a:schemeClr val="accent2"/>
                </a:solidFill>
              </a:rPr>
              <a:t>bonding</a:t>
            </a:r>
            <a:r>
              <a:rPr lang="en-US" dirty="0" smtClean="0"/>
              <a:t> electrons to the </a:t>
            </a:r>
            <a:r>
              <a:rPr lang="en-US" dirty="0" smtClean="0">
                <a:solidFill>
                  <a:schemeClr val="accent2"/>
                </a:solidFill>
              </a:rPr>
              <a:t>more electronegative</a:t>
            </a:r>
            <a:r>
              <a:rPr lang="en-US" dirty="0" smtClean="0"/>
              <a:t> element</a:t>
            </a:r>
          </a:p>
          <a:p>
            <a:r>
              <a:rPr lang="en-US" dirty="0" smtClean="0"/>
              <a:t>Assign all non-bonding electrons to their atom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39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Molecule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9350"/>
            <a:ext cx="8229600" cy="2175273"/>
          </a:xfrm>
        </p:spPr>
        <p:txBody>
          <a:bodyPr/>
          <a:lstStyle/>
          <a:p>
            <a:r>
              <a:rPr lang="en-US" dirty="0" smtClean="0"/>
              <a:t>Zero valence electrons to Carbon</a:t>
            </a:r>
          </a:p>
          <a:p>
            <a:pPr lvl="1"/>
            <a:r>
              <a:rPr lang="en-US" dirty="0" smtClean="0"/>
              <a:t>C</a:t>
            </a:r>
            <a:r>
              <a:rPr lang="en-US" baseline="30000" dirty="0" smtClean="0"/>
              <a:t>4+</a:t>
            </a:r>
          </a:p>
          <a:p>
            <a:r>
              <a:rPr lang="en-US" dirty="0" smtClean="0"/>
              <a:t>8 valence electrons to each Oxygen</a:t>
            </a:r>
          </a:p>
          <a:p>
            <a:pPr lvl="1"/>
            <a:r>
              <a:rPr lang="en-US" dirty="0" smtClean="0"/>
              <a:t>O</a:t>
            </a:r>
            <a:r>
              <a:rPr lang="en-US" baseline="30000" dirty="0" smtClean="0"/>
              <a:t>2–</a:t>
            </a:r>
            <a:endParaRPr lang="en-US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4369072" y="1352550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71760" y="1352550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O</a:t>
            </a:r>
            <a:endParaRPr lang="en-US" sz="3600" dirty="0"/>
          </a:p>
        </p:txBody>
      </p:sp>
      <p:sp>
        <p:nvSpPr>
          <p:cNvPr id="6" name="Oval 5"/>
          <p:cNvSpPr/>
          <p:nvPr/>
        </p:nvSpPr>
        <p:spPr>
          <a:xfrm>
            <a:off x="4802776" y="1578287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55176" y="1730687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953000" y="1581150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00600" y="1733550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099560" y="1581150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51960" y="1733550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49784" y="1584013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97384" y="1736413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81400" y="1352550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O</a:t>
            </a:r>
            <a:endParaRPr lang="en-US" sz="3600" dirty="0"/>
          </a:p>
        </p:txBody>
      </p:sp>
      <p:sp>
        <p:nvSpPr>
          <p:cNvPr id="15" name="Oval 14"/>
          <p:cNvSpPr/>
          <p:nvPr/>
        </p:nvSpPr>
        <p:spPr>
          <a:xfrm>
            <a:off x="5181600" y="1352550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31824" y="1352550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181600" y="1946910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331824" y="1946910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720736" y="1946910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870960" y="1946910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720736" y="1352550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870960" y="1352550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4024313" y="1484943"/>
            <a:ext cx="1090613" cy="434345"/>
            <a:chOff x="4024313" y="1484943"/>
            <a:chExt cx="1090613" cy="434345"/>
          </a:xfrm>
        </p:grpSpPr>
        <p:sp>
          <p:nvSpPr>
            <p:cNvPr id="27" name="Rounded Rectangle 26"/>
            <p:cNvSpPr/>
            <p:nvPr/>
          </p:nvSpPr>
          <p:spPr>
            <a:xfrm>
              <a:off x="4024313" y="1489705"/>
              <a:ext cx="381000" cy="429583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733926" y="1484943"/>
              <a:ext cx="381000" cy="429583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919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Oxidation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3600" dirty="0" smtClean="0">
                <a:solidFill>
                  <a:schemeClr val="accent2"/>
                </a:solidFill>
              </a:rPr>
              <a:t>2 Fe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2</a:t>
            </a:r>
            <a:r>
              <a:rPr lang="en-US" sz="3600" dirty="0" smtClean="0">
                <a:solidFill>
                  <a:schemeClr val="accent2"/>
                </a:solidFill>
              </a:rPr>
              <a:t>O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3</a:t>
            </a:r>
            <a:r>
              <a:rPr lang="en-US" sz="3600" dirty="0" smtClean="0">
                <a:solidFill>
                  <a:schemeClr val="accent2"/>
                </a:solidFill>
              </a:rPr>
              <a:t> + 3 C </a:t>
            </a:r>
            <a:r>
              <a:rPr lang="en-US" sz="3600" dirty="0" smtClean="0">
                <a:solidFill>
                  <a:schemeClr val="accent2"/>
                </a:solidFill>
                <a:latin typeface="Times" pitchFamily="18" charset="0"/>
              </a:rPr>
              <a:t>→</a:t>
            </a:r>
            <a:r>
              <a:rPr lang="en-US" sz="3600" dirty="0" smtClean="0">
                <a:solidFill>
                  <a:schemeClr val="accent2"/>
                </a:solidFill>
              </a:rPr>
              <a:t> 4 Fe + 3 CO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2</a:t>
            </a:r>
            <a:endParaRPr lang="en-US" sz="3600" baseline="-25000" dirty="0">
              <a:solidFill>
                <a:schemeClr val="accent2"/>
              </a:solidFill>
            </a:endParaRP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accent2"/>
                </a:solidFill>
              </a:rPr>
              <a:t>Fe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bg2"/>
                </a:solidFill>
              </a:rPr>
              <a:t>reduced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6"/>
                </a:solidFill>
              </a:rPr>
              <a:t>Fe</a:t>
            </a:r>
            <a:r>
              <a:rPr lang="en-US" baseline="30000" dirty="0" smtClean="0">
                <a:solidFill>
                  <a:schemeClr val="bg2"/>
                </a:solidFill>
              </a:rPr>
              <a:t>3+</a:t>
            </a:r>
            <a:r>
              <a:rPr lang="en-US" dirty="0" smtClean="0"/>
              <a:t> </a:t>
            </a:r>
            <a:r>
              <a:rPr lang="en-US" dirty="0" smtClean="0">
                <a:latin typeface="Times" pitchFamily="18" charset="0"/>
              </a:rPr>
              <a:t>→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/>
                </a:solidFill>
              </a:rPr>
              <a:t>Fe</a:t>
            </a:r>
            <a:r>
              <a:rPr lang="en-US" baseline="30000" dirty="0" smtClean="0">
                <a:solidFill>
                  <a:schemeClr val="bg2"/>
                </a:solidFill>
              </a:rPr>
              <a:t>0</a:t>
            </a: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accent2"/>
                </a:solidFill>
              </a:rPr>
              <a:t>O</a:t>
            </a:r>
            <a:r>
              <a:rPr lang="en-US" dirty="0" smtClean="0"/>
              <a:t> is neither oxidized nor reduced: </a:t>
            </a:r>
            <a:r>
              <a:rPr lang="en-US" dirty="0" smtClean="0">
                <a:solidFill>
                  <a:schemeClr val="accent6"/>
                </a:solidFill>
              </a:rPr>
              <a:t>O</a:t>
            </a:r>
            <a:r>
              <a:rPr lang="en-US" baseline="30000" dirty="0" smtClean="0">
                <a:solidFill>
                  <a:schemeClr val="bg2"/>
                </a:solidFill>
              </a:rPr>
              <a:t>2–</a:t>
            </a:r>
            <a:r>
              <a:rPr lang="en-US" dirty="0" smtClean="0"/>
              <a:t> </a:t>
            </a:r>
            <a:r>
              <a:rPr lang="en-US" dirty="0" smtClean="0">
                <a:latin typeface="Times" pitchFamily="18" charset="0"/>
              </a:rPr>
              <a:t>→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6"/>
                </a:solidFill>
              </a:rPr>
              <a:t>O</a:t>
            </a:r>
            <a:r>
              <a:rPr lang="en-US" baseline="30000" dirty="0">
                <a:solidFill>
                  <a:schemeClr val="bg2"/>
                </a:solidFill>
              </a:rPr>
              <a:t>2–</a:t>
            </a:r>
            <a:endParaRPr lang="en-US" dirty="0" smtClean="0">
              <a:solidFill>
                <a:schemeClr val="accent6"/>
              </a:solidFill>
            </a:endParaRP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accent2"/>
                </a:solidFill>
              </a:rPr>
              <a:t>C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bg2"/>
                </a:solidFill>
              </a:rPr>
              <a:t>oxidized</a:t>
            </a:r>
            <a:r>
              <a:rPr lang="en-US" dirty="0"/>
              <a:t>: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6"/>
                </a:solidFill>
              </a:rPr>
              <a:t>C</a:t>
            </a:r>
            <a:r>
              <a:rPr lang="en-US" baseline="30000" dirty="0" smtClean="0">
                <a:solidFill>
                  <a:schemeClr val="bg2"/>
                </a:solidFill>
              </a:rPr>
              <a:t>0</a:t>
            </a:r>
            <a:r>
              <a:rPr lang="en-US" dirty="0" smtClean="0"/>
              <a:t> →  </a:t>
            </a:r>
            <a:r>
              <a:rPr lang="en-US" dirty="0" smtClean="0">
                <a:solidFill>
                  <a:schemeClr val="accent6"/>
                </a:solidFill>
              </a:rPr>
              <a:t>C</a:t>
            </a:r>
            <a:r>
              <a:rPr lang="en-US" baseline="30000" dirty="0" smtClean="0">
                <a:solidFill>
                  <a:schemeClr val="bg2"/>
                </a:solidFill>
              </a:rPr>
              <a:t>4+</a:t>
            </a:r>
            <a:endParaRPr lang="en-US" baseline="30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39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31">
      <a:dk1>
        <a:srgbClr val="000000"/>
      </a:dk1>
      <a:lt1>
        <a:srgbClr val="FF5050"/>
      </a:lt1>
      <a:dk2>
        <a:srgbClr val="003366"/>
      </a:dk2>
      <a:lt2>
        <a:srgbClr val="CC00FF"/>
      </a:lt2>
      <a:accent1>
        <a:srgbClr val="993300"/>
      </a:accent1>
      <a:accent2>
        <a:srgbClr val="0000FF"/>
      </a:accent2>
      <a:accent3>
        <a:srgbClr val="CC0000"/>
      </a:accent3>
      <a:accent4>
        <a:srgbClr val="006600"/>
      </a:accent4>
      <a:accent5>
        <a:srgbClr val="00CC00"/>
      </a:accent5>
      <a:accent6>
        <a:srgbClr val="7030A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243</Words>
  <Application>Microsoft Office PowerPoint</Application>
  <PresentationFormat>On-screen Show (16:9)</PresentationFormat>
  <Paragraphs>50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Oxidation States</vt:lpstr>
      <vt:lpstr>Why Oxidation States?</vt:lpstr>
      <vt:lpstr>Assigning Oxidation States</vt:lpstr>
      <vt:lpstr>Oxidation State Example</vt:lpstr>
      <vt:lpstr>Oxidation State Example</vt:lpstr>
      <vt:lpstr>Why not just use charge?</vt:lpstr>
      <vt:lpstr>Oxidation States in Covalent Compounds</vt:lpstr>
      <vt:lpstr>Covalent Molecule Example</vt:lpstr>
      <vt:lpstr>Tracking Oxidation Numbers</vt:lpstr>
      <vt:lpstr>Facts about Oxidation Numbers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33</cp:revision>
  <cp:lastPrinted>2023-05-01T02:50:05Z</cp:lastPrinted>
  <dcterms:created xsi:type="dcterms:W3CDTF">2021-03-23T14:54:54Z</dcterms:created>
  <dcterms:modified xsi:type="dcterms:W3CDTF">2023-05-01T02:50:09Z</dcterms:modified>
</cp:coreProperties>
</file>