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64"/>
  </p:normalViewPr>
  <p:slideViewPr>
    <p:cSldViewPr>
      <p:cViewPr varScale="1">
        <p:scale>
          <a:sx n="73" d="100"/>
          <a:sy n="73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Chemical equilibrium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34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1E6DD73-E87E-4C00-A284-28AA4A9B3E0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34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2285D24-CF29-40DE-B95F-FE177F37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20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Chemical equilibrium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34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0160B95-BA86-4B0B-A5A5-63E356C5EDB1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341" y="6673335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5F96C491-6210-4D52-8C8D-39E8B1EE6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950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Chemical equilibrium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6C491-6210-4D52-8C8D-39E8B1EE67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9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00100"/>
          </a:xfrm>
        </p:spPr>
        <p:txBody>
          <a:bodyPr/>
          <a:lstStyle/>
          <a:p>
            <a:r>
              <a:rPr lang="en-US" dirty="0" smtClean="0"/>
              <a:t>Striving to stay the same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95750"/>
            <a:ext cx="1558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20202"/>
                </a:solidFill>
              </a:rPr>
              <a:t>Chapter </a:t>
            </a:r>
            <a:r>
              <a:rPr lang="en-US" sz="2400" dirty="0" smtClean="0">
                <a:solidFill>
                  <a:srgbClr val="020202"/>
                </a:solidFill>
              </a:rPr>
              <a:t>17</a:t>
            </a:r>
            <a:endParaRPr lang="en-US" sz="2400" dirty="0">
              <a:solidFill>
                <a:srgbClr val="0202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752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0202"/>
                </a:solidFill>
              </a:rPr>
              <a:t>Heterogeneous</a:t>
            </a:r>
            <a:r>
              <a:rPr lang="en-US" dirty="0" smtClean="0"/>
              <a:t>: substances in different phases, </a:t>
            </a:r>
            <a:r>
              <a:rPr lang="en-US" dirty="0" smtClean="0">
                <a:solidFill>
                  <a:srgbClr val="020202"/>
                </a:solidFill>
              </a:rPr>
              <a:t>e.g.</a:t>
            </a:r>
            <a:endParaRPr lang="en-US" dirty="0">
              <a:solidFill>
                <a:srgbClr val="020202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200" dirty="0" smtClean="0"/>
              <a:t>3 Cu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(</a:t>
            </a:r>
            <a:r>
              <a:rPr lang="en-US" sz="3200" dirty="0" err="1" smtClean="0"/>
              <a:t>aq</a:t>
            </a:r>
            <a:r>
              <a:rPr lang="en-US" sz="3200" dirty="0" smtClean="0"/>
              <a:t>) + 2 Fe (s) → 3 Cu (s) + 2 Fe</a:t>
            </a:r>
            <a:r>
              <a:rPr lang="en-US" sz="3200" baseline="30000" dirty="0" smtClean="0"/>
              <a:t>3+</a:t>
            </a:r>
            <a:r>
              <a:rPr lang="en-US" sz="3200" dirty="0" smtClean="0"/>
              <a:t> (</a:t>
            </a:r>
            <a:r>
              <a:rPr lang="en-US" sz="3200" dirty="0" err="1" smtClean="0"/>
              <a:t>aq</a:t>
            </a:r>
            <a:r>
              <a:rPr lang="en-US" sz="3200" dirty="0" smtClean="0"/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24200" y="2984778"/>
            <a:ext cx="2567700" cy="1415772"/>
            <a:chOff x="1752600" y="3315384"/>
            <a:chExt cx="2567700" cy="1415772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3638550"/>
              <a:ext cx="88678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i="1" dirty="0">
                  <a:solidFill>
                    <a:schemeClr val="accent2"/>
                  </a:solidFill>
                </a:rPr>
                <a:t>K</a:t>
              </a:r>
              <a:r>
                <a:rPr lang="en-US" sz="4400" dirty="0"/>
                <a:t> =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643900" y="3315384"/>
              <a:ext cx="1676400" cy="1415772"/>
              <a:chOff x="3659580" y="3280499"/>
              <a:chExt cx="1676400" cy="141577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733800" y="3280499"/>
                <a:ext cx="1498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chemeClr val="accent2"/>
                    </a:solidFill>
                  </a:rPr>
                  <a:t>[Fe</a:t>
                </a:r>
                <a:r>
                  <a:rPr lang="en-US" sz="4000" baseline="30000" dirty="0">
                    <a:solidFill>
                      <a:schemeClr val="accent2"/>
                    </a:solidFill>
                  </a:rPr>
                  <a:t>3+</a:t>
                </a:r>
                <a:r>
                  <a:rPr lang="en-US" sz="4000" dirty="0">
                    <a:solidFill>
                      <a:schemeClr val="accent2"/>
                    </a:solidFill>
                  </a:rPr>
                  <a:t>]</a:t>
                </a:r>
                <a:r>
                  <a:rPr lang="en-US" sz="4000" baseline="30000" dirty="0">
                    <a:solidFill>
                      <a:schemeClr val="accent2"/>
                    </a:solidFill>
                  </a:rPr>
                  <a:t>2</a:t>
                </a:r>
                <a:endParaRPr lang="en-US" sz="40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718560" y="3988385"/>
                <a:ext cx="155844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chemeClr val="accent2"/>
                    </a:solidFill>
                  </a:rPr>
                  <a:t>[Cu</a:t>
                </a:r>
                <a:r>
                  <a:rPr lang="en-US" sz="4000" baseline="30000" dirty="0">
                    <a:solidFill>
                      <a:schemeClr val="accent2"/>
                    </a:solidFill>
                  </a:rPr>
                  <a:t>2+</a:t>
                </a:r>
                <a:r>
                  <a:rPr lang="en-US" sz="4000" dirty="0">
                    <a:solidFill>
                      <a:schemeClr val="accent2"/>
                    </a:solidFill>
                  </a:rPr>
                  <a:t>]</a:t>
                </a:r>
                <a:r>
                  <a:rPr lang="en-US" sz="4000" baseline="30000" dirty="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3659580" y="3988385"/>
                <a:ext cx="1676400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8450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Coupled 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Textbook example 13.5</a:t>
            </a:r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i="1" dirty="0" smtClean="0"/>
              <a:t>K</a:t>
            </a:r>
            <a:r>
              <a:rPr lang="en-US" dirty="0" smtClean="0"/>
              <a:t> for gas-phase reaction at </a:t>
            </a:r>
            <a:r>
              <a:rPr lang="en-US" dirty="0"/>
              <a:t>400 °C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 NH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dirty="0"/>
              <a:t>3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⇌ N</a:t>
            </a:r>
            <a:r>
              <a:rPr lang="en-US" baseline="-25000" dirty="0" smtClean="0"/>
              <a:t>2</a:t>
            </a:r>
            <a:r>
              <a:rPr lang="en-US" dirty="0" smtClean="0"/>
              <a:t> + 6 HI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rom</a:t>
            </a:r>
          </a:p>
          <a:p>
            <a:pPr marL="0" indent="0" algn="ctr">
              <a:buNone/>
              <a:tabLst>
                <a:tab pos="5486400" algn="l"/>
              </a:tabLst>
            </a:pP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+ 3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⇌ 2 NH</a:t>
            </a:r>
            <a:r>
              <a:rPr lang="en-US" baseline="-25000" dirty="0" smtClean="0"/>
              <a:t>3	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= 0.50</a:t>
            </a:r>
          </a:p>
          <a:p>
            <a:pPr marL="0" indent="0" algn="ctr">
              <a:buNone/>
              <a:tabLst>
                <a:tab pos="5486400" algn="l"/>
              </a:tabLst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⇌ 2 HI	</a:t>
            </a:r>
            <a:r>
              <a:rPr lang="en-US" i="1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 =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+ B → C</a:t>
            </a:r>
          </a:p>
          <a:p>
            <a:r>
              <a:rPr lang="en-US" dirty="0" smtClean="0"/>
              <a:t>Forward rate =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f</a:t>
            </a:r>
            <a:r>
              <a:rPr lang="en-US" dirty="0" smtClean="0"/>
              <a:t>[A][B]</a:t>
            </a:r>
          </a:p>
          <a:p>
            <a:r>
              <a:rPr lang="en-US" dirty="0" smtClean="0"/>
              <a:t>As product accumulates, the reverse reaction can occur</a:t>
            </a:r>
          </a:p>
          <a:p>
            <a:pPr marL="0" indent="0" algn="ctr">
              <a:buNone/>
            </a:pPr>
            <a:r>
              <a:rPr lang="en-US" dirty="0" smtClean="0"/>
              <a:t>C → A + B</a:t>
            </a:r>
          </a:p>
          <a:p>
            <a:r>
              <a:rPr lang="en-US" dirty="0" smtClean="0"/>
              <a:t>Reverse rate =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r</a:t>
            </a:r>
            <a:r>
              <a:rPr lang="en-US" dirty="0" smtClean="0"/>
              <a:t>[C]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the forward and reverse rates will be equal</a:t>
            </a:r>
          </a:p>
          <a:p>
            <a:r>
              <a:rPr lang="en-US" dirty="0" smtClean="0"/>
              <a:t>Product reverts to reactant as quickly as reactant becomes product</a:t>
            </a:r>
          </a:p>
          <a:p>
            <a:r>
              <a:rPr lang="en-US" i="1" dirty="0" err="1"/>
              <a:t>k</a:t>
            </a:r>
            <a:r>
              <a:rPr lang="en-US" i="1" baseline="-25000" dirty="0" err="1"/>
              <a:t>f</a:t>
            </a:r>
            <a:r>
              <a:rPr lang="en-US" dirty="0"/>
              <a:t>[A][B</a:t>
            </a:r>
            <a:r>
              <a:rPr lang="en-US" dirty="0" smtClean="0"/>
              <a:t>] = </a:t>
            </a:r>
            <a:r>
              <a:rPr lang="en-US" i="1" dirty="0" err="1"/>
              <a:t>k</a:t>
            </a:r>
            <a:r>
              <a:rPr lang="en-US" i="1" baseline="-25000" dirty="0" err="1"/>
              <a:t>r</a:t>
            </a:r>
            <a:r>
              <a:rPr lang="en-US" dirty="0"/>
              <a:t>[C]</a:t>
            </a:r>
          </a:p>
          <a:p>
            <a:r>
              <a:rPr lang="en-US" dirty="0" err="1" smtClean="0"/>
              <a:t>kf</a:t>
            </a:r>
            <a:r>
              <a:rPr lang="en-US" dirty="0" smtClean="0"/>
              <a:t> and </a:t>
            </a:r>
            <a:r>
              <a:rPr lang="en-US" dirty="0" err="1" smtClean="0"/>
              <a:t>kr</a:t>
            </a:r>
            <a:r>
              <a:rPr lang="en-US" dirty="0"/>
              <a:t> </a:t>
            </a:r>
            <a:r>
              <a:rPr lang="en-US" dirty="0" smtClean="0"/>
              <a:t>are constants, so…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 smtClean="0"/>
              <a:t>Equilibrium Constant </a:t>
            </a:r>
            <a:r>
              <a:rPr lang="en-US" sz="4400" i="1" dirty="0" smtClean="0">
                <a:solidFill>
                  <a:schemeClr val="accent2"/>
                </a:solidFill>
              </a:rPr>
              <a:t>K</a:t>
            </a:r>
            <a:endParaRPr lang="en-US" sz="44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195" y="1432563"/>
            <a:ext cx="457200" cy="609599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>
                <a:solidFill>
                  <a:schemeClr val="accent2"/>
                </a:solidFill>
              </a:rPr>
              <a:t>k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f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97195" y="2038351"/>
            <a:ext cx="457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err="1" smtClean="0">
                <a:solidFill>
                  <a:schemeClr val="accent2"/>
                </a:solidFill>
              </a:rPr>
              <a:t>k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r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35295" y="2038350"/>
            <a:ext cx="381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3173445" y="1515131"/>
            <a:ext cx="1474755" cy="1050251"/>
            <a:chOff x="933450" y="1282719"/>
            <a:chExt cx="1474755" cy="1050251"/>
          </a:xfrm>
        </p:grpSpPr>
        <p:sp>
          <p:nvSpPr>
            <p:cNvPr id="9" name="TextBox 8"/>
            <p:cNvSpPr txBox="1"/>
            <p:nvPr/>
          </p:nvSpPr>
          <p:spPr>
            <a:xfrm>
              <a:off x="933450" y="1544329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=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483" y="1282719"/>
              <a:ext cx="596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[C]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5400" y="1809750"/>
              <a:ext cx="11128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[A]</a:t>
              </a:r>
              <a:r>
                <a:rPr lang="en-US" sz="2800" dirty="0">
                  <a:solidFill>
                    <a:schemeClr val="accent2"/>
                  </a:solidFill>
                </a:rPr>
                <a:t> </a:t>
              </a:r>
              <a:r>
                <a:rPr lang="en-US" sz="2800" dirty="0" smtClean="0">
                  <a:solidFill>
                    <a:schemeClr val="accent2"/>
                  </a:solidFill>
                </a:rPr>
                <a:t>[B]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62983" y="1821178"/>
              <a:ext cx="923017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648200" y="1776741"/>
            <a:ext cx="1704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=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constant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3257550"/>
            <a:ext cx="596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accent6"/>
                </a:solidFill>
              </a:rPr>
              <a:t>K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smtClean="0"/>
              <a:t>= </a:t>
            </a:r>
            <a:r>
              <a:rPr lang="en-US" sz="3600" i="1" dirty="0" err="1" smtClean="0"/>
              <a:t>k</a:t>
            </a:r>
            <a:r>
              <a:rPr lang="en-US" sz="3600" i="1" baseline="-25000" dirty="0" err="1" smtClean="0"/>
              <a:t>f</a:t>
            </a:r>
            <a:r>
              <a:rPr lang="en-US" sz="3600" dirty="0" smtClean="0"/>
              <a:t>/</a:t>
            </a:r>
            <a:r>
              <a:rPr lang="en-US" sz="3600" i="1" dirty="0" err="1" smtClean="0"/>
              <a:t>k</a:t>
            </a:r>
            <a:r>
              <a:rPr lang="en-US" sz="3600" i="1" baseline="-25000" dirty="0" err="1" smtClean="0"/>
              <a:t>r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chemeClr val="accent4"/>
                </a:solidFill>
              </a:rPr>
              <a:t>equilibrium constant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2901" y="4095750"/>
            <a:ext cx="517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True when the reaction is at equilibrium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84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Quotient </a:t>
            </a:r>
            <a:r>
              <a:rPr lang="en-US" sz="4400" i="1" dirty="0" smtClean="0">
                <a:solidFill>
                  <a:schemeClr val="accent2"/>
                </a:solidFill>
              </a:rPr>
              <a:t>Q</a:t>
            </a:r>
            <a:endParaRPr lang="en-US" sz="44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2349"/>
            <a:ext cx="8229600" cy="10322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equilibrium,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K.</a:t>
            </a:r>
            <a:endParaRPr lang="en-US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90800" y="1515130"/>
            <a:ext cx="3406351" cy="1122640"/>
            <a:chOff x="2590800" y="1515130"/>
            <a:chExt cx="3406351" cy="1122640"/>
          </a:xfrm>
        </p:grpSpPr>
        <p:sp>
          <p:nvSpPr>
            <p:cNvPr id="4" name="TextBox 3"/>
            <p:cNvSpPr txBox="1"/>
            <p:nvPr/>
          </p:nvSpPr>
          <p:spPr>
            <a:xfrm>
              <a:off x="2590800" y="1733550"/>
              <a:ext cx="101502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/>
                <a:t>Q</a:t>
              </a:r>
              <a:r>
                <a:rPr lang="en-US" sz="4000" dirty="0" smtClean="0"/>
                <a:t> = </a:t>
              </a:r>
              <a:endParaRPr lang="en-US" sz="40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657600" y="1515130"/>
              <a:ext cx="2339551" cy="1122640"/>
              <a:chOff x="3886200" y="1515130"/>
              <a:chExt cx="2339551" cy="11226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886200" y="2087493"/>
                <a:ext cx="2339551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953269" y="1515130"/>
                <a:ext cx="22724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[products]</a:t>
                </a:r>
                <a:r>
                  <a:rPr lang="en-US" sz="2800" baseline="30000" dirty="0" err="1" smtClean="0"/>
                  <a:t>coeffs</a:t>
                </a:r>
                <a:endParaRPr lang="en-US" sz="2800" baseline="30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86200" y="2114550"/>
                <a:ext cx="23395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[reactants]</a:t>
                </a:r>
                <a:r>
                  <a:rPr lang="en-US" sz="2800" baseline="30000" dirty="0" err="1" smtClean="0"/>
                  <a:t>coeffs</a:t>
                </a:r>
                <a:endParaRPr lang="en-US" sz="2800" baseline="30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3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your book: ignore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onveniently expressed as partial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NaCl</a:t>
            </a:r>
            <a:r>
              <a:rPr lang="en-US" dirty="0" smtClean="0"/>
              <a:t> (s) → Na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Cl</a:t>
            </a:r>
            <a:r>
              <a:rPr lang="en-US" baseline="30000" dirty="0" smtClean="0">
                <a:latin typeface="Arial"/>
                <a:cs typeface="Arial"/>
              </a:rPr>
              <a:t>−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aq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600" i="1" dirty="0" smtClean="0">
                <a:cs typeface="Arial"/>
              </a:rPr>
              <a:t>Q</a:t>
            </a:r>
            <a:r>
              <a:rPr lang="en-US" sz="3600" dirty="0" smtClean="0">
                <a:cs typeface="Arial"/>
              </a:rPr>
              <a:t> = [Na</a:t>
            </a:r>
            <a:r>
              <a:rPr lang="en-US" sz="3600" baseline="30000" dirty="0" smtClean="0">
                <a:cs typeface="Arial"/>
              </a:rPr>
              <a:t>+</a:t>
            </a:r>
            <a:r>
              <a:rPr lang="en-US" sz="3600" dirty="0" smtClean="0">
                <a:cs typeface="Arial"/>
              </a:rPr>
              <a:t>][Cl</a:t>
            </a:r>
            <a:r>
              <a:rPr lang="en-US" sz="3600" baseline="30000" dirty="0">
                <a:cs typeface="Arial"/>
              </a:rPr>
              <a:t> </a:t>
            </a:r>
            <a:r>
              <a:rPr lang="en-US" sz="3600" baseline="30000" dirty="0" smtClean="0">
                <a:cs typeface="Arial"/>
              </a:rPr>
              <a:t>−</a:t>
            </a:r>
            <a:r>
              <a:rPr lang="en-US" sz="3600" dirty="0" smtClean="0">
                <a:cs typeface="Arial"/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4"/>
                </a:solidFill>
                <a:cs typeface="Arial"/>
              </a:rPr>
              <a:t>Solids have a defined concentration of </a:t>
            </a:r>
            <a:r>
              <a:rPr lang="en-US" dirty="0" smtClean="0">
                <a:solidFill>
                  <a:schemeClr val="accent6"/>
                </a:solidFill>
                <a:cs typeface="Arial"/>
              </a:rPr>
              <a:t>1</a:t>
            </a:r>
          </a:p>
          <a:p>
            <a:r>
              <a:rPr lang="en-US" dirty="0" smtClean="0">
                <a:solidFill>
                  <a:schemeClr val="tx2"/>
                </a:solidFill>
                <a:cs typeface="Arial"/>
              </a:rPr>
              <a:t>Reaction progress does not change the concentration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5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 of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(</a:t>
            </a:r>
            <a:r>
              <a:rPr lang="en-US" dirty="0" err="1" smtClean="0"/>
              <a:t>aq</a:t>
            </a:r>
            <a:r>
              <a:rPr lang="en-US" dirty="0" smtClean="0"/>
              <a:t>) → H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OH</a:t>
            </a:r>
            <a:r>
              <a:rPr lang="en-US" baseline="30000" dirty="0" smtClean="0">
                <a:latin typeface="Arial"/>
                <a:cs typeface="Arial"/>
              </a:rPr>
              <a:t>−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aq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600" i="1" dirty="0" smtClean="0">
                <a:cs typeface="Arial"/>
              </a:rPr>
              <a:t>Q</a:t>
            </a:r>
            <a:r>
              <a:rPr lang="en-US" sz="3600" dirty="0" smtClean="0">
                <a:cs typeface="Arial"/>
              </a:rPr>
              <a:t> = [H</a:t>
            </a:r>
            <a:r>
              <a:rPr lang="en-US" sz="3600" baseline="30000" dirty="0" smtClean="0">
                <a:cs typeface="Arial"/>
              </a:rPr>
              <a:t>+</a:t>
            </a:r>
            <a:r>
              <a:rPr lang="en-US" sz="3600" dirty="0" smtClean="0">
                <a:cs typeface="Arial"/>
              </a:rPr>
              <a:t>][OH</a:t>
            </a:r>
            <a:r>
              <a:rPr lang="en-US" sz="3600" baseline="30000" dirty="0" smtClean="0">
                <a:cs typeface="Arial"/>
              </a:rPr>
              <a:t> −</a:t>
            </a:r>
            <a:r>
              <a:rPr lang="en-US" sz="3600" dirty="0" smtClean="0">
                <a:cs typeface="Arial"/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4"/>
                </a:solidFill>
                <a:cs typeface="Arial"/>
              </a:rPr>
              <a:t>Solvents have a defined concentration of </a:t>
            </a:r>
            <a:r>
              <a:rPr lang="en-US" dirty="0" smtClean="0">
                <a:solidFill>
                  <a:schemeClr val="accent6"/>
                </a:solidFill>
                <a:cs typeface="Arial"/>
              </a:rPr>
              <a:t>1</a:t>
            </a: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Reaction progress does not change the concentration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1287</TotalTime>
  <Words>308</Words>
  <Application>Microsoft Office PowerPoint</Application>
  <PresentationFormat>On-screen Show (16:9)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Dynamic Equilibrium</vt:lpstr>
      <vt:lpstr>Forward and Reverse Reaction</vt:lpstr>
      <vt:lpstr>Equilibrium</vt:lpstr>
      <vt:lpstr>Equilibrium Constant K</vt:lpstr>
      <vt:lpstr>Reaction Quotient Q</vt:lpstr>
      <vt:lpstr>Units of K and Q</vt:lpstr>
      <vt:lpstr>Concentrations of Gases</vt:lpstr>
      <vt:lpstr>Concentrations of Solids</vt:lpstr>
      <vt:lpstr>Concentrations of Solvents</vt:lpstr>
      <vt:lpstr>Heterogeneous Equilibria</vt:lpstr>
      <vt:lpstr>Coupled Equilibria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47</cp:revision>
  <cp:lastPrinted>2023-03-22T13:38:08Z</cp:lastPrinted>
  <dcterms:created xsi:type="dcterms:W3CDTF">2021-03-23T14:54:54Z</dcterms:created>
  <dcterms:modified xsi:type="dcterms:W3CDTF">2023-03-24T13:59:34Z</dcterms:modified>
</cp:coreProperties>
</file>