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9" r:id="rId14"/>
    <p:sldId id="271" r:id="rId15"/>
    <p:sldId id="272" r:id="rId16"/>
    <p:sldId id="273" r:id="rId17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431"/>
    <p:restoredTop sz="94664"/>
  </p:normalViewPr>
  <p:slideViewPr>
    <p:cSldViewPr>
      <p:cViewPr varScale="1">
        <p:scale>
          <a:sx n="62" d="100"/>
          <a:sy n="62" d="100"/>
        </p:scale>
        <p:origin x="-37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/>
              <a:t>Chemical kinetics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34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1E6DD73-E87E-4C00-A284-28AA4A9B3E0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34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2285D24-CF29-40DE-B95F-FE177F37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20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/>
              <a:t>Chemical kinetics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34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60160B95-BA86-4B0B-A5A5-63E356C5EDB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34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5F96C491-6210-4D52-8C8D-39E8B1EE6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950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6C491-6210-4D52-8C8D-39E8B1EE6740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Chemical kinetics</a:t>
            </a:r>
          </a:p>
        </p:txBody>
      </p:sp>
    </p:spTree>
    <p:extLst>
      <p:ext uri="{BB962C8B-B14F-4D97-AF65-F5344CB8AC3E}">
        <p14:creationId xmlns:p14="http://schemas.microsoft.com/office/powerpoint/2010/main" val="173041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Kinetics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fast it reacts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248150"/>
            <a:ext cx="1558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/>
              <a:t>Energy model</a:t>
            </a:r>
          </a:p>
        </p:txBody>
      </p:sp>
      <p:sp>
        <p:nvSpPr>
          <p:cNvPr id="4" name="Freeform 3"/>
          <p:cNvSpPr/>
          <p:nvPr/>
        </p:nvSpPr>
        <p:spPr>
          <a:xfrm>
            <a:off x="1752600" y="1386840"/>
            <a:ext cx="6233160" cy="2590800"/>
          </a:xfrm>
          <a:custGeom>
            <a:avLst/>
            <a:gdLst>
              <a:gd name="connsiteX0" fmla="*/ 0 w 6233160"/>
              <a:gd name="connsiteY0" fmla="*/ 0 h 2590800"/>
              <a:gd name="connsiteX1" fmla="*/ 0 w 6233160"/>
              <a:gd name="connsiteY1" fmla="*/ 2590800 h 2590800"/>
              <a:gd name="connsiteX2" fmla="*/ 6233160 w 6233160"/>
              <a:gd name="connsiteY2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33160" h="2590800">
                <a:moveTo>
                  <a:pt x="0" y="0"/>
                </a:moveTo>
                <a:lnTo>
                  <a:pt x="0" y="2590800"/>
                </a:lnTo>
                <a:lnTo>
                  <a:pt x="6233160" y="2590800"/>
                </a:ln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4167485"/>
            <a:ext cx="268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Reaction coordinate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038350"/>
            <a:ext cx="1038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Energy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362200" y="1838325"/>
            <a:ext cx="342900" cy="733425"/>
            <a:chOff x="2362200" y="1600200"/>
            <a:chExt cx="342900" cy="733425"/>
          </a:xfrm>
        </p:grpSpPr>
        <p:sp>
          <p:nvSpPr>
            <p:cNvPr id="7" name="Oval 6"/>
            <p:cNvSpPr/>
            <p:nvPr/>
          </p:nvSpPr>
          <p:spPr>
            <a:xfrm>
              <a:off x="2362200" y="1990725"/>
              <a:ext cx="342900" cy="3429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2362200" y="1600200"/>
              <a:ext cx="304800" cy="266700"/>
            </a:xfrm>
            <a:prstGeom prst="triangl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gular Pentagon 8"/>
          <p:cNvSpPr/>
          <p:nvPr/>
        </p:nvSpPr>
        <p:spPr>
          <a:xfrm>
            <a:off x="7004799" y="2834641"/>
            <a:ext cx="533400" cy="361950"/>
          </a:xfrm>
          <a:prstGeom prst="pentag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4468895" y="1120140"/>
            <a:ext cx="560305" cy="480060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57400" y="1630665"/>
            <a:ext cx="5806440" cy="1783684"/>
          </a:xfrm>
          <a:custGeom>
            <a:avLst/>
            <a:gdLst>
              <a:gd name="connsiteX0" fmla="*/ 0 w 5806440"/>
              <a:gd name="connsiteY0" fmla="*/ 1021080 h 1813560"/>
              <a:gd name="connsiteX1" fmla="*/ 548640 w 5806440"/>
              <a:gd name="connsiteY1" fmla="*/ 1203960 h 1813560"/>
              <a:gd name="connsiteX2" fmla="*/ 2118360 w 5806440"/>
              <a:gd name="connsiteY2" fmla="*/ 0 h 1813560"/>
              <a:gd name="connsiteX3" fmla="*/ 4846320 w 5806440"/>
              <a:gd name="connsiteY3" fmla="*/ 1813560 h 1813560"/>
              <a:gd name="connsiteX4" fmla="*/ 5806440 w 5806440"/>
              <a:gd name="connsiteY4" fmla="*/ 1463040 h 1813560"/>
              <a:gd name="connsiteX0" fmla="*/ 0 w 5806440"/>
              <a:gd name="connsiteY0" fmla="*/ 1027500 h 1819980"/>
              <a:gd name="connsiteX1" fmla="*/ 548640 w 5806440"/>
              <a:gd name="connsiteY1" fmla="*/ 1210380 h 1819980"/>
              <a:gd name="connsiteX2" fmla="*/ 2118360 w 5806440"/>
              <a:gd name="connsiteY2" fmla="*/ 6420 h 1819980"/>
              <a:gd name="connsiteX3" fmla="*/ 4846320 w 5806440"/>
              <a:gd name="connsiteY3" fmla="*/ 1819980 h 1819980"/>
              <a:gd name="connsiteX4" fmla="*/ 5806440 w 5806440"/>
              <a:gd name="connsiteY4" fmla="*/ 1469460 h 1819980"/>
              <a:gd name="connsiteX0" fmla="*/ 0 w 5806440"/>
              <a:gd name="connsiteY0" fmla="*/ 1154350 h 1946830"/>
              <a:gd name="connsiteX1" fmla="*/ 548640 w 5806440"/>
              <a:gd name="connsiteY1" fmla="*/ 1337230 h 1946830"/>
              <a:gd name="connsiteX2" fmla="*/ 2118360 w 5806440"/>
              <a:gd name="connsiteY2" fmla="*/ 133270 h 1946830"/>
              <a:gd name="connsiteX3" fmla="*/ 4846320 w 5806440"/>
              <a:gd name="connsiteY3" fmla="*/ 1946830 h 1946830"/>
              <a:gd name="connsiteX4" fmla="*/ 5806440 w 5806440"/>
              <a:gd name="connsiteY4" fmla="*/ 1596310 h 1946830"/>
              <a:gd name="connsiteX0" fmla="*/ 0 w 5806440"/>
              <a:gd name="connsiteY0" fmla="*/ 1154350 h 2163808"/>
              <a:gd name="connsiteX1" fmla="*/ 548640 w 5806440"/>
              <a:gd name="connsiteY1" fmla="*/ 1337230 h 2163808"/>
              <a:gd name="connsiteX2" fmla="*/ 2118360 w 5806440"/>
              <a:gd name="connsiteY2" fmla="*/ 133270 h 2163808"/>
              <a:gd name="connsiteX3" fmla="*/ 4846320 w 5806440"/>
              <a:gd name="connsiteY3" fmla="*/ 1946830 h 2163808"/>
              <a:gd name="connsiteX4" fmla="*/ 5806440 w 5806440"/>
              <a:gd name="connsiteY4" fmla="*/ 1596310 h 2163808"/>
              <a:gd name="connsiteX0" fmla="*/ 0 w 5806440"/>
              <a:gd name="connsiteY0" fmla="*/ 1154350 h 2200134"/>
              <a:gd name="connsiteX1" fmla="*/ 548640 w 5806440"/>
              <a:gd name="connsiteY1" fmla="*/ 1337230 h 2200134"/>
              <a:gd name="connsiteX2" fmla="*/ 2118360 w 5806440"/>
              <a:gd name="connsiteY2" fmla="*/ 133270 h 2200134"/>
              <a:gd name="connsiteX3" fmla="*/ 4846320 w 5806440"/>
              <a:gd name="connsiteY3" fmla="*/ 1946830 h 2200134"/>
              <a:gd name="connsiteX4" fmla="*/ 5806440 w 5806440"/>
              <a:gd name="connsiteY4" fmla="*/ 1596310 h 2200134"/>
              <a:gd name="connsiteX0" fmla="*/ 0 w 5806440"/>
              <a:gd name="connsiteY0" fmla="*/ 1154350 h 1948403"/>
              <a:gd name="connsiteX1" fmla="*/ 548640 w 5806440"/>
              <a:gd name="connsiteY1" fmla="*/ 1337230 h 1948403"/>
              <a:gd name="connsiteX2" fmla="*/ 2118360 w 5806440"/>
              <a:gd name="connsiteY2" fmla="*/ 133270 h 1948403"/>
              <a:gd name="connsiteX3" fmla="*/ 4846320 w 5806440"/>
              <a:gd name="connsiteY3" fmla="*/ 1946830 h 1948403"/>
              <a:gd name="connsiteX4" fmla="*/ 5806440 w 5806440"/>
              <a:gd name="connsiteY4" fmla="*/ 1596310 h 1948403"/>
              <a:gd name="connsiteX0" fmla="*/ 0 w 5806440"/>
              <a:gd name="connsiteY0" fmla="*/ 1021249 h 1815302"/>
              <a:gd name="connsiteX1" fmla="*/ 548640 w 5806440"/>
              <a:gd name="connsiteY1" fmla="*/ 1204129 h 1815302"/>
              <a:gd name="connsiteX2" fmla="*/ 2118360 w 5806440"/>
              <a:gd name="connsiteY2" fmla="*/ 169 h 1815302"/>
              <a:gd name="connsiteX3" fmla="*/ 4846320 w 5806440"/>
              <a:gd name="connsiteY3" fmla="*/ 1813729 h 1815302"/>
              <a:gd name="connsiteX4" fmla="*/ 5806440 w 5806440"/>
              <a:gd name="connsiteY4" fmla="*/ 1463209 h 1815302"/>
              <a:gd name="connsiteX0" fmla="*/ 0 w 5806440"/>
              <a:gd name="connsiteY0" fmla="*/ 1021249 h 1815302"/>
              <a:gd name="connsiteX1" fmla="*/ 548640 w 5806440"/>
              <a:gd name="connsiteY1" fmla="*/ 1204129 h 1815302"/>
              <a:gd name="connsiteX2" fmla="*/ 2118360 w 5806440"/>
              <a:gd name="connsiteY2" fmla="*/ 169 h 1815302"/>
              <a:gd name="connsiteX3" fmla="*/ 4846320 w 5806440"/>
              <a:gd name="connsiteY3" fmla="*/ 1813729 h 1815302"/>
              <a:gd name="connsiteX4" fmla="*/ 5806440 w 5806440"/>
              <a:gd name="connsiteY4" fmla="*/ 1463209 h 1815302"/>
              <a:gd name="connsiteX0" fmla="*/ 0 w 5806440"/>
              <a:gd name="connsiteY0" fmla="*/ 1021249 h 1814208"/>
              <a:gd name="connsiteX1" fmla="*/ 548640 w 5806440"/>
              <a:gd name="connsiteY1" fmla="*/ 1204129 h 1814208"/>
              <a:gd name="connsiteX2" fmla="*/ 2118360 w 5806440"/>
              <a:gd name="connsiteY2" fmla="*/ 169 h 1814208"/>
              <a:gd name="connsiteX3" fmla="*/ 4846320 w 5806440"/>
              <a:gd name="connsiteY3" fmla="*/ 1813729 h 1814208"/>
              <a:gd name="connsiteX4" fmla="*/ 5806440 w 5806440"/>
              <a:gd name="connsiteY4" fmla="*/ 1463209 h 1814208"/>
              <a:gd name="connsiteX0" fmla="*/ 0 w 5806440"/>
              <a:gd name="connsiteY0" fmla="*/ 1026789 h 1819748"/>
              <a:gd name="connsiteX1" fmla="*/ 548640 w 5806440"/>
              <a:gd name="connsiteY1" fmla="*/ 1209669 h 1819748"/>
              <a:gd name="connsiteX2" fmla="*/ 2118360 w 5806440"/>
              <a:gd name="connsiteY2" fmla="*/ 5709 h 1819748"/>
              <a:gd name="connsiteX3" fmla="*/ 4998720 w 5806440"/>
              <a:gd name="connsiteY3" fmla="*/ 1819269 h 1819748"/>
              <a:gd name="connsiteX4" fmla="*/ 5806440 w 5806440"/>
              <a:gd name="connsiteY4" fmla="*/ 1468749 h 1819748"/>
              <a:gd name="connsiteX0" fmla="*/ 0 w 5806440"/>
              <a:gd name="connsiteY0" fmla="*/ 1026266 h 1788854"/>
              <a:gd name="connsiteX1" fmla="*/ 548640 w 5806440"/>
              <a:gd name="connsiteY1" fmla="*/ 1209146 h 1788854"/>
              <a:gd name="connsiteX2" fmla="*/ 2118360 w 5806440"/>
              <a:gd name="connsiteY2" fmla="*/ 5186 h 1788854"/>
              <a:gd name="connsiteX3" fmla="*/ 5090160 w 5806440"/>
              <a:gd name="connsiteY3" fmla="*/ 1788266 h 1788854"/>
              <a:gd name="connsiteX4" fmla="*/ 5806440 w 5806440"/>
              <a:gd name="connsiteY4" fmla="*/ 1468226 h 1788854"/>
              <a:gd name="connsiteX0" fmla="*/ 0 w 5806440"/>
              <a:gd name="connsiteY0" fmla="*/ 1021097 h 1783685"/>
              <a:gd name="connsiteX1" fmla="*/ 548640 w 5806440"/>
              <a:gd name="connsiteY1" fmla="*/ 1203977 h 1783685"/>
              <a:gd name="connsiteX2" fmla="*/ 2118360 w 5806440"/>
              <a:gd name="connsiteY2" fmla="*/ 17 h 1783685"/>
              <a:gd name="connsiteX3" fmla="*/ 5090160 w 5806440"/>
              <a:gd name="connsiteY3" fmla="*/ 1783097 h 1783685"/>
              <a:gd name="connsiteX4" fmla="*/ 5806440 w 5806440"/>
              <a:gd name="connsiteY4" fmla="*/ 1463057 h 1783685"/>
              <a:gd name="connsiteX0" fmla="*/ 0 w 5806440"/>
              <a:gd name="connsiteY0" fmla="*/ 1021097 h 1783685"/>
              <a:gd name="connsiteX1" fmla="*/ 548640 w 5806440"/>
              <a:gd name="connsiteY1" fmla="*/ 1203977 h 1783685"/>
              <a:gd name="connsiteX2" fmla="*/ 2118360 w 5806440"/>
              <a:gd name="connsiteY2" fmla="*/ 17 h 1783685"/>
              <a:gd name="connsiteX3" fmla="*/ 5090160 w 5806440"/>
              <a:gd name="connsiteY3" fmla="*/ 1783097 h 1783685"/>
              <a:gd name="connsiteX4" fmla="*/ 5806440 w 5806440"/>
              <a:gd name="connsiteY4" fmla="*/ 1463057 h 1783685"/>
              <a:gd name="connsiteX0" fmla="*/ 0 w 5806440"/>
              <a:gd name="connsiteY0" fmla="*/ 1021096 h 1783684"/>
              <a:gd name="connsiteX1" fmla="*/ 548640 w 5806440"/>
              <a:gd name="connsiteY1" fmla="*/ 1203976 h 1783684"/>
              <a:gd name="connsiteX2" fmla="*/ 2118360 w 5806440"/>
              <a:gd name="connsiteY2" fmla="*/ 16 h 1783684"/>
              <a:gd name="connsiteX3" fmla="*/ 5090160 w 5806440"/>
              <a:gd name="connsiteY3" fmla="*/ 1783096 h 1783684"/>
              <a:gd name="connsiteX4" fmla="*/ 5806440 w 5806440"/>
              <a:gd name="connsiteY4" fmla="*/ 1463056 h 178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6440" h="1783684">
                <a:moveTo>
                  <a:pt x="0" y="1021096"/>
                </a:moveTo>
                <a:cubicBezTo>
                  <a:pt x="182880" y="1082056"/>
                  <a:pt x="104140" y="1191276"/>
                  <a:pt x="548640" y="1203976"/>
                </a:cubicBezTo>
                <a:cubicBezTo>
                  <a:pt x="993140" y="1216676"/>
                  <a:pt x="1513840" y="-5064"/>
                  <a:pt x="2118360" y="16"/>
                </a:cubicBezTo>
                <a:cubicBezTo>
                  <a:pt x="2722880" y="5096"/>
                  <a:pt x="4714240" y="1772936"/>
                  <a:pt x="5090160" y="1783096"/>
                </a:cubicBezTo>
                <a:cubicBezTo>
                  <a:pt x="5466080" y="1793256"/>
                  <a:pt x="5608320" y="1671336"/>
                  <a:pt x="5806440" y="1463056"/>
                </a:cubicBezTo>
              </a:path>
            </a:pathLst>
          </a:custGeom>
          <a:noFill/>
          <a:ln w="571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64339" y="2870835"/>
            <a:ext cx="1405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Reactants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9400" y="3444239"/>
            <a:ext cx="128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Products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97311" y="1007328"/>
            <a:ext cx="14144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Transition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State</a:t>
            </a:r>
          </a:p>
        </p:txBody>
      </p:sp>
      <p:cxnSp>
        <p:nvCxnSpPr>
          <p:cNvPr id="16" name="Straight Connector 15"/>
          <p:cNvCxnSpPr>
            <a:stCxn id="11" idx="1"/>
          </p:cNvCxnSpPr>
          <p:nvPr/>
        </p:nvCxnSpPr>
        <p:spPr>
          <a:xfrm>
            <a:off x="2606040" y="2834641"/>
            <a:ext cx="2143007" cy="11429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3581400" y="1650206"/>
            <a:ext cx="1442061" cy="1188432"/>
            <a:chOff x="3581400" y="1650206"/>
            <a:chExt cx="1442061" cy="1188432"/>
          </a:xfrm>
        </p:grpSpPr>
        <p:sp>
          <p:nvSpPr>
            <p:cNvPr id="19" name="TextBox 18"/>
            <p:cNvSpPr txBox="1"/>
            <p:nvPr/>
          </p:nvSpPr>
          <p:spPr>
            <a:xfrm>
              <a:off x="3581400" y="1822876"/>
              <a:ext cx="14420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</a:rPr>
                <a:t>Activation</a:t>
              </a:r>
              <a:br>
                <a:rPr lang="en-US" sz="2400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</a:rPr>
                <a:t>Energy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183856" y="1650206"/>
              <a:ext cx="11767" cy="1188432"/>
              <a:chOff x="4183856" y="1650206"/>
              <a:chExt cx="11767" cy="1188432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4183856" y="1650206"/>
                <a:ext cx="7144" cy="2933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4195623" y="2583656"/>
                <a:ext cx="0" cy="25498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4188619" y="2174081"/>
                <a:ext cx="2242" cy="17145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133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these affect the pathway?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Intrinsic reactivity</a:t>
            </a:r>
          </a:p>
          <a:p>
            <a:r>
              <a:rPr lang="en-US" dirty="0"/>
              <a:t>Physical state</a:t>
            </a:r>
          </a:p>
          <a:p>
            <a:r>
              <a:rPr lang="en-US" dirty="0"/>
              <a:t>Temperature</a:t>
            </a:r>
          </a:p>
          <a:p>
            <a:r>
              <a:rPr lang="en-US" dirty="0"/>
              <a:t>Concentration of reactants</a:t>
            </a:r>
          </a:p>
          <a:p>
            <a:r>
              <a:rPr lang="en-US" dirty="0"/>
              <a:t>Catalyst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9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Rate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Here comes the math</a:t>
            </a:r>
          </a:p>
        </p:txBody>
      </p:sp>
    </p:spTree>
    <p:extLst>
      <p:ext uri="{BB962C8B-B14F-4D97-AF65-F5344CB8AC3E}">
        <p14:creationId xmlns:p14="http://schemas.microsoft.com/office/powerpoint/2010/main" val="125926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Mathematical expression of instantaneous rate</a:t>
            </a:r>
          </a:p>
          <a:p>
            <a:pPr marL="0" indent="0" algn="ctr">
              <a:buNone/>
            </a:pP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dirty="0"/>
              <a:t> → products</a:t>
            </a:r>
          </a:p>
          <a:p>
            <a:pPr marL="0" indent="0">
              <a:buNone/>
            </a:pPr>
            <a:r>
              <a:rPr lang="en-US" dirty="0"/>
              <a:t>Rate = </a:t>
            </a:r>
            <a:r>
              <a:rPr lang="en-US" i="1" dirty="0">
                <a:solidFill>
                  <a:schemeClr val="accent2"/>
                </a:solidFill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[A]</a:t>
            </a:r>
            <a:r>
              <a:rPr lang="en-US" i="1" baseline="30000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[B]</a:t>
            </a:r>
            <a:r>
              <a:rPr lang="en-US" i="1" baseline="30000" dirty="0">
                <a:solidFill>
                  <a:schemeClr val="accent2"/>
                </a:solidFill>
              </a:rPr>
              <a:t>b</a:t>
            </a:r>
          </a:p>
          <a:p>
            <a:pPr marL="0" indent="0">
              <a:buNone/>
            </a:pPr>
            <a:r>
              <a:rPr lang="en-US" i="1" dirty="0"/>
              <a:t>k</a:t>
            </a:r>
            <a:r>
              <a:rPr lang="en-US" dirty="0"/>
              <a:t> = rate constant</a:t>
            </a:r>
          </a:p>
          <a:p>
            <a:pPr marL="400050" lvl="1" indent="0">
              <a:buNone/>
            </a:pPr>
            <a:r>
              <a:rPr lang="en-US" dirty="0"/>
              <a:t>Units depend on the order of the expression</a:t>
            </a:r>
          </a:p>
          <a:p>
            <a:pPr marL="0" indent="0">
              <a:buNone/>
            </a:pPr>
            <a:r>
              <a:rPr lang="en-US" dirty="0"/>
              <a:t>Order =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664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A3EC4-24F9-3948-95DB-BCCFA085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Observed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1C166D-0DBE-2943-B924-D5EAD08E5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reactions occur in steps</a:t>
            </a:r>
          </a:p>
          <a:p>
            <a:r>
              <a:rPr lang="en-US" dirty="0"/>
              <a:t>Often one step is “rate limiting”</a:t>
            </a:r>
          </a:p>
          <a:p>
            <a:r>
              <a:rPr lang="en-US" dirty="0"/>
              <a:t>The observed rate is the rate of the rate limiting step</a:t>
            </a:r>
          </a:p>
        </p:txBody>
      </p:sp>
    </p:spTree>
    <p:extLst>
      <p:ext uri="{BB962C8B-B14F-4D97-AF65-F5344CB8AC3E}">
        <p14:creationId xmlns:p14="http://schemas.microsoft.com/office/powerpoint/2010/main" val="134892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E2AE48-9785-314A-AF54-F8B2C77AA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Observed Rate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BE3BE-F362-054A-9688-5CB20367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285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2"/>
                </a:solidFill>
              </a:rPr>
              <a:t>Na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CO</a:t>
            </a:r>
            <a:r>
              <a:rPr lang="en-US" sz="2400" baseline="-25000" dirty="0">
                <a:solidFill>
                  <a:schemeClr val="accent2"/>
                </a:solidFill>
              </a:rPr>
              <a:t>3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 + 2 </a:t>
            </a:r>
            <a:r>
              <a:rPr lang="en-US" sz="2400" dirty="0" err="1">
                <a:solidFill>
                  <a:schemeClr val="accent2"/>
                </a:solidFill>
              </a:rPr>
              <a:t>HCl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 ⟶ 2 </a:t>
            </a:r>
            <a:r>
              <a:rPr lang="en-US" sz="2400" dirty="0" err="1">
                <a:solidFill>
                  <a:schemeClr val="accent2"/>
                </a:solidFill>
              </a:rPr>
              <a:t>NaCl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 + H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O (l) + CO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(g)</a:t>
            </a:r>
          </a:p>
          <a:p>
            <a:pPr marL="0" indent="0">
              <a:buNone/>
            </a:pPr>
            <a:r>
              <a:rPr lang="en-US" sz="2400" dirty="0"/>
              <a:t>Actually proceeds in steps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2"/>
                </a:solidFill>
              </a:rPr>
              <a:t>Na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CO</a:t>
            </a:r>
            <a:r>
              <a:rPr lang="en-US" sz="2400" baseline="-25000" dirty="0">
                <a:solidFill>
                  <a:schemeClr val="accent2"/>
                </a:solidFill>
              </a:rPr>
              <a:t>3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 + </a:t>
            </a:r>
            <a:r>
              <a:rPr lang="en-US" sz="2400" dirty="0" err="1">
                <a:solidFill>
                  <a:schemeClr val="accent2"/>
                </a:solidFill>
              </a:rPr>
              <a:t>HCl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)⟶ NaHCO</a:t>
            </a:r>
            <a:r>
              <a:rPr lang="en-US" sz="2400" baseline="-25000" dirty="0">
                <a:solidFill>
                  <a:schemeClr val="accent2"/>
                </a:solidFill>
              </a:rPr>
              <a:t>3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 + </a:t>
            </a:r>
            <a:r>
              <a:rPr lang="en-US" sz="2400" dirty="0" err="1">
                <a:solidFill>
                  <a:schemeClr val="accent2"/>
                </a:solidFill>
              </a:rPr>
              <a:t>NaCl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2"/>
                </a:solidFill>
              </a:rPr>
              <a:t>NaHCO</a:t>
            </a:r>
            <a:r>
              <a:rPr lang="en-US" sz="2400" baseline="-25000" dirty="0">
                <a:solidFill>
                  <a:schemeClr val="accent2"/>
                </a:solidFill>
              </a:rPr>
              <a:t>3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 + </a:t>
            </a:r>
            <a:r>
              <a:rPr lang="en-US" sz="2400" dirty="0" err="1">
                <a:solidFill>
                  <a:schemeClr val="accent2"/>
                </a:solidFill>
              </a:rPr>
              <a:t>HCl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 ⟶ H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CO</a:t>
            </a:r>
            <a:r>
              <a:rPr lang="en-US" sz="2400" baseline="-25000" dirty="0">
                <a:solidFill>
                  <a:schemeClr val="accent2"/>
                </a:solidFill>
              </a:rPr>
              <a:t>3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)+ </a:t>
            </a:r>
            <a:r>
              <a:rPr lang="en-US" sz="2400" dirty="0" err="1">
                <a:solidFill>
                  <a:schemeClr val="accent2"/>
                </a:solidFill>
              </a:rPr>
              <a:t>NaCl</a:t>
            </a: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dirty="0" err="1">
                <a:solidFill>
                  <a:schemeClr val="accent2"/>
                </a:solidFill>
              </a:rPr>
              <a:t>aq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4"/>
                </a:solidFill>
              </a:rPr>
              <a:t>H</a:t>
            </a:r>
            <a:r>
              <a:rPr lang="en-US" sz="2400" baseline="-25000" dirty="0">
                <a:solidFill>
                  <a:schemeClr val="accent4"/>
                </a:solidFill>
              </a:rPr>
              <a:t>2</a:t>
            </a:r>
            <a:r>
              <a:rPr lang="en-US" sz="2400" dirty="0">
                <a:solidFill>
                  <a:schemeClr val="accent4"/>
                </a:solidFill>
              </a:rPr>
              <a:t>CO</a:t>
            </a:r>
            <a:r>
              <a:rPr lang="en-US" sz="2400" baseline="-25000" dirty="0">
                <a:solidFill>
                  <a:schemeClr val="accent4"/>
                </a:solidFill>
              </a:rPr>
              <a:t>3</a:t>
            </a:r>
            <a:r>
              <a:rPr lang="en-US" sz="2400" dirty="0">
                <a:solidFill>
                  <a:schemeClr val="accent4"/>
                </a:solidFill>
              </a:rPr>
              <a:t> (</a:t>
            </a:r>
            <a:r>
              <a:rPr lang="en-US" sz="2400" dirty="0" err="1">
                <a:solidFill>
                  <a:schemeClr val="accent4"/>
                </a:solidFill>
              </a:rPr>
              <a:t>aq</a:t>
            </a:r>
            <a:r>
              <a:rPr lang="en-US" sz="2400" dirty="0">
                <a:solidFill>
                  <a:schemeClr val="accent4"/>
                </a:solidFill>
              </a:rPr>
              <a:t>) ⟶ H</a:t>
            </a:r>
            <a:r>
              <a:rPr lang="en-US" sz="2400" baseline="-25000" dirty="0">
                <a:solidFill>
                  <a:schemeClr val="accent4"/>
                </a:solidFill>
              </a:rPr>
              <a:t>2</a:t>
            </a:r>
            <a:r>
              <a:rPr lang="en-US" sz="2400" dirty="0">
                <a:solidFill>
                  <a:schemeClr val="accent4"/>
                </a:solidFill>
              </a:rPr>
              <a:t>O (l)+ CO</a:t>
            </a:r>
            <a:r>
              <a:rPr lang="en-US" sz="2400" baseline="-25000" dirty="0">
                <a:solidFill>
                  <a:schemeClr val="accent4"/>
                </a:solidFill>
              </a:rPr>
              <a:t>2</a:t>
            </a:r>
            <a:r>
              <a:rPr lang="en-US" sz="2400" dirty="0">
                <a:solidFill>
                  <a:schemeClr val="accent4"/>
                </a:solidFill>
              </a:rPr>
              <a:t> (g)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FB945B-5C76-BA46-BEF1-E0D5AFCB6AD3}"/>
              </a:ext>
            </a:extLst>
          </p:cNvPr>
          <p:cNvSpPr txBox="1"/>
          <p:nvPr/>
        </p:nvSpPr>
        <p:spPr>
          <a:xfrm>
            <a:off x="6331860" y="3623072"/>
            <a:ext cx="235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Rate limiting step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590135FA-5FC4-1040-8E5E-C60DD07D5277}"/>
              </a:ext>
            </a:extLst>
          </p:cNvPr>
          <p:cNvSpPr/>
          <p:nvPr/>
        </p:nvSpPr>
        <p:spPr>
          <a:xfrm>
            <a:off x="6570617" y="3171372"/>
            <a:ext cx="1201783" cy="451700"/>
          </a:xfrm>
          <a:custGeom>
            <a:avLst/>
            <a:gdLst>
              <a:gd name="connsiteX0" fmla="*/ 1084217 w 1084217"/>
              <a:gd name="connsiteY0" fmla="*/ 211908 h 211908"/>
              <a:gd name="connsiteX1" fmla="*/ 587829 w 1084217"/>
              <a:gd name="connsiteY1" fmla="*/ 29028 h 211908"/>
              <a:gd name="connsiteX2" fmla="*/ 0 w 1084217"/>
              <a:gd name="connsiteY2" fmla="*/ 2902 h 21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17" h="211908">
                <a:moveTo>
                  <a:pt x="1084217" y="211908"/>
                </a:moveTo>
                <a:cubicBezTo>
                  <a:pt x="926374" y="137885"/>
                  <a:pt x="768532" y="63862"/>
                  <a:pt x="587829" y="29028"/>
                </a:cubicBezTo>
                <a:cubicBezTo>
                  <a:pt x="407126" y="-5806"/>
                  <a:pt x="203563" y="-1452"/>
                  <a:pt x="0" y="2902"/>
                </a:cubicBezTo>
              </a:path>
            </a:pathLst>
          </a:custGeom>
          <a:noFill/>
          <a:ln w="2857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E8B12A-EEAD-1642-A47D-A1CD15F01C73}"/>
              </a:ext>
            </a:extLst>
          </p:cNvPr>
          <p:cNvSpPr txBox="1"/>
          <p:nvPr/>
        </p:nvSpPr>
        <p:spPr>
          <a:xfrm>
            <a:off x="541726" y="4165470"/>
            <a:ext cx="8162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Reaction is </a:t>
            </a:r>
            <a:r>
              <a:rPr lang="en-US" sz="2800" dirty="0">
                <a:solidFill>
                  <a:schemeClr val="accent4"/>
                </a:solidFill>
              </a:rPr>
              <a:t>first order </a:t>
            </a:r>
            <a:r>
              <a:rPr lang="en-US" sz="2800" dirty="0"/>
              <a:t>in H</a:t>
            </a:r>
            <a:r>
              <a:rPr lang="en-US" sz="2800" baseline="-25000" dirty="0"/>
              <a:t>2</a:t>
            </a:r>
            <a:r>
              <a:rPr lang="en-US" sz="2800" dirty="0"/>
              <a:t>CO</a:t>
            </a:r>
            <a:r>
              <a:rPr lang="en-US" sz="2800" baseline="-25000" dirty="0"/>
              <a:t>3</a:t>
            </a:r>
            <a:r>
              <a:rPr lang="en-US" sz="2800" dirty="0"/>
              <a:t> (effectively in Na</a:t>
            </a:r>
            <a:r>
              <a:rPr lang="en-US" sz="2800" baseline="-25000" dirty="0"/>
              <a:t>2</a:t>
            </a:r>
            <a:r>
              <a:rPr lang="en-US" sz="2800" dirty="0"/>
              <a:t>CO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760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362E8-1D6A-E74F-8026-F59C16BA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correct reaction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FFB29A-3AAE-504F-B766-B5458D8E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tabLst>
                <a:tab pos="3822700" algn="l"/>
              </a:tabLst>
            </a:pPr>
            <a:r>
              <a:rPr lang="en-US" dirty="0">
                <a:solidFill>
                  <a:schemeClr val="accent2"/>
                </a:solidFill>
              </a:rPr>
              <a:t>Na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⟶ 2 Na</a:t>
            </a:r>
            <a:r>
              <a:rPr lang="en-US" baseline="30000" dirty="0">
                <a:solidFill>
                  <a:schemeClr val="accent2"/>
                </a:solidFill>
              </a:rPr>
              <a:t>+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 + CO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baseline="30000" dirty="0">
                <a:solidFill>
                  <a:schemeClr val="accent2"/>
                </a:solidFill>
              </a:rPr>
              <a:t>2–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  <a:tabLst>
                <a:tab pos="3822192" algn="ctr"/>
                <a:tab pos="7927848" algn="r"/>
              </a:tabLst>
            </a:pPr>
            <a:r>
              <a:rPr lang="en-US" dirty="0"/>
              <a:t>	</a:t>
            </a:r>
            <a:r>
              <a:rPr lang="en-US" dirty="0" err="1">
                <a:solidFill>
                  <a:schemeClr val="accent2"/>
                </a:solidFill>
              </a:rPr>
              <a:t>HCl</a:t>
            </a:r>
            <a:r>
              <a:rPr lang="en-US" dirty="0">
                <a:solidFill>
                  <a:schemeClr val="accent2"/>
                </a:solidFill>
              </a:rPr>
              <a:t> ⟶ H</a:t>
            </a:r>
            <a:r>
              <a:rPr lang="en-US" baseline="30000" dirty="0">
                <a:solidFill>
                  <a:schemeClr val="accent2"/>
                </a:solidFill>
              </a:rPr>
              <a:t>+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 + Cl</a:t>
            </a:r>
            <a:r>
              <a:rPr lang="en-US" baseline="30000" dirty="0">
                <a:solidFill>
                  <a:schemeClr val="accent2"/>
                </a:solidFill>
              </a:rPr>
              <a:t>–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	</a:t>
            </a:r>
            <a:r>
              <a:rPr lang="en-US" sz="2400" dirty="0">
                <a:solidFill>
                  <a:schemeClr val="accent4"/>
                </a:solidFill>
              </a:rPr>
              <a:t>(twice)</a:t>
            </a:r>
          </a:p>
          <a:p>
            <a:pPr marL="0" indent="0" algn="ctr">
              <a:buNone/>
              <a:tabLst>
                <a:tab pos="3822700" algn="l"/>
              </a:tabLst>
            </a:pPr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baseline="30000" dirty="0">
                <a:solidFill>
                  <a:schemeClr val="accent2"/>
                </a:solidFill>
              </a:rPr>
              <a:t>2–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 + H</a:t>
            </a:r>
            <a:r>
              <a:rPr lang="en-US" baseline="30000" dirty="0">
                <a:solidFill>
                  <a:schemeClr val="accent2"/>
                </a:solidFill>
              </a:rPr>
              <a:t>+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 ⟶ HCO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baseline="30000" dirty="0">
                <a:solidFill>
                  <a:schemeClr val="accent2"/>
                </a:solidFill>
              </a:rPr>
              <a:t>–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marL="0" indent="0" algn="ctr">
              <a:buNone/>
              <a:tabLst>
                <a:tab pos="3822700" algn="l"/>
              </a:tabLst>
            </a:pPr>
            <a:r>
              <a:rPr lang="en-US" dirty="0">
                <a:solidFill>
                  <a:schemeClr val="accent2"/>
                </a:solidFill>
              </a:rPr>
              <a:t>HCO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baseline="30000" dirty="0">
                <a:solidFill>
                  <a:schemeClr val="accent2"/>
                </a:solidFill>
              </a:rPr>
              <a:t>–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 + H</a:t>
            </a:r>
            <a:r>
              <a:rPr lang="en-US" baseline="30000" dirty="0">
                <a:solidFill>
                  <a:schemeClr val="accent2"/>
                </a:solidFill>
              </a:rPr>
              <a:t>+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 ⟶ H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marL="0" indent="0" algn="ctr">
              <a:buNone/>
              <a:tabLst>
                <a:tab pos="3822700" algn="l"/>
              </a:tabLst>
            </a:pPr>
            <a:r>
              <a:rPr lang="en-US" dirty="0">
                <a:solidFill>
                  <a:schemeClr val="accent2"/>
                </a:solidFill>
              </a:rPr>
              <a:t>H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aq</a:t>
            </a:r>
            <a:r>
              <a:rPr lang="en-US" dirty="0">
                <a:solidFill>
                  <a:schemeClr val="accent2"/>
                </a:solidFill>
              </a:rPr>
              <a:t>) ⟶ H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O (l) + CO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(g)</a:t>
            </a:r>
          </a:p>
        </p:txBody>
      </p:sp>
    </p:spTree>
    <p:extLst>
      <p:ext uri="{BB962C8B-B14F-4D97-AF65-F5344CB8AC3E}">
        <p14:creationId xmlns:p14="http://schemas.microsoft.com/office/powerpoint/2010/main" val="3889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dirty="0">
                <a:solidFill>
                  <a:schemeClr val="accent2"/>
                </a:solidFill>
              </a:rPr>
              <a:t>Rate</a:t>
            </a:r>
            <a:r>
              <a:rPr lang="en-US" dirty="0"/>
              <a:t>: change in a quantity with time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accent2"/>
                </a:solidFill>
              </a:rPr>
              <a:t>Reaction rate</a:t>
            </a:r>
            <a:r>
              <a:rPr lang="en-US" dirty="0"/>
              <a:t>: change in quantity or concentration of a species per time</a:t>
            </a:r>
          </a:p>
        </p:txBody>
      </p:sp>
    </p:spTree>
    <p:extLst>
      <p:ext uri="{BB962C8B-B14F-4D97-AF65-F5344CB8AC3E}">
        <p14:creationId xmlns:p14="http://schemas.microsoft.com/office/powerpoint/2010/main" val="331713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1219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Reaction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A → B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419351"/>
            <a:ext cx="1371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Rate is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828800" y="2200276"/>
            <a:ext cx="1303020" cy="1047747"/>
            <a:chOff x="1905000" y="2876550"/>
            <a:chExt cx="1303020" cy="1047747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331720" y="2876550"/>
              <a:ext cx="876300" cy="6095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dirty="0">
                  <a:solidFill>
                    <a:schemeClr val="accent2"/>
                  </a:solidFill>
                  <a:latin typeface="Symbol" panose="05050102010706020507" pitchFamily="18" charset="2"/>
                </a:rPr>
                <a:t>D</a:t>
              </a:r>
              <a:r>
                <a:rPr lang="en-US" dirty="0">
                  <a:solidFill>
                    <a:schemeClr val="accent2"/>
                  </a:solidFill>
                </a:rPr>
                <a:t>[A]</a:t>
              </a: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465070" y="3314698"/>
              <a:ext cx="609600" cy="6095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dirty="0">
                  <a:solidFill>
                    <a:schemeClr val="accent2"/>
                  </a:solidFill>
                  <a:latin typeface="Symbol" panose="05050102010706020507" pitchFamily="18" charset="2"/>
                </a:rPr>
                <a:t>D</a:t>
              </a:r>
              <a:r>
                <a:rPr lang="en-US" i="1" dirty="0">
                  <a:solidFill>
                    <a:schemeClr val="accent2"/>
                  </a:solidFill>
                </a:rPr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331720" y="3409950"/>
              <a:ext cx="8763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905000" y="3181351"/>
              <a:ext cx="457200" cy="6095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>
                  <a:solidFill>
                    <a:schemeClr val="accent2"/>
                  </a:solidFill>
                  <a:latin typeface="Arial"/>
                  <a:cs typeface="Arial"/>
                </a:rPr>
                <a:t>−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3581400" y="2419351"/>
            <a:ext cx="4953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Rate of disappearance of reactant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3308986"/>
            <a:ext cx="6858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or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388870" y="3623310"/>
            <a:ext cx="876300" cy="1047747"/>
            <a:chOff x="2388870" y="3623310"/>
            <a:chExt cx="876300" cy="1047747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2388870" y="3623310"/>
              <a:ext cx="876300" cy="6095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dirty="0">
                  <a:solidFill>
                    <a:schemeClr val="accent2"/>
                  </a:solidFill>
                  <a:latin typeface="Symbol" panose="05050102010706020507" pitchFamily="18" charset="2"/>
                </a:rPr>
                <a:t>D</a:t>
              </a:r>
              <a:r>
                <a:rPr lang="en-US" dirty="0">
                  <a:solidFill>
                    <a:schemeClr val="accent2"/>
                  </a:solidFill>
                </a:rPr>
                <a:t>[B]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2522220" y="4061458"/>
              <a:ext cx="609600" cy="6095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dirty="0">
                  <a:solidFill>
                    <a:schemeClr val="accent2"/>
                  </a:solidFill>
                  <a:latin typeface="Symbol" panose="05050102010706020507" pitchFamily="18" charset="2"/>
                </a:rPr>
                <a:t>D</a:t>
              </a:r>
              <a:r>
                <a:rPr lang="en-US" i="1" dirty="0">
                  <a:solidFill>
                    <a:schemeClr val="accent2"/>
                  </a:solidFill>
                </a:rPr>
                <a:t>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388870" y="4156710"/>
              <a:ext cx="8763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3581400" y="3851910"/>
            <a:ext cx="4953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Rate of appearance of product</a:t>
            </a:r>
          </a:p>
        </p:txBody>
      </p:sp>
    </p:spTree>
    <p:extLst>
      <p:ext uri="{BB962C8B-B14F-4D97-AF65-F5344CB8AC3E}">
        <p14:creationId xmlns:p14="http://schemas.microsoft.com/office/powerpoint/2010/main" val="3761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Brackets mean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[A] </a:t>
            </a:r>
            <a:r>
              <a:rPr lang="en-US" dirty="0"/>
              <a:t>means “</a:t>
            </a:r>
            <a:r>
              <a:rPr lang="en-US" dirty="0">
                <a:solidFill>
                  <a:schemeClr val="accent2"/>
                </a:solidFill>
              </a:rPr>
              <a:t>concentration</a:t>
            </a:r>
            <a:r>
              <a:rPr lang="en-US" dirty="0"/>
              <a:t> of A.”</a:t>
            </a:r>
          </a:p>
        </p:txBody>
      </p:sp>
    </p:spTree>
    <p:extLst>
      <p:ext uri="{BB962C8B-B14F-4D97-AF65-F5344CB8AC3E}">
        <p14:creationId xmlns:p14="http://schemas.microsoft.com/office/powerpoint/2010/main" val="32880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219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Chemical reaction rates are usually not constant over time.  However, their changes can be understood.</a:t>
            </a:r>
          </a:p>
        </p:txBody>
      </p:sp>
      <p:sp>
        <p:nvSpPr>
          <p:cNvPr id="4" name="Freeform 3"/>
          <p:cNvSpPr/>
          <p:nvPr/>
        </p:nvSpPr>
        <p:spPr>
          <a:xfrm>
            <a:off x="2087880" y="2575560"/>
            <a:ext cx="4815840" cy="1889760"/>
          </a:xfrm>
          <a:custGeom>
            <a:avLst/>
            <a:gdLst>
              <a:gd name="connsiteX0" fmla="*/ 0 w 4846320"/>
              <a:gd name="connsiteY0" fmla="*/ 0 h 1935480"/>
              <a:gd name="connsiteX1" fmla="*/ 0 w 4846320"/>
              <a:gd name="connsiteY1" fmla="*/ 1889760 h 1935480"/>
              <a:gd name="connsiteX2" fmla="*/ 4815840 w 4846320"/>
              <a:gd name="connsiteY2" fmla="*/ 1889760 h 1935480"/>
              <a:gd name="connsiteX3" fmla="*/ 4846320 w 4846320"/>
              <a:gd name="connsiteY3" fmla="*/ 1935480 h 1935480"/>
              <a:gd name="connsiteX0" fmla="*/ 0 w 4815840"/>
              <a:gd name="connsiteY0" fmla="*/ 0 h 1889760"/>
              <a:gd name="connsiteX1" fmla="*/ 0 w 4815840"/>
              <a:gd name="connsiteY1" fmla="*/ 1889760 h 1889760"/>
              <a:gd name="connsiteX2" fmla="*/ 4815840 w 4815840"/>
              <a:gd name="connsiteY2" fmla="*/ 1889760 h 188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15840" h="1889760">
                <a:moveTo>
                  <a:pt x="0" y="0"/>
                </a:moveTo>
                <a:lnTo>
                  <a:pt x="0" y="1889760"/>
                </a:lnTo>
                <a:lnTo>
                  <a:pt x="4815840" y="1889760"/>
                </a:ln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360" y="2888962"/>
            <a:ext cx="67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[A]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4504402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t</a:t>
            </a:r>
          </a:p>
        </p:txBody>
      </p:sp>
      <p:sp>
        <p:nvSpPr>
          <p:cNvPr id="9" name="Freeform 8"/>
          <p:cNvSpPr/>
          <p:nvPr/>
        </p:nvSpPr>
        <p:spPr>
          <a:xfrm>
            <a:off x="2316480" y="2682240"/>
            <a:ext cx="4450080" cy="1569720"/>
          </a:xfrm>
          <a:custGeom>
            <a:avLst/>
            <a:gdLst>
              <a:gd name="connsiteX0" fmla="*/ 0 w 4450080"/>
              <a:gd name="connsiteY0" fmla="*/ 0 h 1569720"/>
              <a:gd name="connsiteX1" fmla="*/ 1066800 w 4450080"/>
              <a:gd name="connsiteY1" fmla="*/ 944880 h 1569720"/>
              <a:gd name="connsiteX2" fmla="*/ 4450080 w 4450080"/>
              <a:gd name="connsiteY2" fmla="*/ 1569720 h 1569720"/>
              <a:gd name="connsiteX0" fmla="*/ 0 w 4450080"/>
              <a:gd name="connsiteY0" fmla="*/ 0 h 1569720"/>
              <a:gd name="connsiteX1" fmla="*/ 1066800 w 4450080"/>
              <a:gd name="connsiteY1" fmla="*/ 944880 h 1569720"/>
              <a:gd name="connsiteX2" fmla="*/ 4450080 w 4450080"/>
              <a:gd name="connsiteY2" fmla="*/ 1569720 h 1569720"/>
              <a:gd name="connsiteX0" fmla="*/ 0 w 4450080"/>
              <a:gd name="connsiteY0" fmla="*/ 0 h 1569720"/>
              <a:gd name="connsiteX1" fmla="*/ 1097280 w 4450080"/>
              <a:gd name="connsiteY1" fmla="*/ 1127760 h 1569720"/>
              <a:gd name="connsiteX2" fmla="*/ 4450080 w 4450080"/>
              <a:gd name="connsiteY2" fmla="*/ 1569720 h 1569720"/>
              <a:gd name="connsiteX0" fmla="*/ 0 w 4450080"/>
              <a:gd name="connsiteY0" fmla="*/ 0 h 1569720"/>
              <a:gd name="connsiteX1" fmla="*/ 1097280 w 4450080"/>
              <a:gd name="connsiteY1" fmla="*/ 1127760 h 1569720"/>
              <a:gd name="connsiteX2" fmla="*/ 4450080 w 4450080"/>
              <a:gd name="connsiteY2" fmla="*/ 1569720 h 1569720"/>
              <a:gd name="connsiteX0" fmla="*/ 0 w 4450080"/>
              <a:gd name="connsiteY0" fmla="*/ 0 h 1569720"/>
              <a:gd name="connsiteX1" fmla="*/ 1097280 w 4450080"/>
              <a:gd name="connsiteY1" fmla="*/ 1127760 h 1569720"/>
              <a:gd name="connsiteX2" fmla="*/ 4450080 w 4450080"/>
              <a:gd name="connsiteY2" fmla="*/ 156972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50080" h="1569720">
                <a:moveTo>
                  <a:pt x="0" y="0"/>
                </a:moveTo>
                <a:cubicBezTo>
                  <a:pt x="248920" y="467360"/>
                  <a:pt x="355600" y="866140"/>
                  <a:pt x="1097280" y="1127760"/>
                </a:cubicBezTo>
                <a:cubicBezTo>
                  <a:pt x="1838960" y="1389380"/>
                  <a:pt x="3230880" y="1529080"/>
                  <a:pt x="4450080" y="1569720"/>
                </a:cubicBezTo>
              </a:path>
            </a:pathLst>
          </a:cu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71800" y="2608243"/>
            <a:ext cx="4493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accent2"/>
                </a:solidFill>
              </a:rPr>
              <a:t>Instantaneous</a:t>
            </a:r>
            <a:r>
              <a:rPr lang="en-US" sz="2800" dirty="0"/>
              <a:t> rate = </a:t>
            </a:r>
            <a:r>
              <a:rPr lang="en-US" sz="2800" dirty="0">
                <a:solidFill>
                  <a:schemeClr val="accent2"/>
                </a:solidFill>
              </a:rPr>
              <a:t>slope</a:t>
            </a:r>
            <a:r>
              <a:rPr lang="en-US" sz="2800" dirty="0"/>
              <a:t> of </a:t>
            </a:r>
            <a:br>
              <a:rPr lang="en-US" sz="2800" dirty="0"/>
            </a:br>
            <a:r>
              <a:rPr lang="en-US" sz="2800" dirty="0"/>
              <a:t>the </a:t>
            </a:r>
            <a:r>
              <a:rPr lang="en-US" sz="2800" dirty="0">
                <a:solidFill>
                  <a:schemeClr val="accent5"/>
                </a:solidFill>
              </a:rPr>
              <a:t>curve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0" y="3039130"/>
            <a:ext cx="2600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line tangent to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514600" y="3520440"/>
            <a:ext cx="1981200" cy="73152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7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371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Rates are related by stoichiometric coefficients, e.g.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a </a:t>
            </a:r>
            <a:r>
              <a:rPr lang="en-US" dirty="0" err="1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→ b </a:t>
            </a:r>
            <a:r>
              <a:rPr lang="en-US" dirty="0" err="1">
                <a:solidFill>
                  <a:schemeClr val="accent2"/>
                </a:solidFill>
              </a:rPr>
              <a:t>B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2734330"/>
            <a:ext cx="357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dirty="0"/>
              <a:t>[B]/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i="1" dirty="0"/>
              <a:t>t</a:t>
            </a:r>
            <a:r>
              <a:rPr lang="en-US" sz="2800" dirty="0"/>
              <a:t> = </a:t>
            </a:r>
            <a:r>
              <a:rPr lang="en-US" sz="2800" dirty="0">
                <a:latin typeface="Arial"/>
                <a:cs typeface="Arial"/>
              </a:rPr>
              <a:t>−</a:t>
            </a:r>
            <a:r>
              <a:rPr lang="en-US" sz="2800" i="1" dirty="0"/>
              <a:t>b</a:t>
            </a:r>
            <a:r>
              <a:rPr lang="en-US" sz="2800" dirty="0"/>
              <a:t>/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dirty="0"/>
              <a:t>[A]/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i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7853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affects reaction rates?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Intrinsic reactivity</a:t>
            </a:r>
          </a:p>
          <a:p>
            <a:r>
              <a:rPr lang="en-US" dirty="0"/>
              <a:t>Physical state</a:t>
            </a:r>
          </a:p>
          <a:p>
            <a:r>
              <a:rPr lang="en-US" dirty="0"/>
              <a:t>Temperature</a:t>
            </a:r>
          </a:p>
          <a:p>
            <a:r>
              <a:rPr lang="en-US" dirty="0"/>
              <a:t>Concentration of reactants</a:t>
            </a:r>
          </a:p>
          <a:p>
            <a:r>
              <a:rPr lang="en-US" dirty="0"/>
              <a:t>Catalyst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5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Oval 2"/>
          <p:cNvSpPr/>
          <p:nvPr/>
        </p:nvSpPr>
        <p:spPr>
          <a:xfrm>
            <a:off x="2286000" y="1581150"/>
            <a:ext cx="685800" cy="685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400" y="1581150"/>
            <a:ext cx="838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1924050"/>
            <a:ext cx="15240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2800350"/>
            <a:ext cx="3266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makes it react?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22120" y="339149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How the atoms are vibrating</a:t>
            </a:r>
          </a:p>
          <a:p>
            <a:r>
              <a:rPr lang="en-US" sz="2800" dirty="0">
                <a:solidFill>
                  <a:schemeClr val="accent4"/>
                </a:solidFill>
              </a:rPr>
              <a:t>With enough energy</a:t>
            </a:r>
          </a:p>
          <a:p>
            <a:r>
              <a:rPr lang="en-US" sz="2800" dirty="0">
                <a:solidFill>
                  <a:schemeClr val="accent4"/>
                </a:solidFill>
              </a:rPr>
              <a:t>Transformation pathway</a:t>
            </a:r>
          </a:p>
        </p:txBody>
      </p:sp>
    </p:spTree>
    <p:extLst>
      <p:ext uri="{BB962C8B-B14F-4D97-AF65-F5344CB8AC3E}">
        <p14:creationId xmlns:p14="http://schemas.microsoft.com/office/powerpoint/2010/main" val="274348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Oval 2"/>
          <p:cNvSpPr/>
          <p:nvPr/>
        </p:nvSpPr>
        <p:spPr>
          <a:xfrm>
            <a:off x="2590800" y="1733550"/>
            <a:ext cx="685800" cy="685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0" y="1924050"/>
            <a:ext cx="15240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2800350"/>
            <a:ext cx="383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makes them react?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1524000" y="1581150"/>
            <a:ext cx="609600" cy="533400"/>
          </a:xfrm>
          <a:prstGeom prst="triangl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gular Pentagon 7"/>
          <p:cNvSpPr/>
          <p:nvPr/>
        </p:nvSpPr>
        <p:spPr>
          <a:xfrm>
            <a:off x="6019800" y="1504950"/>
            <a:ext cx="1066800" cy="723900"/>
          </a:xfrm>
          <a:prstGeom prst="pentag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3333750"/>
            <a:ext cx="41553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Meeting the other reactant</a:t>
            </a:r>
          </a:p>
          <a:p>
            <a:r>
              <a:rPr lang="en-US" sz="2800" dirty="0">
                <a:solidFill>
                  <a:schemeClr val="accent4"/>
                </a:solidFill>
              </a:rPr>
              <a:t>In the proper orientation</a:t>
            </a:r>
          </a:p>
          <a:p>
            <a:r>
              <a:rPr lang="en-US" sz="2800" dirty="0">
                <a:solidFill>
                  <a:schemeClr val="accent4"/>
                </a:solidFill>
              </a:rPr>
              <a:t>With enough energy</a:t>
            </a:r>
          </a:p>
        </p:txBody>
      </p:sp>
    </p:spTree>
    <p:extLst>
      <p:ext uri="{BB962C8B-B14F-4D97-AF65-F5344CB8AC3E}">
        <p14:creationId xmlns:p14="http://schemas.microsoft.com/office/powerpoint/2010/main" val="31707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946</TotalTime>
  <Words>390</Words>
  <Application>Microsoft Office PowerPoint</Application>
  <PresentationFormat>On-screen Show (16:9)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Chemical Kinetics</vt:lpstr>
      <vt:lpstr>Reaction Rate</vt:lpstr>
      <vt:lpstr>Specifying Rate</vt:lpstr>
      <vt:lpstr>Brackets mean Concentration</vt:lpstr>
      <vt:lpstr>Changes in rates</vt:lpstr>
      <vt:lpstr>Relative rates</vt:lpstr>
      <vt:lpstr>What affects reaction rates?</vt:lpstr>
      <vt:lpstr>Why?</vt:lpstr>
      <vt:lpstr>Why?</vt:lpstr>
      <vt:lpstr>Energy model</vt:lpstr>
      <vt:lpstr>How do these affect the pathway?</vt:lpstr>
      <vt:lpstr>Rate Law</vt:lpstr>
      <vt:lpstr>Rate Law</vt:lpstr>
      <vt:lpstr>Observed rate</vt:lpstr>
      <vt:lpstr>Observed Rate example</vt:lpstr>
      <vt:lpstr>More correct reaction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43</cp:revision>
  <cp:lastPrinted>2023-03-14T12:05:26Z</cp:lastPrinted>
  <dcterms:created xsi:type="dcterms:W3CDTF">2021-03-23T14:54:54Z</dcterms:created>
  <dcterms:modified xsi:type="dcterms:W3CDTF">2023-03-14T13:33:24Z</dcterms:modified>
</cp:coreProperties>
</file>