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3" r:id="rId5"/>
    <p:sldId id="264" r:id="rId6"/>
    <p:sldId id="265" r:id="rId7"/>
    <p:sldId id="266" r:id="rId8"/>
    <p:sldId id="260" r:id="rId9"/>
    <p:sldId id="261" r:id="rId10"/>
    <p:sldId id="262" r:id="rId11"/>
    <p:sldId id="267" r:id="rId12"/>
    <p:sldId id="268" r:id="rId13"/>
  </p:sldIdLst>
  <p:sldSz cx="9144000" cy="6858000" type="screen4x3"/>
  <p:notesSz cx="9312275" cy="7026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2">
          <p15:clr>
            <a:srgbClr val="A4A3A4"/>
          </p15:clr>
        </p15:guide>
        <p15:guide id="2" pos="29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63"/>
    <p:restoredTop sz="93913" autoAdjust="0"/>
  </p:normalViewPr>
  <p:slideViewPr>
    <p:cSldViewPr>
      <p:cViewPr varScale="1">
        <p:scale>
          <a:sx n="88" d="100"/>
          <a:sy n="88" d="100"/>
        </p:scale>
        <p:origin x="3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3248"/>
    </p:cViewPr>
  </p:sorterViewPr>
  <p:notesViewPr>
    <p:cSldViewPr>
      <p:cViewPr varScale="1">
        <p:scale>
          <a:sx n="97" d="100"/>
          <a:sy n="97" d="100"/>
        </p:scale>
        <p:origin x="2312" y="200"/>
      </p:cViewPr>
      <p:guideLst>
        <p:guide orient="horz" pos="2212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lumes\REB_UW\2023%20AY\Spring_2024\PHYS%201210-02%20RUW\P1210S24_Grades_RUW\PHYS1210S24_Grades_RUW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lumes\REB_UW\2023%20AY\Spring_2024\PHYS%201210-02%20RUW\P1210S24_Grades_RUW\PHYS1210S24_Grades_RUW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Students Satisfying</a:t>
            </a:r>
            <a:r>
              <a:rPr lang="en-US" sz="2800" baseline="0" dirty="0"/>
              <a:t> Standards</a:t>
            </a:r>
            <a:endParaRPr lang="en-US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'Q1 1–5'!$D$2:$H$2</c:f>
              <c:strCache>
                <c:ptCount val="5"/>
                <c:pt idx="0">
                  <c:v>St01</c:v>
                </c:pt>
                <c:pt idx="1">
                  <c:v>St02</c:v>
                </c:pt>
                <c:pt idx="2">
                  <c:v>St03</c:v>
                </c:pt>
                <c:pt idx="3">
                  <c:v>St04</c:v>
                </c:pt>
                <c:pt idx="4">
                  <c:v>St05</c:v>
                </c:pt>
              </c:strCache>
            </c:strRef>
          </c:cat>
          <c:val>
            <c:numRef>
              <c:f>'Q1 1–5'!$D$59:$H$59</c:f>
              <c:numCache>
                <c:formatCode>General</c:formatCode>
                <c:ptCount val="5"/>
                <c:pt idx="0">
                  <c:v>50</c:v>
                </c:pt>
                <c:pt idx="1">
                  <c:v>16</c:v>
                </c:pt>
                <c:pt idx="2">
                  <c:v>20</c:v>
                </c:pt>
                <c:pt idx="3">
                  <c:v>20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34-F44F-AD0C-0C2B97271C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1289135"/>
        <c:axId val="628828207"/>
      </c:barChart>
      <c:catAx>
        <c:axId val="751289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8828207"/>
        <c:crosses val="autoZero"/>
        <c:auto val="1"/>
        <c:lblAlgn val="ctr"/>
        <c:lblOffset val="100"/>
        <c:noMultiLvlLbl val="0"/>
      </c:catAx>
      <c:valAx>
        <c:axId val="628828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N umber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1289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Number of Standards Satisfied</a:t>
            </a:r>
          </a:p>
        </c:rich>
      </c:tx>
      <c:layout>
        <c:manualLayout>
          <c:xMode val="edge"/>
          <c:yMode val="edge"/>
          <c:x val="0.22034434888442633"/>
          <c:y val="1.85185954765081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'Q1 1–5'!$G$60:$G$65</c:f>
              <c:numCache>
                <c:formatCode>General</c:formatCode>
                <c:ptCount val="6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cat>
          <c:val>
            <c:numRef>
              <c:f>'Q1 1–5'!$I$60:$I$65</c:f>
              <c:numCache>
                <c:formatCode>General</c:formatCode>
                <c:ptCount val="6"/>
                <c:pt idx="0">
                  <c:v>6</c:v>
                </c:pt>
                <c:pt idx="1">
                  <c:v>7</c:v>
                </c:pt>
                <c:pt idx="2">
                  <c:v>7</c:v>
                </c:pt>
                <c:pt idx="3">
                  <c:v>6</c:v>
                </c:pt>
                <c:pt idx="4">
                  <c:v>16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8C-8B4F-A843-76FCEDFC0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51297295"/>
        <c:axId val="739416191"/>
      </c:barChart>
      <c:catAx>
        <c:axId val="75129729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Standard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9416191"/>
        <c:crosses val="autoZero"/>
        <c:auto val="1"/>
        <c:lblAlgn val="ctr"/>
        <c:lblOffset val="100"/>
        <c:noMultiLvlLbl val="0"/>
      </c:catAx>
      <c:valAx>
        <c:axId val="7394161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Number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1297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BA6A1A80-3C88-F94D-B758-F0F7058AF00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12738"/>
            <a:ext cx="403383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8" tIns="46519" rIns="93038" bIns="46519" numCol="1" anchor="t" anchorCtr="0" compatLnSpc="1">
            <a:prstTxWarp prst="textNoShape">
              <a:avLst/>
            </a:prstTxWarp>
          </a:bodyPr>
          <a:lstStyle>
            <a:lvl1pPr defTabSz="929865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Legend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DAF7FD79-07EF-904F-82E1-5213733CC51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5263" y="0"/>
            <a:ext cx="40354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8" tIns="46519" rIns="93038" bIns="46519" numCol="1" anchor="t" anchorCtr="0" compatLnSpc="1">
            <a:prstTxWarp prst="textNoShape">
              <a:avLst/>
            </a:prstTxWarp>
          </a:bodyPr>
          <a:lstStyle>
            <a:lvl1pPr algn="r" defTabSz="929865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2" name="Rectangle 4">
            <a:extLst>
              <a:ext uri="{FF2B5EF4-FFF2-40B4-BE49-F238E27FC236}">
                <a16:creationId xmlns:a16="http://schemas.microsoft.com/office/drawing/2014/main" id="{92CAED58-3117-FC4C-AD7C-0DB9B8225DF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72263"/>
            <a:ext cx="403383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8" tIns="46519" rIns="93038" bIns="46519" numCol="1" anchor="b" anchorCtr="0" compatLnSpc="1">
            <a:prstTxWarp prst="textNoShape">
              <a:avLst/>
            </a:prstTxWarp>
          </a:bodyPr>
          <a:lstStyle>
            <a:lvl1pPr defTabSz="929865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3" name="Rectangle 5">
            <a:extLst>
              <a:ext uri="{FF2B5EF4-FFF2-40B4-BE49-F238E27FC236}">
                <a16:creationId xmlns:a16="http://schemas.microsoft.com/office/drawing/2014/main" id="{146EB007-85F2-5B46-A71C-6AA8A5E3861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5263" y="6672263"/>
            <a:ext cx="40354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8" tIns="46519" rIns="93038" bIns="46519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/>
            </a:lvl1pPr>
          </a:lstStyle>
          <a:p>
            <a:pPr>
              <a:defRPr/>
            </a:pPr>
            <a:fld id="{99E198E8-1274-AE4E-83C7-C0FE8EEEC5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495963-331D-D744-B2D3-EA8AE071E6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88912"/>
            <a:ext cx="4035425" cy="352425"/>
          </a:xfrm>
          <a:prstGeom prst="rect">
            <a:avLst/>
          </a:prstGeom>
        </p:spPr>
        <p:txBody>
          <a:bodyPr vert="horz" lIns="92345" tIns="46173" rIns="92345" bIns="46173" rtlCol="0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Legend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3DF97D-D50F-FA41-B4C7-64519922F4B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275263" y="0"/>
            <a:ext cx="4035425" cy="352425"/>
          </a:xfrm>
          <a:prstGeom prst="rect">
            <a:avLst/>
          </a:prstGeom>
        </p:spPr>
        <p:txBody>
          <a:bodyPr vert="horz" wrap="square" lIns="92345" tIns="46173" rIns="92345" bIns="4617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A47F029-E024-AE4D-B9C1-272849DADF5B}" type="datetimeFigureOut">
              <a:rPr lang="en-US" altLang="en-US"/>
              <a:pPr>
                <a:defRPr/>
              </a:pPr>
              <a:t>2/2/2024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8F1795D-4FE4-0C40-9273-9D3840C3921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527050"/>
            <a:ext cx="3511550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45" tIns="46173" rIns="92345" bIns="4617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479BC8C-F26A-2547-B4A5-5B62490A7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31863" y="3336925"/>
            <a:ext cx="7448550" cy="3162300"/>
          </a:xfrm>
          <a:prstGeom prst="rect">
            <a:avLst/>
          </a:prstGeom>
        </p:spPr>
        <p:txBody>
          <a:bodyPr vert="horz" lIns="92345" tIns="46173" rIns="92345" bIns="46173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4E016-16E8-424F-B0BB-B25FB2B24CE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672263"/>
            <a:ext cx="4035425" cy="352425"/>
          </a:xfrm>
          <a:prstGeom prst="rect">
            <a:avLst/>
          </a:prstGeom>
        </p:spPr>
        <p:txBody>
          <a:bodyPr vert="horz" lIns="92345" tIns="46173" rIns="92345" bIns="46173" rtlCol="0" anchor="b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896DB-3EBE-8848-8D76-002CB33C43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275263" y="6672263"/>
            <a:ext cx="4035425" cy="352425"/>
          </a:xfrm>
          <a:prstGeom prst="rect">
            <a:avLst/>
          </a:prstGeom>
        </p:spPr>
        <p:txBody>
          <a:bodyPr vert="horz" wrap="square" lIns="92345" tIns="46173" rIns="92345" bIns="4617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CD55FC-F6E9-AD46-90CF-9254EF4A6F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112712"/>
            <a:ext cx="4035425" cy="352425"/>
          </a:xfrm>
        </p:spPr>
        <p:txBody>
          <a:bodyPr/>
          <a:lstStyle/>
          <a:p>
            <a:pPr>
              <a:defRPr/>
            </a:pPr>
            <a:r>
              <a:rPr lang="en-US" dirty="0"/>
              <a:t>Legend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CD55FC-F6E9-AD46-90CF-9254EF4A6FC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436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9BD79B-892D-F549-B370-3228401955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0C823E-652C-BB4C-958D-D5E42335AA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48DE56-8F57-0F4C-B2B6-8E31AD6F0D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D1562-5D18-534B-9DE0-3F30B66592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64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A49F05-F266-584D-AF42-76DEC7083F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56391E-6FF9-0840-9B7D-BFA1EAC483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1E94B0-3CA9-904D-B520-29DD6974E9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4CC83-E323-A14E-B144-841E08185A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58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74CD5D-0D93-0F44-B6C8-FBF5A1D08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0A5865-103A-1743-A364-F91C4CB5D8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C3489A-A6A7-EE4C-AD6E-F8DB95DEBA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D5CAF-801F-F741-98C0-716767C038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74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1E7734-EB3F-804B-94FD-15C66877E1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ACD44F-A22B-B141-A718-8EBA46414E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B52C3A-1738-6144-876D-53495290F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B82C4-3119-4142-8EB1-0D4CE7B51E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21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41574E-C3F4-564F-97E5-09A5971D47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4ED3A8-16F2-F84E-A5F3-767A9D6D65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C67A15-A463-024F-AB35-883CD588A8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C8A60-5EC2-4E4A-BBEE-B1906DA46A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12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8F782A-C152-4549-A26F-DC820ABC66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E4AE73-39B9-E840-BA5F-1D8261596A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C06635-5146-DA43-A891-D6BA5BD2A2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8C345-A619-9E4E-B57A-7B2B03A28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99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DA39DC2-7935-D646-9F83-4156AEEB22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C221EF0-7819-9345-BE24-395200119A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A989A0C-CA98-734F-9D66-8AE47018A9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E3EB1-E203-4841-A1E9-20CF8562B7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7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D642338-7D0D-584E-863C-982894F2BF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7428FEC-714D-CA4F-A928-89AD5CF89B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6E07901-93A1-614C-AD13-0AE9A0A7C7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621FA-0C91-E34C-9770-B6C2CF06EC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626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9106D55-7245-6045-B599-B3CA02E49C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31CBA0B-4567-F84B-B475-8ADDB60C0E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BAD8ADB-D263-D847-B7FF-D6102BCC4D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A2F27-70BA-034A-A44F-4BAF54DB97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04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7E018E-0BA2-A04F-8EDD-7A7399709B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3227D6-7DF1-274C-859B-CE98FE8AE2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B716EB-7CDB-A84B-98A4-A71716C8BB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ECF39-C873-1144-B949-57502DF857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75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DAC38A-8216-654F-865F-514AFD2021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E17832-5374-5A43-99C2-1688BEBA84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06AF87-8C5E-E044-A0A1-D51C7FBC70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FF320-41B9-4045-834F-112F72C931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012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CCC0711-F14E-D549-BEA5-3A2800E9F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8D1EFC7-E228-AE44-B989-431DF01C1F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8178663-978B-B843-8DB3-80843A8CD6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817704E-0A8D-114C-BE4C-9B49D4C66A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FAF019B-DA59-9942-B87B-CDA02FC3223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0594FB9-0124-314D-8216-C86DC39543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66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82483371-E724-B849-92D7-46B364CDD9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Quiz 1</a:t>
            </a:r>
          </a:p>
        </p:txBody>
      </p:sp>
      <p:sp>
        <p:nvSpPr>
          <p:cNvPr id="15362" name="Subtitle 2">
            <a:extLst>
              <a:ext uri="{FF2B5EF4-FFF2-40B4-BE49-F238E27FC236}">
                <a16:creationId xmlns:a16="http://schemas.microsoft.com/office/drawing/2014/main" id="{ED7BC2D4-7A49-7E4A-AC7F-6409855C30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Including Memory quiz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BDD76-CBE3-6E41-8F6A-FB4AD6AF8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77C08-C88F-8C4F-A657-379932908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Aft>
                <a:spcPts val="7200"/>
              </a:spcAft>
              <a:buNone/>
            </a:pPr>
            <a:r>
              <a:rPr lang="en-US" dirty="0"/>
              <a:t>Theorem of Pythagoras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hypotenuse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= cathetus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+ cathetus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38264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C219B-762D-6844-AFCA-C768601D5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Revisions and retesting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0C447-61C1-DD4A-90CE-D9340782A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Standards 1–3</a:t>
            </a:r>
          </a:p>
          <a:p>
            <a:pPr lvl="1"/>
            <a:r>
              <a:rPr lang="en-US" dirty="0"/>
              <a:t>Written revision of all questions you got wrong</a:t>
            </a:r>
          </a:p>
          <a:p>
            <a:pPr lvl="2"/>
            <a:r>
              <a:rPr lang="en-US" dirty="0"/>
              <a:t>What you did, </a:t>
            </a:r>
          </a:p>
          <a:p>
            <a:pPr lvl="2"/>
            <a:r>
              <a:rPr lang="en-US" dirty="0"/>
              <a:t>What you should have done</a:t>
            </a:r>
          </a:p>
          <a:p>
            <a:pPr lvl="2"/>
            <a:r>
              <a:rPr lang="en-US" dirty="0"/>
              <a:t>Missing insight</a:t>
            </a:r>
          </a:p>
          <a:p>
            <a:pPr lvl="1"/>
            <a:r>
              <a:rPr lang="en-US" dirty="0"/>
              <a:t>Assignment on Canvas</a:t>
            </a:r>
          </a:p>
          <a:p>
            <a:pPr lvl="1"/>
            <a:r>
              <a:rPr lang="en-US" dirty="0"/>
              <a:t>Retest usually at next quiz date</a:t>
            </a:r>
          </a:p>
          <a:p>
            <a:pPr lvl="1"/>
            <a:r>
              <a:rPr lang="en-US" dirty="0"/>
              <a:t>Retests usually online</a:t>
            </a:r>
          </a:p>
        </p:txBody>
      </p:sp>
    </p:spTree>
    <p:extLst>
      <p:ext uri="{BB962C8B-B14F-4D97-AF65-F5344CB8AC3E}">
        <p14:creationId xmlns:p14="http://schemas.microsoft.com/office/powerpoint/2010/main" val="11962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F779A-99B7-374D-A7D8-C2411D3E8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21C0B-546B-0C40-893F-AC1453384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Standards 4 and 5</a:t>
            </a:r>
          </a:p>
          <a:p>
            <a:r>
              <a:rPr lang="en-US" dirty="0"/>
              <a:t>Retest Standard 4 (constant-acceleration formulas) </a:t>
            </a:r>
          </a:p>
          <a:p>
            <a:pPr lvl="1"/>
            <a:r>
              <a:rPr lang="en-US"/>
              <a:t>Any </a:t>
            </a:r>
            <a:r>
              <a:rPr lang="en-US" dirty="0"/>
              <a:t>time</a:t>
            </a:r>
          </a:p>
          <a:p>
            <a:pPr lvl="1"/>
            <a:r>
              <a:rPr lang="en-US" dirty="0"/>
              <a:t>Once per day</a:t>
            </a:r>
          </a:p>
          <a:p>
            <a:r>
              <a:rPr lang="en-US" dirty="0"/>
              <a:t>Retest Standard 5</a:t>
            </a:r>
          </a:p>
          <a:p>
            <a:pPr lvl="1"/>
            <a:r>
              <a:rPr lang="en-US" dirty="0"/>
              <a:t>Give me a day notice so I can have a right triangle diagram</a:t>
            </a:r>
          </a:p>
        </p:txBody>
      </p:sp>
    </p:spTree>
    <p:extLst>
      <p:ext uri="{BB962C8B-B14F-4D97-AF65-F5344CB8AC3E}">
        <p14:creationId xmlns:p14="http://schemas.microsoft.com/office/powerpoint/2010/main" val="13572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B9467-CD1E-BB40-95EF-66EB3D10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by Standard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2549403-8FAC-40C8-A494-E2AAF33FFF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3603939"/>
              </p:ext>
            </p:extLst>
          </p:nvPr>
        </p:nvGraphicFramePr>
        <p:xfrm>
          <a:off x="457200" y="1417638"/>
          <a:ext cx="7924800" cy="4754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3327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B968A-2BFB-4941-891C-2D3EEF3EA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Satisfied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CFB04DD-6D4B-5B04-202A-697357BEC2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627071"/>
              </p:ext>
            </p:extLst>
          </p:nvPr>
        </p:nvGraphicFramePr>
        <p:xfrm>
          <a:off x="838200" y="1600200"/>
          <a:ext cx="7391399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6376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1F504-9580-C34E-BC03-9B815B89D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A94CC-2BAC-D341-91F4-E9054B4A7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6 parts a, b</a:t>
            </a:r>
          </a:p>
          <a:p>
            <a:pPr lvl="1"/>
            <a:r>
              <a:rPr lang="en-US" dirty="0"/>
              <a:t>Convert speed in km/h to m/s, mi/h</a:t>
            </a:r>
          </a:p>
        </p:txBody>
      </p:sp>
    </p:spTree>
    <p:extLst>
      <p:ext uri="{BB962C8B-B14F-4D97-AF65-F5344CB8AC3E}">
        <p14:creationId xmlns:p14="http://schemas.microsoft.com/office/powerpoint/2010/main" val="3459561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2679E-6F1C-F54D-973F-08E10E80A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4BBCE-7AD9-4B44-B66C-712D9C96F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2819400" cy="685800"/>
          </a:xfrm>
        </p:spPr>
        <p:txBody>
          <a:bodyPr/>
          <a:lstStyle/>
          <a:p>
            <a:r>
              <a:rPr lang="en-US" dirty="0"/>
              <a:t>Question 4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91C8FA3-2A13-924E-8264-B53A0CB45B0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82600" y="3429000"/>
            <a:ext cx="7282295" cy="2762250"/>
            <a:chOff x="5481" y="9544"/>
            <a:chExt cx="5220" cy="198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ACEFB780-D5E5-774E-AABB-4A6E351839DB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5913" y="10528"/>
              <a:ext cx="4788" cy="13"/>
            </a:xfrm>
            <a:custGeom>
              <a:avLst/>
              <a:gdLst>
                <a:gd name="T0" fmla="*/ 0 w 4788"/>
                <a:gd name="T1" fmla="*/ 13 h 13"/>
                <a:gd name="T2" fmla="*/ 4788 w 4788"/>
                <a:gd name="T3" fmla="*/ 0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788" h="13">
                  <a:moveTo>
                    <a:pt x="0" y="13"/>
                  </a:moveTo>
                  <a:lnTo>
                    <a:pt x="4788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2D6B5A25-AE17-D043-A2A0-41376EF5FD0E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5947" y="9784"/>
              <a:ext cx="4286" cy="1500"/>
            </a:xfrm>
            <a:custGeom>
              <a:avLst/>
              <a:gdLst>
                <a:gd name="T0" fmla="*/ 0 w 4286"/>
                <a:gd name="T1" fmla="*/ 675 h 1980"/>
                <a:gd name="T2" fmla="*/ 806 w 4286"/>
                <a:gd name="T3" fmla="*/ 519 h 1980"/>
                <a:gd name="T4" fmla="*/ 1457 w 4286"/>
                <a:gd name="T5" fmla="*/ 13 h 1980"/>
                <a:gd name="T6" fmla="*/ 2726 w 4286"/>
                <a:gd name="T7" fmla="*/ 1500 h 1980"/>
                <a:gd name="T8" fmla="*/ 3411 w 4286"/>
                <a:gd name="T9" fmla="*/ 1000 h 1980"/>
                <a:gd name="T10" fmla="*/ 4286 w 4286"/>
                <a:gd name="T11" fmla="*/ 828 h 19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6" h="1980">
                  <a:moveTo>
                    <a:pt x="0" y="891"/>
                  </a:moveTo>
                  <a:cubicBezTo>
                    <a:pt x="134" y="857"/>
                    <a:pt x="566" y="839"/>
                    <a:pt x="806" y="685"/>
                  </a:cubicBezTo>
                  <a:cubicBezTo>
                    <a:pt x="1046" y="531"/>
                    <a:pt x="1148" y="34"/>
                    <a:pt x="1457" y="17"/>
                  </a:cubicBezTo>
                  <a:cubicBezTo>
                    <a:pt x="1766" y="0"/>
                    <a:pt x="2383" y="1980"/>
                    <a:pt x="2726" y="1980"/>
                  </a:cubicBezTo>
                  <a:cubicBezTo>
                    <a:pt x="3069" y="1980"/>
                    <a:pt x="3205" y="1478"/>
                    <a:pt x="3411" y="1320"/>
                  </a:cubicBezTo>
                  <a:cubicBezTo>
                    <a:pt x="3617" y="1162"/>
                    <a:pt x="4104" y="1140"/>
                    <a:pt x="4286" y="1093"/>
                  </a:cubicBezTo>
                </a:path>
              </a:pathLst>
            </a:cu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7" name="Line 30">
              <a:extLst>
                <a:ext uri="{FF2B5EF4-FFF2-40B4-BE49-F238E27FC236}">
                  <a16:creationId xmlns:a16="http://schemas.microsoft.com/office/drawing/2014/main" id="{903EA50E-EA9F-D841-8670-4F023E9B15FD}"/>
                </a:ext>
              </a:extLst>
            </p:cNvPr>
            <p:cNvCxnSpPr>
              <a:cxnSpLocks noChangeAspect="1" noEditPoints="1" noChangeArrowheads="1" noChangeShapeType="1"/>
            </p:cNvCxnSpPr>
            <p:nvPr/>
          </p:nvCxnSpPr>
          <p:spPr bwMode="auto">
            <a:xfrm>
              <a:off x="5913" y="9544"/>
              <a:ext cx="0" cy="19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Text Box 31">
              <a:extLst>
                <a:ext uri="{FF2B5EF4-FFF2-40B4-BE49-F238E27FC236}">
                  <a16:creationId xmlns:a16="http://schemas.microsoft.com/office/drawing/2014/main" id="{C365F296-842F-8747-B268-1BB36D7ADACC}"/>
                </a:ext>
              </a:extLst>
            </p:cNvPr>
            <p:cNvSpPr txBox="1">
              <a:spLocks noChangeAspect="1" noEditPoints="1" noChangeArrowheads="1" noChangeShapeType="1" noTextEdit="1"/>
            </p:cNvSpPr>
            <p:nvPr/>
          </p:nvSpPr>
          <p:spPr bwMode="auto">
            <a:xfrm>
              <a:off x="5481" y="9814"/>
              <a:ext cx="36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i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x</a:t>
              </a:r>
              <a:endParaRPr lang="en-US" sz="240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9" name="Text Box 32">
              <a:extLst>
                <a:ext uri="{FF2B5EF4-FFF2-40B4-BE49-F238E27FC236}">
                  <a16:creationId xmlns:a16="http://schemas.microsoft.com/office/drawing/2014/main" id="{5B92B954-EFD0-5E44-96A8-CA9B19FEF9C6}"/>
                </a:ext>
              </a:extLst>
            </p:cNvPr>
            <p:cNvSpPr txBox="1">
              <a:spLocks noChangeAspect="1" noEditPoints="1" noChangeArrowheads="1" noChangeShapeType="1" noTextEdit="1"/>
            </p:cNvSpPr>
            <p:nvPr/>
          </p:nvSpPr>
          <p:spPr bwMode="auto">
            <a:xfrm>
              <a:off x="10161" y="10624"/>
              <a:ext cx="36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i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</a:t>
              </a:r>
              <a:endParaRPr lang="en-US" sz="240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CE766DAB-08C5-D744-99AC-9A6D616396AF}"/>
              </a:ext>
            </a:extLst>
          </p:cNvPr>
          <p:cNvSpPr txBox="1"/>
          <p:nvPr/>
        </p:nvSpPr>
        <p:spPr>
          <a:xfrm>
            <a:off x="5228647" y="1741293"/>
            <a:ext cx="2209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Speeding up?</a:t>
            </a:r>
          </a:p>
          <a:p>
            <a:r>
              <a:rPr lang="en-US" dirty="0"/>
              <a:t>Slowing down?</a:t>
            </a:r>
          </a:p>
          <a:p>
            <a:r>
              <a:rPr lang="en-US" i="1" dirty="0"/>
              <a:t>a</a:t>
            </a:r>
            <a:r>
              <a:rPr lang="en-US" dirty="0"/>
              <a:t> = 0?</a:t>
            </a:r>
          </a:p>
          <a:p>
            <a:r>
              <a:rPr lang="en-US" i="1" dirty="0"/>
              <a:t>a</a:t>
            </a:r>
            <a:r>
              <a:rPr lang="en-US" dirty="0"/>
              <a:t> &gt; 0?</a:t>
            </a:r>
          </a:p>
          <a:p>
            <a:r>
              <a:rPr lang="en-US" i="1" dirty="0"/>
              <a:t>a</a:t>
            </a:r>
            <a:r>
              <a:rPr lang="en-US" dirty="0"/>
              <a:t> &lt; 0?</a:t>
            </a:r>
          </a:p>
          <a:p>
            <a:r>
              <a:rPr lang="en-US" i="1" dirty="0"/>
              <a:t>v</a:t>
            </a:r>
            <a:r>
              <a:rPr lang="en-US" dirty="0"/>
              <a:t> = 0?</a:t>
            </a:r>
          </a:p>
          <a:p>
            <a:r>
              <a:rPr lang="en-US" i="1" dirty="0"/>
              <a:t>v</a:t>
            </a:r>
            <a:r>
              <a:rPr lang="en-US" dirty="0"/>
              <a:t> &gt; 0?</a:t>
            </a:r>
          </a:p>
          <a:p>
            <a:r>
              <a:rPr lang="en-US" i="1" dirty="0"/>
              <a:t>v</a:t>
            </a:r>
            <a:r>
              <a:rPr lang="en-US" dirty="0"/>
              <a:t> &lt; 0?</a:t>
            </a:r>
          </a:p>
        </p:txBody>
      </p:sp>
    </p:spTree>
    <p:extLst>
      <p:ext uri="{BB962C8B-B14F-4D97-AF65-F5344CB8AC3E}">
        <p14:creationId xmlns:p14="http://schemas.microsoft.com/office/powerpoint/2010/main" val="43832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6036A-319B-1545-B474-990982FFB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787A9-0BDB-2047-961C-5499EB936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Thrown rock drop time</a:t>
            </a:r>
          </a:p>
          <a:p>
            <a:r>
              <a:rPr lang="en-US" dirty="0"/>
              <a:t>Falling raindrop quantities</a:t>
            </a:r>
          </a:p>
          <a:p>
            <a:r>
              <a:rPr lang="en-US" dirty="0"/>
              <a:t>Tybalt &amp; Mercutio</a:t>
            </a:r>
          </a:p>
          <a:p>
            <a:pPr lvl="1"/>
            <a:r>
              <a:rPr lang="en-US" dirty="0"/>
              <a:t>Time to close distance</a:t>
            </a:r>
          </a:p>
          <a:p>
            <a:r>
              <a:rPr lang="en-US" dirty="0"/>
              <a:t>Rocket Sled</a:t>
            </a:r>
          </a:p>
          <a:p>
            <a:pPr lvl="1"/>
            <a:r>
              <a:rPr lang="en-US" dirty="0"/>
              <a:t>Acceleration</a:t>
            </a:r>
          </a:p>
          <a:p>
            <a:pPr lvl="1"/>
            <a:r>
              <a:rPr lang="en-US" dirty="0"/>
              <a:t>distance traveled</a:t>
            </a:r>
          </a:p>
        </p:txBody>
      </p:sp>
    </p:spTree>
    <p:extLst>
      <p:ext uri="{BB962C8B-B14F-4D97-AF65-F5344CB8AC3E}">
        <p14:creationId xmlns:p14="http://schemas.microsoft.com/office/powerpoint/2010/main" val="125723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92606-3F88-BC44-8804-8CEF9BC49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Col. John Stapp, Ph.D., M.D.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A651D-47C7-8D4F-9F67-B70170BE7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1910–1999</a:t>
            </a:r>
          </a:p>
          <a:p>
            <a:r>
              <a:rPr lang="en-US" dirty="0"/>
              <a:t>Physician, biophysicist, flight surgeon, studied effects of altitude and acceleration, traffic safety consultant</a:t>
            </a:r>
          </a:p>
          <a:p>
            <a:r>
              <a:rPr lang="en-US" dirty="0"/>
              <a:t>“fastest man on Earth”</a:t>
            </a:r>
          </a:p>
          <a:p>
            <a:r>
              <a:rPr lang="en-US" dirty="0"/>
              <a:t>Deceleration of 46.2 g in forward position</a:t>
            </a:r>
          </a:p>
          <a:p>
            <a:pPr lvl="1"/>
            <a:r>
              <a:rPr lang="en-US" dirty="0"/>
              <a:t>“a sensation in the eyes, somewhat like the extraction of a molar without anesthetic.”</a:t>
            </a:r>
          </a:p>
        </p:txBody>
      </p:sp>
    </p:spTree>
    <p:extLst>
      <p:ext uri="{BB962C8B-B14F-4D97-AF65-F5344CB8AC3E}">
        <p14:creationId xmlns:p14="http://schemas.microsoft.com/office/powerpoint/2010/main" val="208440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E19D9-E351-6044-BF99-99F120749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E8E31-A90A-F441-8D01-5E306B4E8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Constant acceleration kinematics formulas</a:t>
            </a:r>
          </a:p>
          <a:p>
            <a:pPr marL="0" indent="0" algn="ctr">
              <a:buNone/>
            </a:pPr>
            <a:r>
              <a:rPr lang="en-US" i="1" dirty="0">
                <a:solidFill>
                  <a:schemeClr val="accent2"/>
                </a:solidFill>
              </a:rPr>
              <a:t>v</a:t>
            </a:r>
            <a:r>
              <a:rPr lang="en-US" dirty="0">
                <a:solidFill>
                  <a:schemeClr val="accent2"/>
                </a:solidFill>
              </a:rPr>
              <a:t> = </a:t>
            </a:r>
            <a:r>
              <a:rPr lang="en-US" i="1" dirty="0">
                <a:solidFill>
                  <a:schemeClr val="accent2"/>
                </a:solidFill>
              </a:rPr>
              <a:t>v</a:t>
            </a:r>
            <a:r>
              <a:rPr lang="en-US" baseline="-25000" dirty="0">
                <a:solidFill>
                  <a:schemeClr val="accent2"/>
                </a:solidFill>
              </a:rPr>
              <a:t>0</a:t>
            </a:r>
            <a:r>
              <a:rPr lang="en-US" dirty="0">
                <a:solidFill>
                  <a:schemeClr val="accent2"/>
                </a:solidFill>
              </a:rPr>
              <a:t> + </a:t>
            </a:r>
            <a:r>
              <a:rPr lang="en-US" i="1" dirty="0">
                <a:solidFill>
                  <a:schemeClr val="accent2"/>
                </a:solidFill>
              </a:rPr>
              <a:t>at</a:t>
            </a:r>
          </a:p>
          <a:p>
            <a:pPr marL="0" indent="0" algn="ctr">
              <a:buNone/>
            </a:pP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= </a:t>
            </a:r>
            <a:r>
              <a:rPr lang="en-US" i="1" dirty="0">
                <a:solidFill>
                  <a:schemeClr val="accent2"/>
                </a:solidFill>
              </a:rPr>
              <a:t>v</a:t>
            </a:r>
            <a:r>
              <a:rPr lang="en-US" baseline="-25000" dirty="0">
                <a:solidFill>
                  <a:schemeClr val="accent2"/>
                </a:solidFill>
              </a:rPr>
              <a:t>0</a:t>
            </a:r>
            <a:r>
              <a:rPr lang="en-US" i="1" dirty="0">
                <a:solidFill>
                  <a:schemeClr val="accent2"/>
                </a:solidFill>
              </a:rPr>
              <a:t>t</a:t>
            </a:r>
            <a:r>
              <a:rPr lang="en-US" dirty="0">
                <a:solidFill>
                  <a:schemeClr val="accent2"/>
                </a:solidFill>
              </a:rPr>
              <a:t> + ½ </a:t>
            </a:r>
            <a:r>
              <a:rPr lang="en-US" i="1" dirty="0">
                <a:solidFill>
                  <a:schemeClr val="accent2"/>
                </a:solidFill>
              </a:rPr>
              <a:t>at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</a:p>
          <a:p>
            <a:pPr marL="0" indent="0" algn="ctr">
              <a:buNone/>
            </a:pPr>
            <a:r>
              <a:rPr lang="en-US" i="1" dirty="0">
                <a:solidFill>
                  <a:schemeClr val="accent2"/>
                </a:solidFill>
              </a:rPr>
              <a:t>v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– </a:t>
            </a:r>
            <a:r>
              <a:rPr lang="en-US" i="1" dirty="0">
                <a:solidFill>
                  <a:schemeClr val="accent2"/>
                </a:solidFill>
              </a:rPr>
              <a:t>v</a:t>
            </a:r>
            <a:r>
              <a:rPr lang="en-US" baseline="-25000" dirty="0">
                <a:solidFill>
                  <a:schemeClr val="accent2"/>
                </a:solidFill>
              </a:rPr>
              <a:t>0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= 2</a:t>
            </a:r>
            <a:r>
              <a:rPr lang="en-US" i="1" dirty="0">
                <a:solidFill>
                  <a:schemeClr val="accent2"/>
                </a:solidFill>
              </a:rPr>
              <a:t>a</a:t>
            </a:r>
            <a:r>
              <a:rPr lang="en-US" dirty="0">
                <a:solidFill>
                  <a:schemeClr val="accent2"/>
                </a:solidFill>
              </a:rPr>
              <a:t> (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– 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baseline="-25000" dirty="0">
                <a:solidFill>
                  <a:schemeClr val="accent2"/>
                </a:solidFill>
              </a:rPr>
              <a:t>0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– 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baseline="-25000" dirty="0">
                <a:solidFill>
                  <a:schemeClr val="accent2"/>
                </a:solidFill>
              </a:rPr>
              <a:t>0</a:t>
            </a:r>
            <a:r>
              <a:rPr lang="en-US" dirty="0">
                <a:solidFill>
                  <a:schemeClr val="accent2"/>
                </a:solidFill>
              </a:rPr>
              <a:t> = ½ (</a:t>
            </a:r>
            <a:r>
              <a:rPr lang="en-US" i="1" dirty="0">
                <a:solidFill>
                  <a:schemeClr val="accent2"/>
                </a:solidFill>
              </a:rPr>
              <a:t>v</a:t>
            </a:r>
            <a:r>
              <a:rPr lang="en-US" baseline="-25000" dirty="0">
                <a:solidFill>
                  <a:schemeClr val="accent2"/>
                </a:solidFill>
              </a:rPr>
              <a:t>0</a:t>
            </a:r>
            <a:r>
              <a:rPr lang="en-US" dirty="0">
                <a:solidFill>
                  <a:schemeClr val="accent2"/>
                </a:solidFill>
              </a:rPr>
              <a:t> + </a:t>
            </a:r>
            <a:r>
              <a:rPr lang="en-US" i="1" dirty="0">
                <a:solidFill>
                  <a:schemeClr val="accent2"/>
                </a:solidFill>
              </a:rPr>
              <a:t>v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i="1" dirty="0">
                <a:solidFill>
                  <a:schemeClr val="accent2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8733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BDD76-CBE3-6E41-8F6A-FB4AD6AF8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77C08-C88F-8C4F-A657-379932908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Trigonometric ratios for acute angle </a:t>
            </a:r>
            <a:r>
              <a:rPr lang="en-US" i="1" dirty="0">
                <a:latin typeface="Symbol" pitchFamily="2" charset="2"/>
              </a:rPr>
              <a:t>q</a:t>
            </a:r>
            <a:r>
              <a:rPr lang="en-US" dirty="0"/>
              <a:t>:</a:t>
            </a:r>
          </a:p>
          <a:p>
            <a:pPr>
              <a:buClr>
                <a:schemeClr val="tx2"/>
              </a:buClr>
            </a:pPr>
            <a:r>
              <a:rPr lang="en-US" dirty="0">
                <a:solidFill>
                  <a:schemeClr val="accent2"/>
                </a:solidFill>
              </a:rPr>
              <a:t>sin</a:t>
            </a:r>
            <a:r>
              <a:rPr lang="en-US" dirty="0"/>
              <a:t> </a:t>
            </a:r>
            <a:r>
              <a:rPr lang="en-US" i="1" dirty="0">
                <a:latin typeface="Symbol" pitchFamily="2" charset="2"/>
              </a:rPr>
              <a:t>q</a:t>
            </a:r>
            <a:r>
              <a:rPr lang="en-US" dirty="0"/>
              <a:t> = </a:t>
            </a:r>
            <a:r>
              <a:rPr lang="en-US" dirty="0">
                <a:solidFill>
                  <a:schemeClr val="accent2"/>
                </a:solidFill>
              </a:rPr>
              <a:t>o</a:t>
            </a:r>
            <a:r>
              <a:rPr lang="en-US" dirty="0"/>
              <a:t>pposite / </a:t>
            </a:r>
            <a:r>
              <a:rPr lang="en-US" dirty="0">
                <a:solidFill>
                  <a:schemeClr val="accent2"/>
                </a:solidFill>
              </a:rPr>
              <a:t>h</a:t>
            </a:r>
            <a:r>
              <a:rPr lang="en-US" dirty="0"/>
              <a:t>ypotenuse</a:t>
            </a:r>
          </a:p>
          <a:p>
            <a:pPr>
              <a:buClr>
                <a:schemeClr val="tx2"/>
              </a:buClr>
            </a:pPr>
            <a:r>
              <a:rPr lang="en-US" dirty="0">
                <a:solidFill>
                  <a:schemeClr val="accent2"/>
                </a:solidFill>
              </a:rPr>
              <a:t>cos</a:t>
            </a:r>
            <a:r>
              <a:rPr lang="en-US" dirty="0"/>
              <a:t> </a:t>
            </a:r>
            <a:r>
              <a:rPr lang="en-US" i="1" dirty="0">
                <a:latin typeface="Symbol" pitchFamily="2" charset="2"/>
              </a:rPr>
              <a:t>q</a:t>
            </a:r>
            <a:r>
              <a:rPr lang="en-US" dirty="0"/>
              <a:t> = </a:t>
            </a:r>
            <a:r>
              <a:rPr lang="en-US" dirty="0">
                <a:solidFill>
                  <a:schemeClr val="accent2"/>
                </a:solidFill>
              </a:rPr>
              <a:t>a</a:t>
            </a:r>
            <a:r>
              <a:rPr lang="en-US" dirty="0"/>
              <a:t>djacent / </a:t>
            </a:r>
            <a:r>
              <a:rPr lang="en-US" dirty="0">
                <a:solidFill>
                  <a:schemeClr val="accent2"/>
                </a:solidFill>
              </a:rPr>
              <a:t>h</a:t>
            </a:r>
            <a:r>
              <a:rPr lang="en-US" dirty="0"/>
              <a:t>ypotenuse</a:t>
            </a:r>
          </a:p>
          <a:p>
            <a:pPr>
              <a:buClr>
                <a:schemeClr val="tx2"/>
              </a:buClr>
            </a:pPr>
            <a:r>
              <a:rPr lang="en-US" dirty="0">
                <a:solidFill>
                  <a:schemeClr val="accent2"/>
                </a:solidFill>
              </a:rPr>
              <a:t>tan</a:t>
            </a:r>
            <a:r>
              <a:rPr lang="en-US" dirty="0"/>
              <a:t> </a:t>
            </a:r>
            <a:r>
              <a:rPr lang="en-US" i="1" dirty="0">
                <a:latin typeface="Symbol" pitchFamily="2" charset="2"/>
              </a:rPr>
              <a:t>q</a:t>
            </a:r>
            <a:r>
              <a:rPr lang="en-US" dirty="0"/>
              <a:t> = </a:t>
            </a:r>
            <a:r>
              <a:rPr lang="en-US" dirty="0">
                <a:solidFill>
                  <a:schemeClr val="accent2"/>
                </a:solidFill>
              </a:rPr>
              <a:t>o</a:t>
            </a:r>
            <a:r>
              <a:rPr lang="en-US" dirty="0"/>
              <a:t>pposite / </a:t>
            </a:r>
            <a:r>
              <a:rPr lang="en-US" dirty="0">
                <a:solidFill>
                  <a:schemeClr val="accent2"/>
                </a:solidFill>
              </a:rPr>
              <a:t>a</a:t>
            </a:r>
            <a:r>
              <a:rPr lang="en-US" dirty="0"/>
              <a:t>djacent</a:t>
            </a:r>
          </a:p>
          <a:p>
            <a:pPr lvl="1">
              <a:buClr>
                <a:schemeClr val="tx2"/>
              </a:buClr>
            </a:pPr>
            <a:r>
              <a:rPr lang="en-US" dirty="0">
                <a:solidFill>
                  <a:schemeClr val="accent4"/>
                </a:solidFill>
              </a:rPr>
              <a:t>Slope</a:t>
            </a:r>
            <a:r>
              <a:rPr lang="en-US" dirty="0"/>
              <a:t> of the line in trigonometric orientation</a:t>
            </a:r>
          </a:p>
          <a:p>
            <a:pPr>
              <a:buClr>
                <a:schemeClr val="tx2"/>
              </a:buClr>
            </a:pPr>
            <a:r>
              <a:rPr lang="en-US" dirty="0">
                <a:solidFill>
                  <a:schemeClr val="accent2"/>
                </a:solidFill>
              </a:rPr>
              <a:t>sec</a:t>
            </a:r>
            <a:r>
              <a:rPr lang="en-US" dirty="0"/>
              <a:t> </a:t>
            </a:r>
            <a:r>
              <a:rPr lang="en-US" i="1" dirty="0">
                <a:latin typeface="Symbol" pitchFamily="2" charset="2"/>
              </a:rPr>
              <a:t>q</a:t>
            </a:r>
            <a:r>
              <a:rPr lang="en-US" dirty="0"/>
              <a:t> = 1/cos </a:t>
            </a:r>
            <a:r>
              <a:rPr lang="en-US" i="1" dirty="0">
                <a:latin typeface="Symbol" pitchFamily="2" charset="2"/>
              </a:rPr>
              <a:t>q</a:t>
            </a:r>
            <a:r>
              <a:rPr lang="en-US" dirty="0"/>
              <a:t> </a:t>
            </a:r>
          </a:p>
          <a:p>
            <a:pPr>
              <a:buClr>
                <a:schemeClr val="tx2"/>
              </a:buClr>
            </a:pPr>
            <a:r>
              <a:rPr lang="en-US" dirty="0" err="1">
                <a:solidFill>
                  <a:schemeClr val="accent2"/>
                </a:solidFill>
              </a:rPr>
              <a:t>csc</a:t>
            </a:r>
            <a:r>
              <a:rPr lang="en-US" dirty="0"/>
              <a:t> </a:t>
            </a:r>
            <a:r>
              <a:rPr lang="en-US" i="1" dirty="0">
                <a:latin typeface="Symbol" pitchFamily="2" charset="2"/>
              </a:rPr>
              <a:t>q</a:t>
            </a:r>
            <a:r>
              <a:rPr lang="en-US" dirty="0"/>
              <a:t> = 1/sin </a:t>
            </a:r>
            <a:r>
              <a:rPr lang="en-US" i="1" dirty="0">
                <a:latin typeface="Symbol" pitchFamily="2" charset="2"/>
              </a:rPr>
              <a:t>q</a:t>
            </a:r>
          </a:p>
          <a:p>
            <a:pPr>
              <a:buClr>
                <a:schemeClr val="tx2"/>
              </a:buClr>
            </a:pPr>
            <a:r>
              <a:rPr lang="en-US" dirty="0">
                <a:solidFill>
                  <a:schemeClr val="accent2"/>
                </a:solidFill>
              </a:rPr>
              <a:t>cot</a:t>
            </a:r>
            <a:r>
              <a:rPr lang="en-US" dirty="0"/>
              <a:t> </a:t>
            </a:r>
            <a:r>
              <a:rPr lang="en-US" i="1" dirty="0">
                <a:latin typeface="Symbol" pitchFamily="2" charset="2"/>
              </a:rPr>
              <a:t>q</a:t>
            </a:r>
            <a:r>
              <a:rPr lang="en-US" dirty="0"/>
              <a:t> = 1/tan </a:t>
            </a:r>
            <a:r>
              <a:rPr lang="en-US" i="1" dirty="0">
                <a:latin typeface="Symbol" pitchFamily="2" charset="2"/>
              </a:rPr>
              <a:t>q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280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Custom 25">
      <a:dk1>
        <a:srgbClr val="000066"/>
      </a:dk1>
      <a:lt1>
        <a:srgbClr val="FFFFFF"/>
      </a:lt1>
      <a:dk2>
        <a:srgbClr val="003366"/>
      </a:dk2>
      <a:lt2>
        <a:srgbClr val="808080"/>
      </a:lt2>
      <a:accent1>
        <a:srgbClr val="BBE0E3"/>
      </a:accent1>
      <a:accent2>
        <a:srgbClr val="0000FF"/>
      </a:accent2>
      <a:accent3>
        <a:srgbClr val="FF0000"/>
      </a:accent3>
      <a:accent4>
        <a:srgbClr val="006600"/>
      </a:accent4>
      <a:accent5>
        <a:srgbClr val="00CC00"/>
      </a:accent5>
      <a:accent6>
        <a:srgbClr val="800000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3366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FF"/>
        </a:accent2>
        <a:accent3>
          <a:srgbClr val="FFFFFF"/>
        </a:accent3>
        <a:accent4>
          <a:srgbClr val="002A56"/>
        </a:accent4>
        <a:accent5>
          <a:srgbClr val="DAEDEF"/>
        </a:accent5>
        <a:accent6>
          <a:srgbClr val="2D2D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3358</TotalTime>
  <Words>340</Words>
  <Application>Microsoft Office PowerPoint</Application>
  <PresentationFormat>On-screen Show (4:3)</PresentationFormat>
  <Paragraphs>74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Symbol</vt:lpstr>
      <vt:lpstr>Times New Roman</vt:lpstr>
      <vt:lpstr>Default Design</vt:lpstr>
      <vt:lpstr>Quiz 1</vt:lpstr>
      <vt:lpstr>Class by Standard</vt:lpstr>
      <vt:lpstr>Standards Satisfied</vt:lpstr>
      <vt:lpstr>Standard 1</vt:lpstr>
      <vt:lpstr>Standard 2</vt:lpstr>
      <vt:lpstr>Standard 3</vt:lpstr>
      <vt:lpstr>Col. John Stapp, Ph.D., M.D.</vt:lpstr>
      <vt:lpstr>Standard 4</vt:lpstr>
      <vt:lpstr>Standard 5</vt:lpstr>
      <vt:lpstr>Standard 5</vt:lpstr>
      <vt:lpstr>Revisions and retesting</vt:lpstr>
      <vt:lpstr>Retesting</vt:lpstr>
    </vt:vector>
  </TitlesOfParts>
  <Company>John Carroll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Balloon Animals</dc:title>
  <dc:creator>joe</dc:creator>
  <cp:lastModifiedBy>Richard Barrans</cp:lastModifiedBy>
  <cp:revision>222</cp:revision>
  <cp:lastPrinted>2019-02-25T13:00:09Z</cp:lastPrinted>
  <dcterms:created xsi:type="dcterms:W3CDTF">2003-08-04T19:23:16Z</dcterms:created>
  <dcterms:modified xsi:type="dcterms:W3CDTF">2024-02-02T22:48:31Z</dcterms:modified>
</cp:coreProperties>
</file>