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74" r:id="rId2"/>
    <p:sldId id="497" r:id="rId3"/>
    <p:sldId id="499" r:id="rId4"/>
    <p:sldId id="513" r:id="rId5"/>
    <p:sldId id="422" r:id="rId6"/>
    <p:sldId id="501" r:id="rId7"/>
    <p:sldId id="504" r:id="rId8"/>
    <p:sldId id="505" r:id="rId9"/>
    <p:sldId id="506" r:id="rId10"/>
    <p:sldId id="507" r:id="rId11"/>
    <p:sldId id="508" r:id="rId12"/>
    <p:sldId id="509" r:id="rId13"/>
    <p:sldId id="502" r:id="rId14"/>
    <p:sldId id="543" r:id="rId15"/>
    <p:sldId id="544" r:id="rId16"/>
    <p:sldId id="546" r:id="rId17"/>
    <p:sldId id="516" r:id="rId18"/>
    <p:sldId id="522" r:id="rId19"/>
    <p:sldId id="545" r:id="rId20"/>
    <p:sldId id="518" r:id="rId21"/>
    <p:sldId id="541" r:id="rId22"/>
    <p:sldId id="517" r:id="rId23"/>
    <p:sldId id="519" r:id="rId24"/>
    <p:sldId id="520" r:id="rId25"/>
    <p:sldId id="537" r:id="rId26"/>
    <p:sldId id="538" r:id="rId27"/>
    <p:sldId id="539" r:id="rId28"/>
    <p:sldId id="526" r:id="rId29"/>
    <p:sldId id="527" r:id="rId30"/>
    <p:sldId id="540" r:id="rId31"/>
    <p:sldId id="528" r:id="rId32"/>
    <p:sldId id="542" r:id="rId33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>
          <p15:clr>
            <a:srgbClr val="A4A3A4"/>
          </p15:clr>
        </p15:guide>
        <p15:guide id="2" pos="29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9216"/>
    <p:restoredTop sz="90957"/>
  </p:normalViewPr>
  <p:slideViewPr>
    <p:cSldViewPr>
      <p:cViewPr varScale="1">
        <p:scale>
          <a:sx n="48" d="100"/>
          <a:sy n="48" d="100"/>
        </p:scale>
        <p:origin x="54" y="480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272" y="-96"/>
      </p:cViewPr>
      <p:guideLst>
        <p:guide orient="horz" pos="2209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369C5DD7-1A6C-724B-1A5E-8F578EE9E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P1210 L09 N 1–3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04F0FA46-2864-65BD-9EA9-8271E3C3FE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0813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8" name="Rectangle 4">
            <a:extLst>
              <a:ext uri="{FF2B5EF4-FFF2-40B4-BE49-F238E27FC236}">
                <a16:creationId xmlns:a16="http://schemas.microsoft.com/office/drawing/2014/main" id="{7CABFE29-C8EA-60A0-27FD-29632AB09D2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9" name="Rectangle 5">
            <a:extLst>
              <a:ext uri="{FF2B5EF4-FFF2-40B4-BE49-F238E27FC236}">
                <a16:creationId xmlns:a16="http://schemas.microsoft.com/office/drawing/2014/main" id="{09F6C97C-7F1C-7689-0939-E6228F73C6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0813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1A69A950-CA13-406E-8BE4-ECC58F005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0A8C4C3D-C560-BA74-DBC7-52ABD45ED4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P1210 L09 N 1–3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0F7B11F8-DE59-B15A-37E1-5A2A51FB2C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240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957B5E7-CC80-D9EF-09DE-EE46817669E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DAD047A3-EC75-6230-EBA3-C7A69F5ACE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28988"/>
            <a:ext cx="6772275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50F7485E-A83B-550E-7050-FF8C2332AE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03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07E6EF8A-EBE0-A2CC-5AA5-C84CA8CB5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2400" y="6659563"/>
            <a:ext cx="4003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4D8D5DA5-6467-4967-8507-9AD384AA0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5302F9E3-B17D-A8C7-85F2-04EE9DF2DC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C438C23-C3A1-01F6-F273-6A58B8606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0412833-BB8E-33E1-C6C1-50D5D30174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06DA39-6FB9-46A1-8B4C-56A8C2E89EE3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5" name="Header Placeholder 1">
            <a:extLst>
              <a:ext uri="{FF2B5EF4-FFF2-40B4-BE49-F238E27FC236}">
                <a16:creationId xmlns:a16="http://schemas.microsoft.com/office/drawing/2014/main" id="{FB8A32C5-CBBD-EBB7-8E7A-0F01AEE55D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E1DB9D-2313-7DCD-468C-710CAF67EC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0FF1924-8A61-3574-0F28-8A3E734DA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C5955EB-8515-6BCB-49C1-40E11153E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6" name="Header Placeholder 1">
            <a:extLst>
              <a:ext uri="{FF2B5EF4-FFF2-40B4-BE49-F238E27FC236}">
                <a16:creationId xmlns:a16="http://schemas.microsoft.com/office/drawing/2014/main" id="{99E22516-8AFE-8629-D2FB-6E5FE9067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  <p:extLst>
      <p:ext uri="{BB962C8B-B14F-4D97-AF65-F5344CB8AC3E}">
        <p14:creationId xmlns:p14="http://schemas.microsoft.com/office/powerpoint/2010/main" val="3280493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3A9CA-0027-8836-F06B-E2690BA1A2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F361A576-2C0C-D68D-A42D-43D45177F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83965C9B-B9CC-F49D-F60C-B41232668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846623D6-F475-2C97-E29B-752E7C2A4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4C6BB3-4F7D-42D5-BBFA-9406526BBC48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5845" name="Header Placeholder 1">
            <a:extLst>
              <a:ext uri="{FF2B5EF4-FFF2-40B4-BE49-F238E27FC236}">
                <a16:creationId xmlns:a16="http://schemas.microsoft.com/office/drawing/2014/main" id="{FA3B657B-1C5A-0B55-E2EB-9886629A8E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  <p:extLst>
      <p:ext uri="{BB962C8B-B14F-4D97-AF65-F5344CB8AC3E}">
        <p14:creationId xmlns:p14="http://schemas.microsoft.com/office/powerpoint/2010/main" val="974456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0A311-3A10-29D3-11C6-8E643A9DA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350C07B1-272A-A12C-6F6F-05469CD9DD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43CA360F-6369-4145-311C-DA89D32C9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97FBC203-CB29-2243-0D11-8F55A93449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BD8E94-1E9E-4DD4-B91A-DB67DFAD1893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3013" name="Header Placeholder 1">
            <a:extLst>
              <a:ext uri="{FF2B5EF4-FFF2-40B4-BE49-F238E27FC236}">
                <a16:creationId xmlns:a16="http://schemas.microsoft.com/office/drawing/2014/main" id="{44695845-16FA-730C-560D-D829F1C78E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  <p:extLst>
      <p:ext uri="{BB962C8B-B14F-4D97-AF65-F5344CB8AC3E}">
        <p14:creationId xmlns:p14="http://schemas.microsoft.com/office/powerpoint/2010/main" val="3345663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2E89C6EA-120A-EAA7-7963-B218BA47A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D12BA68D-02E9-9417-FB80-3A4AF0F11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0B0F213-55B5-B8C0-3B8D-2862ABBF81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83C898-F6F7-41D9-873C-8431100515CC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17413" name="Header Placeholder 1">
            <a:extLst>
              <a:ext uri="{FF2B5EF4-FFF2-40B4-BE49-F238E27FC236}">
                <a16:creationId xmlns:a16="http://schemas.microsoft.com/office/drawing/2014/main" id="{C7B8EA69-3C9B-68CA-CC50-E3EB9A12C1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FCCCBB6E-E94E-6C63-7F55-073BD39DB7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7AD61E9A-7D27-8B8F-2D07-F0F0B1DC6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39F3B5F2-26E5-4599-0461-A163C7A5DD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264C8E-CBD7-4518-999A-DA96473789DB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19461" name="Header Placeholder 1">
            <a:extLst>
              <a:ext uri="{FF2B5EF4-FFF2-40B4-BE49-F238E27FC236}">
                <a16:creationId xmlns:a16="http://schemas.microsoft.com/office/drawing/2014/main" id="{D4FB9D53-33B3-6109-F628-BBEE9DD605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22A373F8-F8C1-3044-7568-F686AF6B25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24AF8511-734A-6F6D-0C43-F412ABD57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98964F85-7CAC-68DC-C0E3-257FBE05E2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EEA371-EDF6-4B40-B48A-71CCD5001C84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21509" name="Header Placeholder 1">
            <a:extLst>
              <a:ext uri="{FF2B5EF4-FFF2-40B4-BE49-F238E27FC236}">
                <a16:creationId xmlns:a16="http://schemas.microsoft.com/office/drawing/2014/main" id="{D7C634D0-4672-65FA-2946-C216CA5DB2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CF955B5D-6D47-1C12-FF0D-C350B1B7A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5142EEA9-9B1B-5DF7-9A86-D30A88C1D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80760727-5958-46C4-D986-66DB9E6026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EC0CC9-6CA2-446A-BED4-5BCF8E900DDF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8917" name="Header Placeholder 1">
            <a:extLst>
              <a:ext uri="{FF2B5EF4-FFF2-40B4-BE49-F238E27FC236}">
                <a16:creationId xmlns:a16="http://schemas.microsoft.com/office/drawing/2014/main" id="{E5F0AAA0-E24C-C0CC-DBFB-95D8A1C6D9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188885DE-BA9D-D6B0-0287-75FAE7077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6620CB9-0144-045B-EBAB-0E675E766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38BC32F2-3612-1339-A802-9D8968A0E0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7059BD-7EE2-4E9E-A99E-628ACECB28EA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40965" name="Header Placeholder 1">
            <a:extLst>
              <a:ext uri="{FF2B5EF4-FFF2-40B4-BE49-F238E27FC236}">
                <a16:creationId xmlns:a16="http://schemas.microsoft.com/office/drawing/2014/main" id="{1FDA301F-2109-D167-4885-C6AC90AEF7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BAAF8ABF-22D7-54BA-615C-B4B8012FA6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882B4720-FF05-0BE9-59AD-6902D5389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0F2B01FC-F63A-B4DE-1DE8-C480B5DD58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7518D6-6AB0-4CB0-864A-4357A9A356BB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45061" name="Header Placeholder 1">
            <a:extLst>
              <a:ext uri="{FF2B5EF4-FFF2-40B4-BE49-F238E27FC236}">
                <a16:creationId xmlns:a16="http://schemas.microsoft.com/office/drawing/2014/main" id="{0CD3F42F-C4DA-D8E8-1C48-FCD1D2D307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11CA6545-1E22-C72A-2CB7-743F2FA69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CA77491A-5881-22B7-2C76-B398EB44E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0CAC4FD5-24D4-3CC4-0B71-FDD77E86B6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B7F0BE-B736-4690-A427-F82B6ED12124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11269" name="Header Placeholder 1">
            <a:extLst>
              <a:ext uri="{FF2B5EF4-FFF2-40B4-BE49-F238E27FC236}">
                <a16:creationId xmlns:a16="http://schemas.microsoft.com/office/drawing/2014/main" id="{E4DD922A-E348-061D-3D3E-AF8F5CD30F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3D8D9A8-ED23-D293-D7E7-8EE64CF53A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E1EDAB4-D6FD-1B8F-4F79-B24079BC1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F70ED40-D844-4347-ECD6-14E1D9CFB8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99D33B-E92C-4345-8C2E-E399392CAB3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3" name="Header Placeholder 1">
            <a:extLst>
              <a:ext uri="{FF2B5EF4-FFF2-40B4-BE49-F238E27FC236}">
                <a16:creationId xmlns:a16="http://schemas.microsoft.com/office/drawing/2014/main" id="{36B286D8-B446-DC48-735E-79C17163F9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1633B9FE-E6E3-8C44-209C-EFEE03640F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3DF179DC-914E-3F86-DA1B-C55EA1BBD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20DDEEC3-7BDC-AABA-90B8-B0F875C510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F4FB0A-6A8E-492E-A3EA-690518C1DE55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21" name="Header Placeholder 1">
            <a:extLst>
              <a:ext uri="{FF2B5EF4-FFF2-40B4-BE49-F238E27FC236}">
                <a16:creationId xmlns:a16="http://schemas.microsoft.com/office/drawing/2014/main" id="{A326B517-09A0-A7F7-F03E-D9EAD5102A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0A6499D-3028-6AFC-B1F4-1F8198DADB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608EDF1-0057-2593-FF3D-23251EB12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41AF69E-EABE-A4F5-4EBD-497654107E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FC5515-049F-4946-BD87-CA4BF27CABC2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3" name="Header Placeholder 1">
            <a:extLst>
              <a:ext uri="{FF2B5EF4-FFF2-40B4-BE49-F238E27FC236}">
                <a16:creationId xmlns:a16="http://schemas.microsoft.com/office/drawing/2014/main" id="{6D05DBF8-2F73-42E0-2361-5D7ED03121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065F975-8662-0B9F-FA54-9FCD9EC955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2400" y="6659563"/>
            <a:ext cx="40036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26" tIns="46063" rIns="92126" bIns="46063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6749F4-0270-4E2B-9DAE-5B03C82E9EA1}" type="slidenum">
              <a:rPr lang="en-US" altLang="en-US" b="0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b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1BA8671-5B55-1962-A812-2096A9909A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E96372A-81C9-A3BF-11F9-C169B6E93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 box sitting on the table ;obviously zero net force.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Pushing on the table without moving it - also zero net force.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Pushing at a constant speed - zero net force!  Really!  Recall planes, trains, and automobiles.</a:t>
            </a:r>
          </a:p>
        </p:txBody>
      </p:sp>
      <p:sp>
        <p:nvSpPr>
          <p:cNvPr id="14341" name="Header Placeholder 1">
            <a:extLst>
              <a:ext uri="{FF2B5EF4-FFF2-40B4-BE49-F238E27FC236}">
                <a16:creationId xmlns:a16="http://schemas.microsoft.com/office/drawing/2014/main" id="{2F1C4C76-8823-1938-536B-B7118ECA68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946D40-3126-FEAB-DC5E-4BE867D4BE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4726308C-53B4-2DD4-8C47-61EC82E35B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E5F52750-B4CC-F19A-A385-A2B689DAD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618E3764-13F0-B79D-5503-4CE97EEDCE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053432-2DB3-4FE2-889C-DF9034E2B473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5605" name="Header Placeholder 1">
            <a:extLst>
              <a:ext uri="{FF2B5EF4-FFF2-40B4-BE49-F238E27FC236}">
                <a16:creationId xmlns:a16="http://schemas.microsoft.com/office/drawing/2014/main" id="{AFEC5045-F2A2-CA6E-3AC7-B830258507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  <p:extLst>
      <p:ext uri="{BB962C8B-B14F-4D97-AF65-F5344CB8AC3E}">
        <p14:creationId xmlns:p14="http://schemas.microsoft.com/office/powerpoint/2010/main" val="163647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D4459E-9FC5-E161-5B5D-0AA4350451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74A43D7C-CEAF-E759-F879-4C46A62A76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86E60B3B-17E5-FEDB-8653-A34487109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BA493386-24F1-701B-55EA-B404859A9B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199CFB-2091-4495-BBF9-F502A32950C6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7653" name="Header Placeholder 1">
            <a:extLst>
              <a:ext uri="{FF2B5EF4-FFF2-40B4-BE49-F238E27FC236}">
                <a16:creationId xmlns:a16="http://schemas.microsoft.com/office/drawing/2014/main" id="{9B69C423-F18C-FA84-5E8F-D3DE051FE3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  <p:extLst>
      <p:ext uri="{BB962C8B-B14F-4D97-AF65-F5344CB8AC3E}">
        <p14:creationId xmlns:p14="http://schemas.microsoft.com/office/powerpoint/2010/main" val="1433135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1C2A31-00BA-5400-E3B4-B5FB182C77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A1C046BD-D20C-2594-5C5B-551325422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4630097-2C72-C91E-D5F2-C5DC94E47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3A2122A7-8AB2-1E7F-4B09-4CAC37AAF2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D47EFC-BD84-4F18-B268-948FA1F1E729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9701" name="Header Placeholder 1">
            <a:extLst>
              <a:ext uri="{FF2B5EF4-FFF2-40B4-BE49-F238E27FC236}">
                <a16:creationId xmlns:a16="http://schemas.microsoft.com/office/drawing/2014/main" id="{3A6D8B56-DC33-8A38-A5BD-E2300354A7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  <p:extLst>
      <p:ext uri="{BB962C8B-B14F-4D97-AF65-F5344CB8AC3E}">
        <p14:creationId xmlns:p14="http://schemas.microsoft.com/office/powerpoint/2010/main" val="3656096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EAAB1-8310-EBF6-9A5A-21D7FD66CF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DC51316-0400-0B22-09C9-C7EC35D074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93F4765-A554-B09B-A614-D2AA0915AA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8" name="Header Placeholder 1">
            <a:extLst>
              <a:ext uri="{FF2B5EF4-FFF2-40B4-BE49-F238E27FC236}">
                <a16:creationId xmlns:a16="http://schemas.microsoft.com/office/drawing/2014/main" id="{0FF124A2-DFA8-4251-373F-E3FB7C339C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L09 N 1–3</a:t>
            </a:r>
          </a:p>
        </p:txBody>
      </p:sp>
    </p:spTree>
    <p:extLst>
      <p:ext uri="{BB962C8B-B14F-4D97-AF65-F5344CB8AC3E}">
        <p14:creationId xmlns:p14="http://schemas.microsoft.com/office/powerpoint/2010/main" val="395157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07B637-8364-F527-5D7A-99D3BFA1B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E529F5-1376-8B82-0D56-5D2A9EAFB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0CAB9A-A7B0-18F5-9118-DB3EAF424C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1040-D3AE-4E51-9119-072F6DE814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5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8A8A6F-D7B8-E65F-E4D0-0E0798AD93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2CF824-471D-99DC-05B0-C15E5769F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C52554-BE2E-A2F6-DE46-6879DD6ACF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0C45-5B8E-4759-8A16-9DA3E4BE4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8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2088E3-50FE-8541-2ECF-3A748452EF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23BD8E-768D-5C60-06E0-14EB14DD6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317D0-E635-4012-0C4D-77358CC99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97F58-0FC3-4A1A-902D-5AC4D3EF7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63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11CCC3-ABC1-B90D-A859-CF58C35B8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63828C-817C-3CD6-7FDD-9D6AFCA3A0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EB9311-E9E9-5AF3-DBE4-5472F014B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B36E-ED77-4839-B389-EA04DD95F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93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333719-9000-268A-E072-65E7FD144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67E548-CA5C-1E35-453E-81BA69262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B1DDED-0839-E1C6-8884-7AB72E1551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7B3C7-F406-4E47-A39B-B75A95A938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71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0F1D27-4622-2139-AC87-009D6F497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7B0F0-30BA-44C2-C4F3-FBF70A9EB3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EA10C-D279-50D5-5A5B-B04C6E622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E8AC3-A1FE-495A-ADF8-7944E736E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09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3BF93C9-5221-54FA-70E6-3F8A43705F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20C1D6-E91E-9F84-CED6-8110DD350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EEBF8D-04ED-D749-9C85-0D6D911E6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DA70B-C755-4474-8847-5C29368AD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64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229A1B2-AF91-B7F8-AC11-7B44C3593C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D4D59A-479B-04B1-9454-E4A09509C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FFC72C-6AB3-05E5-FF10-DF2B3A3E76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6A5A-E865-47E9-8322-96EB1A6CB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57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43124D-F4E3-B791-2738-AA5CCF2914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37417E4-BA38-2E3D-E621-CE0ACC49AC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DC356D-A11E-4951-6164-6404DE3C9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1CF9-EC85-47F4-87C1-A7498262C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75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24ED1F-9C52-76A0-8453-C69954DF0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4568E-B41A-603F-4A03-F98EA3B0BD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6A07EA-44F1-0B33-4FB9-D5F6077372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C6D4-740B-400B-A397-61F2FEC74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5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0CF371-5B49-0EE9-48A9-16326C75F2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2824A5-D6B3-C547-8A90-DE2B9D020F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E8762B-A589-CE12-7EB8-F207959031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10D9-F2CF-412A-BE71-77D827BCC6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71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9D3C5C-ECC8-47D6-34AF-71E8FD6B6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261518-C8FA-82A0-647F-CE1F4D6D4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FC0402-45EF-2277-CD1E-A88FE6E370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361C02B-574C-A445-E0C4-15E198D296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798D098-056E-CDEA-2C1B-F2FB865BE3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8D5052AC-29A3-4639-A1FE-D18E874039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98433E2-B950-5724-F319-6FAAC8D0F4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Newton’s First Law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5D907DD-6D55-F1FF-66DB-D4E0F46152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09600"/>
          </a:xfrm>
        </p:spPr>
        <p:txBody>
          <a:bodyPr/>
          <a:lstStyle/>
          <a:p>
            <a:pPr eaLnBrk="1" hangingPunct="1"/>
            <a:r>
              <a:rPr lang="en-US" altLang="en-US"/>
              <a:t>The world is not as it seems</a:t>
            </a: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CCBDAB03-01B6-B14E-B9C1-8FCA9DD48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5116513"/>
            <a:ext cx="1387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§ 4.1–4.2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98469B81-9D7E-2731-6CCD-FD9A7CC92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C6C3744-F905-7F49-B25E-0C9A2B5292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Air Resistance (Drag)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E5C5F563-AE34-9DB1-BDC0-A0BEBE4AA3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Very complicated</a:t>
            </a:r>
          </a:p>
          <a:p>
            <a:pPr eaLnBrk="1" hangingPunct="1"/>
            <a:r>
              <a:rPr lang="en-US" altLang="en-US" dirty="0"/>
              <a:t>Depends on airspeed: </a:t>
            </a:r>
            <a:r>
              <a:rPr lang="en-US" altLang="en-US" dirty="0">
                <a:solidFill>
                  <a:schemeClr val="accent2"/>
                </a:solidFill>
              </a:rPr>
              <a:t>faster</a:t>
            </a:r>
            <a:r>
              <a:rPr lang="en-US" altLang="en-US" dirty="0"/>
              <a:t> airspeed gives </a:t>
            </a:r>
            <a:r>
              <a:rPr lang="en-US" altLang="en-US" dirty="0">
                <a:solidFill>
                  <a:schemeClr val="accent2"/>
                </a:solidFill>
              </a:rPr>
              <a:t>greater drag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dirty="0">
                <a:solidFill>
                  <a:srgbClr val="006600"/>
                </a:solidFill>
              </a:rPr>
              <a:t>Intro physics classes often ignore drag because it’s not analytically tractable</a:t>
            </a: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</a:rPr>
              <a:t>Engineers make fun of us for it</a:t>
            </a: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</a:rPr>
              <a:t>We’re doing you a favor</a:t>
            </a:r>
          </a:p>
        </p:txBody>
      </p:sp>
    </p:spTree>
    <p:extLst>
      <p:ext uri="{BB962C8B-B14F-4D97-AF65-F5344CB8AC3E}">
        <p14:creationId xmlns:p14="http://schemas.microsoft.com/office/powerpoint/2010/main" val="281191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5BB91807-DE55-02B3-9CD4-204B39011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C77BF8E-513A-7A88-1494-DA00CDC4D1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Tension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43930176-72FF-3235-42D2-9AA2790CD6C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/>
              <a:t>Acts in the direction of the string or cable</a:t>
            </a:r>
          </a:p>
          <a:p>
            <a:pPr eaLnBrk="1" hangingPunct="1"/>
            <a:r>
              <a:rPr lang="en-US" altLang="en-US"/>
              <a:t>Always inward (you can’t push a string)</a:t>
            </a:r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F546F89C-2F87-4479-E026-9D299F0FD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2919413"/>
            <a:ext cx="4462462" cy="30241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Text Box 5">
            <a:extLst>
              <a:ext uri="{FF2B5EF4-FFF2-40B4-BE49-F238E27FC236}">
                <a16:creationId xmlns:a16="http://schemas.microsoft.com/office/drawing/2014/main" id="{14DAFE4A-C28C-4148-0464-FC3868AA3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6019800"/>
            <a:ext cx="457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>
                <a:solidFill>
                  <a:schemeClr val="tx1"/>
                </a:solidFill>
              </a:rPr>
              <a:t>Source:</a:t>
            </a:r>
            <a:r>
              <a:rPr lang="en-US" altLang="en-US" sz="1800" b="0">
                <a:solidFill>
                  <a:schemeClr val="tx1"/>
                </a:solidFill>
              </a:rPr>
              <a:t> Young and Freedman, Figure 4.2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1800" b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6977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BA6933-3592-E138-080E-A0BCBF2245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F408CD5-1916-ADD9-F027-4600DA2C2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Weight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1171235-AB37-258C-F9AB-E81F4B73C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1981200"/>
          </a:xfrm>
        </p:spPr>
        <p:txBody>
          <a:bodyPr/>
          <a:lstStyle/>
          <a:p>
            <a:r>
              <a:rPr lang="en-US" altLang="en-US"/>
              <a:t>Force of a gravitational field on an object</a:t>
            </a:r>
          </a:p>
          <a:p>
            <a:r>
              <a:rPr lang="en-US" altLang="en-US"/>
              <a:t>Long-range force</a:t>
            </a:r>
          </a:p>
          <a:p>
            <a:r>
              <a:rPr lang="en-US" altLang="en-US"/>
              <a:t>Straight down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5F53CD92-1113-0FD2-C829-2E47B4CBF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5562600"/>
            <a:ext cx="459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>
                <a:solidFill>
                  <a:schemeClr val="tx1"/>
                </a:solidFill>
              </a:rPr>
              <a:t>Source:</a:t>
            </a:r>
            <a:r>
              <a:rPr lang="en-US" altLang="en-US" sz="1800" b="0">
                <a:solidFill>
                  <a:schemeClr val="tx1"/>
                </a:solidFill>
              </a:rPr>
              <a:t> Young and Freedman, Figure 4.2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1800" b="0">
                <a:solidFill>
                  <a:schemeClr val="tx1"/>
                </a:solidFill>
              </a:rPr>
              <a:t>d</a:t>
            </a:r>
          </a:p>
        </p:txBody>
      </p:sp>
      <p:pic>
        <p:nvPicPr>
          <p:cNvPr id="34821" name="Picture 5">
            <a:extLst>
              <a:ext uri="{FF2B5EF4-FFF2-40B4-BE49-F238E27FC236}">
                <a16:creationId xmlns:a16="http://schemas.microsoft.com/office/drawing/2014/main" id="{EE1EECD5-0076-9623-FF33-2FAA546BC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3094038"/>
            <a:ext cx="1390650" cy="23161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32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E4B57F06-D8E1-27C1-318C-2EF0978B1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9EC537F-5450-EEC8-BEED-929FDCCC0D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Gravitational Force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9F0A3140-CD34-E7C3-936E-F1D14255D7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Magnitude of gravitational force is proportional to mass: </a:t>
            </a:r>
            <a:r>
              <a:rPr lang="en-US" altLang="en-US" i="1">
                <a:solidFill>
                  <a:schemeClr val="accent2"/>
                </a:solidFill>
              </a:rPr>
              <a:t>F</a:t>
            </a:r>
            <a:r>
              <a:rPr lang="en-US" altLang="en-US" i="1"/>
              <a:t> = </a:t>
            </a:r>
            <a:r>
              <a:rPr lang="en-US" altLang="en-US" i="1">
                <a:solidFill>
                  <a:schemeClr val="accent2"/>
                </a:solidFill>
              </a:rPr>
              <a:t>mg</a:t>
            </a:r>
            <a:r>
              <a:rPr lang="en-US" altLang="en-US" i="1"/>
              <a:t>.</a:t>
            </a:r>
          </a:p>
          <a:p>
            <a:pPr eaLnBrk="1" hangingPunct="1"/>
            <a:r>
              <a:rPr lang="en-US" altLang="en-US" i="1"/>
              <a:t>g </a:t>
            </a:r>
            <a:r>
              <a:rPr lang="en-US" altLang="en-US"/>
              <a:t>= </a:t>
            </a:r>
            <a:r>
              <a:rPr lang="en-US" altLang="en-US">
                <a:solidFill>
                  <a:schemeClr val="accent2"/>
                </a:solidFill>
              </a:rPr>
              <a:t>gravitational field</a:t>
            </a:r>
            <a:r>
              <a:rPr lang="en-US" altLang="en-US"/>
              <a:t>; units N/kg.</a:t>
            </a:r>
            <a:endParaRPr lang="en-US" altLang="en-US" i="1"/>
          </a:p>
          <a:p>
            <a:pPr eaLnBrk="1" hangingPunct="1"/>
            <a:r>
              <a:rPr lang="en-US" altLang="en-US"/>
              <a:t>Direction of gravitational force is </a:t>
            </a:r>
            <a:r>
              <a:rPr lang="en-US" altLang="en-US">
                <a:solidFill>
                  <a:schemeClr val="accent2"/>
                </a:solidFill>
              </a:rPr>
              <a:t>toward the center of the earth </a:t>
            </a:r>
            <a:r>
              <a:rPr lang="en-US" altLang="en-US">
                <a:solidFill>
                  <a:schemeClr val="tx1"/>
                </a:solidFill>
              </a:rPr>
              <a:t>(down).</a:t>
            </a:r>
            <a:endParaRPr lang="en-US" altLang="en-US"/>
          </a:p>
          <a:p>
            <a:pPr eaLnBrk="1" hangingPunct="1"/>
            <a:r>
              <a:rPr lang="en-US" altLang="en-US"/>
              <a:t>At earth’s surface, </a:t>
            </a:r>
            <a:r>
              <a:rPr lang="en-US" altLang="en-US" i="1"/>
              <a:t>g </a:t>
            </a:r>
            <a:r>
              <a:rPr lang="en-US" altLang="en-US">
                <a:sym typeface="Symbol" panose="05050102010706020507" pitchFamily="18" charset="2"/>
              </a:rPr>
              <a:t>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9.8 N/kg</a:t>
            </a:r>
            <a:r>
              <a:rPr lang="en-US" altLang="en-US">
                <a:sym typeface="Symbol" panose="05050102010706020507" pitchFamily="18" charset="2"/>
              </a:rPr>
              <a:t>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63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5B95A86-343A-F7DC-4AAE-2976713BC4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Statics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734F0FB-4D30-FD77-F100-6C20F5CA2DC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09600"/>
          </a:xfrm>
        </p:spPr>
        <p:txBody>
          <a:bodyPr/>
          <a:lstStyle/>
          <a:p>
            <a:pPr eaLnBrk="1" hangingPunct="1"/>
            <a:r>
              <a:rPr lang="en-US" altLang="en-US"/>
              <a:t>Forces in equilibrium</a:t>
            </a:r>
          </a:p>
        </p:txBody>
      </p:sp>
      <p:sp>
        <p:nvSpPr>
          <p:cNvPr id="22532" name="Text Box 5">
            <a:extLst>
              <a:ext uri="{FF2B5EF4-FFF2-40B4-BE49-F238E27FC236}">
                <a16:creationId xmlns:a16="http://schemas.microsoft.com/office/drawing/2014/main" id="{5DD84A87-88C0-1CD0-D3D9-77B068AEF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5116513"/>
            <a:ext cx="131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§ 5.1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5609039-6C97-A943-A806-506892610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What’s the point?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CD8EC49-B0B5-C826-42AE-B85C59313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 forces balance?</a:t>
            </a:r>
          </a:p>
          <a:p>
            <a:pPr eaLnBrk="1" hangingPunct="1"/>
            <a:r>
              <a:rPr lang="en-US" altLang="en-US"/>
              <a:t>What forces must structures withstand?</a:t>
            </a:r>
          </a:p>
          <a:p>
            <a:pPr eaLnBrk="1" hangingPunct="1"/>
            <a:r>
              <a:rPr lang="en-US" altLang="en-US"/>
              <a:t>What is the result of non-balancing forces?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226A9C4-7584-CA66-7ED1-2355DA431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Problem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4B73F4C-1431-9941-69EE-8CD02F801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/>
              <a:t>A 25-kg box on a frictionless plane inclined 30° to the horizontal is held in place by a cable parallel to the incline.  What is the tension in the cable?</a:t>
            </a:r>
          </a:p>
        </p:txBody>
      </p:sp>
      <p:sp>
        <p:nvSpPr>
          <p:cNvPr id="28676" name="Line 4">
            <a:extLst>
              <a:ext uri="{FF2B5EF4-FFF2-40B4-BE49-F238E27FC236}">
                <a16:creationId xmlns:a16="http://schemas.microsoft.com/office/drawing/2014/main" id="{101A3CA8-36AF-DB7E-7A49-6ED0AA647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0960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8">
            <a:extLst>
              <a:ext uri="{FF2B5EF4-FFF2-40B4-BE49-F238E27FC236}">
                <a16:creationId xmlns:a16="http://schemas.microsoft.com/office/drawing/2014/main" id="{1C6FCB85-D55D-6348-7887-F9D71D986230}"/>
              </a:ext>
            </a:extLst>
          </p:cNvPr>
          <p:cNvSpPr>
            <a:spLocks noChangeShapeType="1"/>
          </p:cNvSpPr>
          <p:nvPr/>
        </p:nvSpPr>
        <p:spPr bwMode="auto">
          <a:xfrm rot="1800000">
            <a:off x="3698875" y="5080000"/>
            <a:ext cx="40386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9">
            <a:extLst>
              <a:ext uri="{FF2B5EF4-FFF2-40B4-BE49-F238E27FC236}">
                <a16:creationId xmlns:a16="http://schemas.microsoft.com/office/drawing/2014/main" id="{20495500-10B2-8885-F6E2-0B6E045672C4}"/>
              </a:ext>
            </a:extLst>
          </p:cNvPr>
          <p:cNvSpPr>
            <a:spLocks/>
          </p:cNvSpPr>
          <p:nvPr/>
        </p:nvSpPr>
        <p:spPr bwMode="auto">
          <a:xfrm flipH="1" flipV="1">
            <a:off x="6562725" y="5648325"/>
            <a:ext cx="685800" cy="460375"/>
          </a:xfrm>
          <a:custGeom>
            <a:avLst/>
            <a:gdLst>
              <a:gd name="T0" fmla="*/ 2147483646 w 21588"/>
              <a:gd name="T1" fmla="*/ 2147483646 h 14510"/>
              <a:gd name="T2" fmla="*/ 2147483646 w 21588"/>
              <a:gd name="T3" fmla="*/ 2147483646 h 14510"/>
              <a:gd name="T4" fmla="*/ 0 w 21588"/>
              <a:gd name="T5" fmla="*/ 0 h 14510"/>
              <a:gd name="T6" fmla="*/ 0 60000 65536"/>
              <a:gd name="T7" fmla="*/ 0 60000 65536"/>
              <a:gd name="T8" fmla="*/ 0 60000 65536"/>
              <a:gd name="T9" fmla="*/ 0 w 21588"/>
              <a:gd name="T10" fmla="*/ 0 h 14510"/>
              <a:gd name="T11" fmla="*/ 21588 w 21588"/>
              <a:gd name="T12" fmla="*/ 14510 h 14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14510" fill="none" extrusionOk="0">
                <a:moveTo>
                  <a:pt x="21588" y="690"/>
                </a:moveTo>
                <a:cubicBezTo>
                  <a:pt x="21425" y="5814"/>
                  <a:pt x="19444" y="10712"/>
                  <a:pt x="16000" y="14510"/>
                </a:cubicBezTo>
              </a:path>
              <a:path w="21588" h="14510" stroke="0" extrusionOk="0">
                <a:moveTo>
                  <a:pt x="21588" y="690"/>
                </a:moveTo>
                <a:cubicBezTo>
                  <a:pt x="21425" y="5814"/>
                  <a:pt x="19444" y="10712"/>
                  <a:pt x="16000" y="14510"/>
                </a:cubicBezTo>
                <a:lnTo>
                  <a:pt x="0" y="0"/>
                </a:lnTo>
                <a:lnTo>
                  <a:pt x="21588" y="69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10">
            <a:extLst>
              <a:ext uri="{FF2B5EF4-FFF2-40B4-BE49-F238E27FC236}">
                <a16:creationId xmlns:a16="http://schemas.microsoft.com/office/drawing/2014/main" id="{AC3CAA01-80B2-238F-4E11-C1EF77A32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638800"/>
            <a:ext cx="568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2"/>
                </a:solidFill>
              </a:rPr>
              <a:t>30°</a:t>
            </a:r>
          </a:p>
        </p:txBody>
      </p:sp>
      <p:grpSp>
        <p:nvGrpSpPr>
          <p:cNvPr id="28680" name="Group 13">
            <a:extLst>
              <a:ext uri="{FF2B5EF4-FFF2-40B4-BE49-F238E27FC236}">
                <a16:creationId xmlns:a16="http://schemas.microsoft.com/office/drawing/2014/main" id="{38F09EC9-E344-20FC-7CE2-F18E724EF10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041900"/>
            <a:ext cx="1143000" cy="685800"/>
            <a:chOff x="3504" y="2880"/>
            <a:chExt cx="720" cy="432"/>
          </a:xfrm>
        </p:grpSpPr>
        <p:sp>
          <p:nvSpPr>
            <p:cNvPr id="28683" name="Rectangle 11">
              <a:extLst>
                <a:ext uri="{FF2B5EF4-FFF2-40B4-BE49-F238E27FC236}">
                  <a16:creationId xmlns:a16="http://schemas.microsoft.com/office/drawing/2014/main" id="{2B9B3D9F-C11D-FC9A-9A15-64C1DE2E12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3504" y="2880"/>
              <a:ext cx="720" cy="43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8684" name="Text Box 12">
              <a:extLst>
                <a:ext uri="{FF2B5EF4-FFF2-40B4-BE49-F238E27FC236}">
                  <a16:creationId xmlns:a16="http://schemas.microsoft.com/office/drawing/2014/main" id="{57B98435-865E-C3D2-36C5-ED8D0AB06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00000">
              <a:off x="3600" y="3024"/>
              <a:ext cx="5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solidFill>
                    <a:schemeClr val="tx1"/>
                  </a:solidFill>
                </a:rPr>
                <a:t>25 kg</a:t>
              </a:r>
            </a:p>
          </p:txBody>
        </p:sp>
      </p:grpSp>
      <p:sp>
        <p:nvSpPr>
          <p:cNvPr id="28681" name="Line 14">
            <a:extLst>
              <a:ext uri="{FF2B5EF4-FFF2-40B4-BE49-F238E27FC236}">
                <a16:creationId xmlns:a16="http://schemas.microsoft.com/office/drawing/2014/main" id="{AE94EF6B-FB23-6D12-4BCE-648ECE6E903A}"/>
              </a:ext>
            </a:extLst>
          </p:cNvPr>
          <p:cNvSpPr>
            <a:spLocks noChangeShapeType="1"/>
          </p:cNvSpPr>
          <p:nvPr/>
        </p:nvSpPr>
        <p:spPr bwMode="auto">
          <a:xfrm rot="1800000" flipH="1">
            <a:off x="5181600" y="4800600"/>
            <a:ext cx="1371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Text Box 15">
            <a:extLst>
              <a:ext uri="{FF2B5EF4-FFF2-40B4-BE49-F238E27FC236}">
                <a16:creationId xmlns:a16="http://schemas.microsoft.com/office/drawing/2014/main" id="{608D890C-6F20-6496-43AF-6D7E18FD1679}"/>
              </a:ext>
            </a:extLst>
          </p:cNvPr>
          <p:cNvSpPr txBox="1">
            <a:spLocks noChangeArrowheads="1"/>
          </p:cNvSpPr>
          <p:nvPr/>
        </p:nvSpPr>
        <p:spPr bwMode="auto">
          <a:xfrm rot="1800000">
            <a:off x="4797425" y="4044950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F4BAEE6-033E-C701-7564-23356A833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8A2B382-57F3-D4E2-4D01-0297A489C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1600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/>
              <a:t>A hammock slung between trees 8</a:t>
            </a:r>
            <a:r>
              <a:rPr lang="en-US" altLang="en-US" sz="2800">
                <a:cs typeface="Arial" panose="020B0604020202020204" pitchFamily="34" charset="0"/>
              </a:rPr>
              <a:t> </a:t>
            </a:r>
            <a:r>
              <a:rPr lang="en-US" altLang="en-US" sz="2800"/>
              <a:t>m apart sags 1</a:t>
            </a:r>
            <a:r>
              <a:rPr lang="en-US" altLang="en-US" sz="2800">
                <a:cs typeface="Arial" panose="020B0604020202020204" pitchFamily="34" charset="0"/>
              </a:rPr>
              <a:t> </a:t>
            </a:r>
            <a:r>
              <a:rPr lang="en-US" altLang="en-US" sz="2800"/>
              <a:t>m when a person lies in it.  The tension in each rope holding the hammock is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235BE6E7-A171-6DC9-4347-35E29D3AC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9624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FontTx/>
              <a:buAutoNum type="alphaUcPeriod"/>
            </a:pPr>
            <a:r>
              <a:rPr lang="en-US" altLang="en-US" sz="2400" b="0"/>
              <a:t>Equal to the weight of the person.</a:t>
            </a:r>
          </a:p>
          <a:p>
            <a:pPr>
              <a:buClr>
                <a:schemeClr val="accent2"/>
              </a:buClr>
              <a:buFontTx/>
              <a:buAutoNum type="alphaUcPeriod"/>
            </a:pPr>
            <a:r>
              <a:rPr lang="en-US" altLang="en-US" sz="2400" b="0"/>
              <a:t>Half the weight of the person.</a:t>
            </a:r>
          </a:p>
          <a:p>
            <a:pPr>
              <a:buClr>
                <a:schemeClr val="accent2"/>
              </a:buClr>
              <a:buFontTx/>
              <a:buAutoNum type="alphaUcPeriod"/>
            </a:pPr>
            <a:r>
              <a:rPr lang="en-US" altLang="en-US" sz="2400" b="0"/>
              <a:t>More than the weight of the person.</a:t>
            </a:r>
          </a:p>
          <a:p>
            <a:pPr>
              <a:buClr>
                <a:schemeClr val="accent2"/>
              </a:buClr>
              <a:buFontTx/>
              <a:buAutoNum type="alphaUcPeriod"/>
            </a:pPr>
            <a:r>
              <a:rPr lang="en-US" altLang="en-US" sz="2400" b="0"/>
              <a:t>Less than the weight of the person, but more than half.</a:t>
            </a:r>
          </a:p>
        </p:txBody>
      </p:sp>
      <p:grpSp>
        <p:nvGrpSpPr>
          <p:cNvPr id="24581" name="Group 5">
            <a:extLst>
              <a:ext uri="{FF2B5EF4-FFF2-40B4-BE49-F238E27FC236}">
                <a16:creationId xmlns:a16="http://schemas.microsoft.com/office/drawing/2014/main" id="{99853859-0E23-E38A-D7A9-80D22385DCAB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403350"/>
            <a:ext cx="6329363" cy="730250"/>
            <a:chOff x="960" y="753"/>
            <a:chExt cx="3987" cy="460"/>
          </a:xfrm>
        </p:grpSpPr>
        <p:sp>
          <p:nvSpPr>
            <p:cNvPr id="24598" name="Line 6">
              <a:extLst>
                <a:ext uri="{FF2B5EF4-FFF2-40B4-BE49-F238E27FC236}">
                  <a16:creationId xmlns:a16="http://schemas.microsoft.com/office/drawing/2014/main" id="{2B310460-399A-C8B9-9A14-1176BA114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768"/>
              <a:ext cx="110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99" name="Group 7">
              <a:extLst>
                <a:ext uri="{FF2B5EF4-FFF2-40B4-BE49-F238E27FC236}">
                  <a16:creationId xmlns:a16="http://schemas.microsoft.com/office/drawing/2014/main" id="{F5A445E8-07FA-D484-5E13-458A4726E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0" y="912"/>
              <a:ext cx="1798" cy="301"/>
              <a:chOff x="2050" y="912"/>
              <a:chExt cx="1798" cy="301"/>
            </a:xfrm>
          </p:grpSpPr>
          <p:sp>
            <p:nvSpPr>
              <p:cNvPr id="24601" name="Oval 8">
                <a:extLst>
                  <a:ext uri="{FF2B5EF4-FFF2-40B4-BE49-F238E27FC236}">
                    <a16:creationId xmlns:a16="http://schemas.microsoft.com/office/drawing/2014/main" id="{F943BDEE-ADEE-A821-2725-097A416AB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222586">
                <a:off x="3504" y="912"/>
                <a:ext cx="48" cy="19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4602" name="Oval 9">
                <a:extLst>
                  <a:ext uri="{FF2B5EF4-FFF2-40B4-BE49-F238E27FC236}">
                    <a16:creationId xmlns:a16="http://schemas.microsoft.com/office/drawing/2014/main" id="{4709C490-54C8-C60F-ED12-D44E2602C9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222586">
                <a:off x="3552" y="912"/>
                <a:ext cx="48" cy="19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4603" name="Oval 10">
                <a:extLst>
                  <a:ext uri="{FF2B5EF4-FFF2-40B4-BE49-F238E27FC236}">
                    <a16:creationId xmlns:a16="http://schemas.microsoft.com/office/drawing/2014/main" id="{464F34B9-134E-5C09-3EE5-ED7DC09A3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5574">
                <a:off x="2256" y="960"/>
                <a:ext cx="288" cy="192"/>
              </a:xfrm>
              <a:prstGeom prst="ellipse">
                <a:avLst/>
              </a:prstGeom>
              <a:solidFill>
                <a:srgbClr val="CC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4604" name="Freeform 11">
                <a:extLst>
                  <a:ext uri="{FF2B5EF4-FFF2-40B4-BE49-F238E27FC236}">
                    <a16:creationId xmlns:a16="http://schemas.microsoft.com/office/drawing/2014/main" id="{CAF5DA12-BFF1-0334-1972-F81757BCD9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0" y="1026"/>
                <a:ext cx="1798" cy="187"/>
              </a:xfrm>
              <a:custGeom>
                <a:avLst/>
                <a:gdLst>
                  <a:gd name="T0" fmla="*/ 8 w 1798"/>
                  <a:gd name="T1" fmla="*/ 24 h 187"/>
                  <a:gd name="T2" fmla="*/ 734 w 1798"/>
                  <a:gd name="T3" fmla="*/ 186 h 187"/>
                  <a:gd name="T4" fmla="*/ 1790 w 1798"/>
                  <a:gd name="T5" fmla="*/ 18 h 187"/>
                  <a:gd name="T6" fmla="*/ 686 w 1798"/>
                  <a:gd name="T7" fmla="*/ 75 h 187"/>
                  <a:gd name="T8" fmla="*/ 8 w 1798"/>
                  <a:gd name="T9" fmla="*/ 24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98"/>
                  <a:gd name="T16" fmla="*/ 0 h 187"/>
                  <a:gd name="T17" fmla="*/ 1798 w 1798"/>
                  <a:gd name="T18" fmla="*/ 187 h 1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98" h="187">
                    <a:moveTo>
                      <a:pt x="8" y="24"/>
                    </a:moveTo>
                    <a:cubicBezTo>
                      <a:pt x="16" y="42"/>
                      <a:pt x="437" y="187"/>
                      <a:pt x="734" y="186"/>
                    </a:cubicBezTo>
                    <a:cubicBezTo>
                      <a:pt x="1022" y="186"/>
                      <a:pt x="1798" y="36"/>
                      <a:pt x="1790" y="18"/>
                    </a:cubicBezTo>
                    <a:cubicBezTo>
                      <a:pt x="1782" y="0"/>
                      <a:pt x="983" y="74"/>
                      <a:pt x="686" y="75"/>
                    </a:cubicBezTo>
                    <a:cubicBezTo>
                      <a:pt x="398" y="75"/>
                      <a:pt x="0" y="6"/>
                      <a:pt x="8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00" name="Line 12">
              <a:extLst>
                <a:ext uri="{FF2B5EF4-FFF2-40B4-BE49-F238E27FC236}">
                  <a16:creationId xmlns:a16="http://schemas.microsoft.com/office/drawing/2014/main" id="{781FDDAB-BA68-CACA-B8C4-1D1FE52E52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3" y="753"/>
              <a:ext cx="110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2" name="Text Box 13">
            <a:extLst>
              <a:ext uri="{FF2B5EF4-FFF2-40B4-BE49-F238E27FC236}">
                <a16:creationId xmlns:a16="http://schemas.microsoft.com/office/drawing/2014/main" id="{90808A8F-3492-C579-8A14-F605A0775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1336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8 m</a:t>
            </a:r>
          </a:p>
        </p:txBody>
      </p:sp>
      <p:sp>
        <p:nvSpPr>
          <p:cNvPr id="24583" name="Line 14">
            <a:extLst>
              <a:ext uri="{FF2B5EF4-FFF2-40B4-BE49-F238E27FC236}">
                <a16:creationId xmlns:a16="http://schemas.microsoft.com/office/drawing/2014/main" id="{7F75AF43-6673-6059-EDC5-D9F930728E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362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15">
            <a:extLst>
              <a:ext uri="{FF2B5EF4-FFF2-40B4-BE49-F238E27FC236}">
                <a16:creationId xmlns:a16="http://schemas.microsoft.com/office/drawing/2014/main" id="{2F662D98-60E6-3780-7DC6-03BF967DA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362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16">
            <a:extLst>
              <a:ext uri="{FF2B5EF4-FFF2-40B4-BE49-F238E27FC236}">
                <a16:creationId xmlns:a16="http://schemas.microsoft.com/office/drawing/2014/main" id="{329CC533-41B7-00B4-A44A-F15A57D62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5240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1 m</a:t>
            </a:r>
          </a:p>
        </p:txBody>
      </p:sp>
      <p:sp>
        <p:nvSpPr>
          <p:cNvPr id="24586" name="Line 17">
            <a:extLst>
              <a:ext uri="{FF2B5EF4-FFF2-40B4-BE49-F238E27FC236}">
                <a16:creationId xmlns:a16="http://schemas.microsoft.com/office/drawing/2014/main" id="{0749E0AE-9E3A-314C-AF6E-FCFCC6E5AC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37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7" name="Group 18">
            <a:extLst>
              <a:ext uri="{FF2B5EF4-FFF2-40B4-BE49-F238E27FC236}">
                <a16:creationId xmlns:a16="http://schemas.microsoft.com/office/drawing/2014/main" id="{9D3C5191-594A-0472-D946-08373AB04DE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143000"/>
            <a:ext cx="5430838" cy="1219200"/>
            <a:chOff x="1104" y="720"/>
            <a:chExt cx="3421" cy="768"/>
          </a:xfrm>
        </p:grpSpPr>
        <p:sp>
          <p:nvSpPr>
            <p:cNvPr id="24588" name="AutoShape 19">
              <a:extLst>
                <a:ext uri="{FF2B5EF4-FFF2-40B4-BE49-F238E27FC236}">
                  <a16:creationId xmlns:a16="http://schemas.microsoft.com/office/drawing/2014/main" id="{B9A94E1B-D461-DC3B-C4C8-51FB56E7AE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98898">
              <a:off x="1152" y="1104"/>
              <a:ext cx="432" cy="96"/>
            </a:xfrm>
            <a:prstGeom prst="rightArrow">
              <a:avLst>
                <a:gd name="adj1" fmla="val 50000"/>
                <a:gd name="adj2" fmla="val 112500"/>
              </a:avLst>
            </a:prstGeom>
            <a:solidFill>
              <a:srgbClr val="FF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4589" name="AutoShape 20">
              <a:extLst>
                <a:ext uri="{FF2B5EF4-FFF2-40B4-BE49-F238E27FC236}">
                  <a16:creationId xmlns:a16="http://schemas.microsoft.com/office/drawing/2014/main" id="{E4D0CE2F-27C1-8478-5012-9DF46246A8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01102" flipH="1">
              <a:off x="4032" y="1104"/>
              <a:ext cx="432" cy="96"/>
            </a:xfrm>
            <a:prstGeom prst="rightArrow">
              <a:avLst>
                <a:gd name="adj1" fmla="val 50000"/>
                <a:gd name="adj2" fmla="val 112500"/>
              </a:avLst>
            </a:prstGeom>
            <a:solidFill>
              <a:srgbClr val="FF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4590" name="AutoShape 21">
              <a:extLst>
                <a:ext uri="{FF2B5EF4-FFF2-40B4-BE49-F238E27FC236}">
                  <a16:creationId xmlns:a16="http://schemas.microsoft.com/office/drawing/2014/main" id="{ED2C2DFE-4CA1-365E-1DC9-F58A1C51C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960"/>
              <a:ext cx="240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4591" name="Text Box 22">
              <a:extLst>
                <a:ext uri="{FF2B5EF4-FFF2-40B4-BE49-F238E27FC236}">
                  <a16:creationId xmlns:a16="http://schemas.microsoft.com/office/drawing/2014/main" id="{42DCFDB0-1760-D8A8-13D0-7BABC2D4F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720"/>
              <a:ext cx="5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solidFill>
                    <a:srgbClr val="804000"/>
                  </a:solidFill>
                </a:rPr>
                <a:t>weight</a:t>
              </a:r>
            </a:p>
          </p:txBody>
        </p:sp>
        <p:grpSp>
          <p:nvGrpSpPr>
            <p:cNvPr id="24592" name="Group 23">
              <a:extLst>
                <a:ext uri="{FF2B5EF4-FFF2-40B4-BE49-F238E27FC236}">
                  <a16:creationId xmlns:a16="http://schemas.microsoft.com/office/drawing/2014/main" id="{3661A786-F15E-78EC-E721-F979B72809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1152"/>
              <a:ext cx="253" cy="327"/>
              <a:chOff x="1574" y="2537"/>
              <a:chExt cx="253" cy="327"/>
            </a:xfrm>
          </p:grpSpPr>
          <p:sp>
            <p:nvSpPr>
              <p:cNvPr id="24596" name="Text Box 24">
                <a:extLst>
                  <a:ext uri="{FF2B5EF4-FFF2-40B4-BE49-F238E27FC236}">
                    <a16:creationId xmlns:a16="http://schemas.microsoft.com/office/drawing/2014/main" id="{A64B50E6-5719-5D14-A03C-93BC457DBA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4" y="2537"/>
                <a:ext cx="25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rgbClr val="9A3344"/>
                    </a:solidFill>
                  </a:rPr>
                  <a:t>T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4597" name="Line 25">
                <a:extLst>
                  <a:ext uri="{FF2B5EF4-FFF2-40B4-BE49-F238E27FC236}">
                    <a16:creationId xmlns:a16="http://schemas.microsoft.com/office/drawing/2014/main" id="{4203E979-A1D7-E297-A649-6DD1390EDA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4" y="257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 type="arrow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93" name="Group 26">
              <a:extLst>
                <a:ext uri="{FF2B5EF4-FFF2-40B4-BE49-F238E27FC236}">
                  <a16:creationId xmlns:a16="http://schemas.microsoft.com/office/drawing/2014/main" id="{EDCC5AFE-9392-C05E-930D-55E377B52A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161"/>
              <a:ext cx="253" cy="327"/>
              <a:chOff x="1574" y="2537"/>
              <a:chExt cx="253" cy="327"/>
            </a:xfrm>
          </p:grpSpPr>
          <p:sp>
            <p:nvSpPr>
              <p:cNvPr id="24594" name="Text Box 27">
                <a:extLst>
                  <a:ext uri="{FF2B5EF4-FFF2-40B4-BE49-F238E27FC236}">
                    <a16:creationId xmlns:a16="http://schemas.microsoft.com/office/drawing/2014/main" id="{C81BDA2D-70A0-C0F3-C2C5-9D2B401A2C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4" y="2537"/>
                <a:ext cx="25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rgbClr val="9A3344"/>
                    </a:solidFill>
                  </a:rPr>
                  <a:t>T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4595" name="Line 28">
                <a:extLst>
                  <a:ext uri="{FF2B5EF4-FFF2-40B4-BE49-F238E27FC236}">
                    <a16:creationId xmlns:a16="http://schemas.microsoft.com/office/drawing/2014/main" id="{D80A2578-5EF1-735D-DDAE-9AC4FBCC53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4" y="257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 type="arrow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4F598E7-9839-4B7C-9F3E-DBA32D557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Work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892CAEB-D8F6-BD6E-CA0E-88B523120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3048000"/>
          </a:xfrm>
        </p:spPr>
        <p:txBody>
          <a:bodyPr/>
          <a:lstStyle/>
          <a:p>
            <a:r>
              <a:rPr lang="en-US" altLang="en-US"/>
              <a:t>Identify the forces acting on the hammock.</a:t>
            </a:r>
          </a:p>
          <a:p>
            <a:r>
              <a:rPr lang="en-US" altLang="en-US"/>
              <a:t>Draw a free-body diagram for the hammock.</a:t>
            </a:r>
          </a:p>
          <a:p>
            <a:r>
              <a:rPr lang="en-US" altLang="en-US"/>
              <a:t>Find the components of all the forces.</a:t>
            </a:r>
          </a:p>
        </p:txBody>
      </p:sp>
      <p:grpSp>
        <p:nvGrpSpPr>
          <p:cNvPr id="25604" name="Group 4">
            <a:extLst>
              <a:ext uri="{FF2B5EF4-FFF2-40B4-BE49-F238E27FC236}">
                <a16:creationId xmlns:a16="http://schemas.microsoft.com/office/drawing/2014/main" id="{F8A9115A-08F7-7FCA-8C0B-64C3C2B32C6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708150"/>
            <a:ext cx="6329363" cy="730250"/>
            <a:chOff x="960" y="753"/>
            <a:chExt cx="3987" cy="460"/>
          </a:xfrm>
        </p:grpSpPr>
        <p:sp>
          <p:nvSpPr>
            <p:cNvPr id="25621" name="Line 5">
              <a:extLst>
                <a:ext uri="{FF2B5EF4-FFF2-40B4-BE49-F238E27FC236}">
                  <a16:creationId xmlns:a16="http://schemas.microsoft.com/office/drawing/2014/main" id="{2087C1E3-FA75-E1A4-7800-B3921E4EEF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768"/>
              <a:ext cx="110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2" name="Group 6">
              <a:extLst>
                <a:ext uri="{FF2B5EF4-FFF2-40B4-BE49-F238E27FC236}">
                  <a16:creationId xmlns:a16="http://schemas.microsoft.com/office/drawing/2014/main" id="{AA410D89-DA7F-E30C-20BD-06E19E6CAA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0" y="912"/>
              <a:ext cx="1798" cy="301"/>
              <a:chOff x="2050" y="912"/>
              <a:chExt cx="1798" cy="301"/>
            </a:xfrm>
          </p:grpSpPr>
          <p:sp>
            <p:nvSpPr>
              <p:cNvPr id="25624" name="Oval 7">
                <a:extLst>
                  <a:ext uri="{FF2B5EF4-FFF2-40B4-BE49-F238E27FC236}">
                    <a16:creationId xmlns:a16="http://schemas.microsoft.com/office/drawing/2014/main" id="{552E1AC6-D4A6-ECC3-1226-1E080C189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222586">
                <a:off x="3504" y="912"/>
                <a:ext cx="48" cy="19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5625" name="Oval 8">
                <a:extLst>
                  <a:ext uri="{FF2B5EF4-FFF2-40B4-BE49-F238E27FC236}">
                    <a16:creationId xmlns:a16="http://schemas.microsoft.com/office/drawing/2014/main" id="{BDE113A5-94A7-6891-FA10-CF2FB36A3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222586">
                <a:off x="3552" y="912"/>
                <a:ext cx="48" cy="19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5626" name="Oval 9">
                <a:extLst>
                  <a:ext uri="{FF2B5EF4-FFF2-40B4-BE49-F238E27FC236}">
                    <a16:creationId xmlns:a16="http://schemas.microsoft.com/office/drawing/2014/main" id="{538B7DBB-270E-95F1-B028-FFA70B1ED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5574">
                <a:off x="2256" y="960"/>
                <a:ext cx="288" cy="192"/>
              </a:xfrm>
              <a:prstGeom prst="ellipse">
                <a:avLst/>
              </a:prstGeom>
              <a:solidFill>
                <a:srgbClr val="CC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5627" name="Freeform 10">
                <a:extLst>
                  <a:ext uri="{FF2B5EF4-FFF2-40B4-BE49-F238E27FC236}">
                    <a16:creationId xmlns:a16="http://schemas.microsoft.com/office/drawing/2014/main" id="{BEE800C5-33D5-87CD-1AE0-FDF0E8DA01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0" y="1026"/>
                <a:ext cx="1798" cy="187"/>
              </a:xfrm>
              <a:custGeom>
                <a:avLst/>
                <a:gdLst>
                  <a:gd name="T0" fmla="*/ 8 w 1798"/>
                  <a:gd name="T1" fmla="*/ 24 h 187"/>
                  <a:gd name="T2" fmla="*/ 734 w 1798"/>
                  <a:gd name="T3" fmla="*/ 186 h 187"/>
                  <a:gd name="T4" fmla="*/ 1790 w 1798"/>
                  <a:gd name="T5" fmla="*/ 18 h 187"/>
                  <a:gd name="T6" fmla="*/ 686 w 1798"/>
                  <a:gd name="T7" fmla="*/ 75 h 187"/>
                  <a:gd name="T8" fmla="*/ 8 w 1798"/>
                  <a:gd name="T9" fmla="*/ 24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98"/>
                  <a:gd name="T16" fmla="*/ 0 h 187"/>
                  <a:gd name="T17" fmla="*/ 1798 w 1798"/>
                  <a:gd name="T18" fmla="*/ 187 h 1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98" h="187">
                    <a:moveTo>
                      <a:pt x="8" y="24"/>
                    </a:moveTo>
                    <a:cubicBezTo>
                      <a:pt x="16" y="42"/>
                      <a:pt x="437" y="187"/>
                      <a:pt x="734" y="186"/>
                    </a:cubicBezTo>
                    <a:cubicBezTo>
                      <a:pt x="1022" y="186"/>
                      <a:pt x="1798" y="36"/>
                      <a:pt x="1790" y="18"/>
                    </a:cubicBezTo>
                    <a:cubicBezTo>
                      <a:pt x="1782" y="0"/>
                      <a:pt x="983" y="74"/>
                      <a:pt x="686" y="75"/>
                    </a:cubicBezTo>
                    <a:cubicBezTo>
                      <a:pt x="398" y="75"/>
                      <a:pt x="0" y="6"/>
                      <a:pt x="8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3" name="Line 11">
              <a:extLst>
                <a:ext uri="{FF2B5EF4-FFF2-40B4-BE49-F238E27FC236}">
                  <a16:creationId xmlns:a16="http://schemas.microsoft.com/office/drawing/2014/main" id="{BDC89CB1-A60E-4008-9C40-F0435DE306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3" y="753"/>
              <a:ext cx="110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5" name="Text Box 12">
            <a:extLst>
              <a:ext uri="{FF2B5EF4-FFF2-40B4-BE49-F238E27FC236}">
                <a16:creationId xmlns:a16="http://schemas.microsoft.com/office/drawing/2014/main" id="{53D0482F-6B82-1A70-CCD6-27BAF75D1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4384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8 m</a:t>
            </a:r>
          </a:p>
        </p:txBody>
      </p:sp>
      <p:sp>
        <p:nvSpPr>
          <p:cNvPr id="25606" name="Line 13">
            <a:extLst>
              <a:ext uri="{FF2B5EF4-FFF2-40B4-BE49-F238E27FC236}">
                <a16:creationId xmlns:a16="http://schemas.microsoft.com/office/drawing/2014/main" id="{ABD38CC0-1620-73CE-DC08-977864C42D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667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14">
            <a:extLst>
              <a:ext uri="{FF2B5EF4-FFF2-40B4-BE49-F238E27FC236}">
                <a16:creationId xmlns:a16="http://schemas.microsoft.com/office/drawing/2014/main" id="{6844EF75-FA12-1B0C-DCCD-91E482186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667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15">
            <a:extLst>
              <a:ext uri="{FF2B5EF4-FFF2-40B4-BE49-F238E27FC236}">
                <a16:creationId xmlns:a16="http://schemas.microsoft.com/office/drawing/2014/main" id="{76AA3A46-57FC-7AC1-65D6-F77AC2147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78435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1 m</a:t>
            </a:r>
          </a:p>
        </p:txBody>
      </p:sp>
      <p:sp>
        <p:nvSpPr>
          <p:cNvPr id="25609" name="Line 16">
            <a:extLst>
              <a:ext uri="{FF2B5EF4-FFF2-40B4-BE49-F238E27FC236}">
                <a16:creationId xmlns:a16="http://schemas.microsoft.com/office/drawing/2014/main" id="{10ABDC0E-30C4-190A-78E2-F8F5637CB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6319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10" name="Group 17">
            <a:extLst>
              <a:ext uri="{FF2B5EF4-FFF2-40B4-BE49-F238E27FC236}">
                <a16:creationId xmlns:a16="http://schemas.microsoft.com/office/drawing/2014/main" id="{A21F0B11-7ED5-AADF-E945-DF6B9F19D9E5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403350"/>
            <a:ext cx="5430838" cy="1219200"/>
            <a:chOff x="1104" y="720"/>
            <a:chExt cx="3421" cy="768"/>
          </a:xfrm>
        </p:grpSpPr>
        <p:sp>
          <p:nvSpPr>
            <p:cNvPr id="25611" name="AutoShape 18">
              <a:extLst>
                <a:ext uri="{FF2B5EF4-FFF2-40B4-BE49-F238E27FC236}">
                  <a16:creationId xmlns:a16="http://schemas.microsoft.com/office/drawing/2014/main" id="{86D330AA-26DF-99CD-B4F3-C2212B8A41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98898">
              <a:off x="1152" y="1104"/>
              <a:ext cx="432" cy="96"/>
            </a:xfrm>
            <a:prstGeom prst="rightArrow">
              <a:avLst>
                <a:gd name="adj1" fmla="val 50000"/>
                <a:gd name="adj2" fmla="val 112500"/>
              </a:avLst>
            </a:prstGeom>
            <a:solidFill>
              <a:srgbClr val="FF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5612" name="AutoShape 19">
              <a:extLst>
                <a:ext uri="{FF2B5EF4-FFF2-40B4-BE49-F238E27FC236}">
                  <a16:creationId xmlns:a16="http://schemas.microsoft.com/office/drawing/2014/main" id="{E6401D21-ACC6-C817-233F-0B1A9BE10F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01102" flipH="1">
              <a:off x="4032" y="1104"/>
              <a:ext cx="432" cy="96"/>
            </a:xfrm>
            <a:prstGeom prst="rightArrow">
              <a:avLst>
                <a:gd name="adj1" fmla="val 50000"/>
                <a:gd name="adj2" fmla="val 112500"/>
              </a:avLst>
            </a:prstGeom>
            <a:solidFill>
              <a:srgbClr val="FF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5613" name="AutoShape 20">
              <a:extLst>
                <a:ext uri="{FF2B5EF4-FFF2-40B4-BE49-F238E27FC236}">
                  <a16:creationId xmlns:a16="http://schemas.microsoft.com/office/drawing/2014/main" id="{E7B6733F-F1A8-B6AE-8452-548E3DFB3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960"/>
              <a:ext cx="240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5614" name="Text Box 21">
              <a:extLst>
                <a:ext uri="{FF2B5EF4-FFF2-40B4-BE49-F238E27FC236}">
                  <a16:creationId xmlns:a16="http://schemas.microsoft.com/office/drawing/2014/main" id="{1294CFCA-C5F7-B595-8977-397364D9D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720"/>
              <a:ext cx="5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solidFill>
                    <a:srgbClr val="804000"/>
                  </a:solidFill>
                </a:rPr>
                <a:t>weight</a:t>
              </a:r>
            </a:p>
          </p:txBody>
        </p:sp>
        <p:grpSp>
          <p:nvGrpSpPr>
            <p:cNvPr id="25615" name="Group 22">
              <a:extLst>
                <a:ext uri="{FF2B5EF4-FFF2-40B4-BE49-F238E27FC236}">
                  <a16:creationId xmlns:a16="http://schemas.microsoft.com/office/drawing/2014/main" id="{016DEA53-DB74-1EEA-E6F8-EDEB63E69D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1152"/>
              <a:ext cx="253" cy="327"/>
              <a:chOff x="1574" y="2537"/>
              <a:chExt cx="253" cy="327"/>
            </a:xfrm>
          </p:grpSpPr>
          <p:sp>
            <p:nvSpPr>
              <p:cNvPr id="25619" name="Text Box 23">
                <a:extLst>
                  <a:ext uri="{FF2B5EF4-FFF2-40B4-BE49-F238E27FC236}">
                    <a16:creationId xmlns:a16="http://schemas.microsoft.com/office/drawing/2014/main" id="{B150A52B-A43B-B6DB-1A1F-DE06C77D0C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4" y="2537"/>
                <a:ext cx="25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rgbClr val="9A3344"/>
                    </a:solidFill>
                  </a:rPr>
                  <a:t>T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5620" name="Line 24">
                <a:extLst>
                  <a:ext uri="{FF2B5EF4-FFF2-40B4-BE49-F238E27FC236}">
                    <a16:creationId xmlns:a16="http://schemas.microsoft.com/office/drawing/2014/main" id="{8DEF275F-018E-9F3A-BBD8-E84A9FA81A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4" y="257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 type="arrow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16" name="Group 25">
              <a:extLst>
                <a:ext uri="{FF2B5EF4-FFF2-40B4-BE49-F238E27FC236}">
                  <a16:creationId xmlns:a16="http://schemas.microsoft.com/office/drawing/2014/main" id="{C482AE8A-80EF-4189-0111-3E1E50E5B9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161"/>
              <a:ext cx="253" cy="327"/>
              <a:chOff x="1574" y="2537"/>
              <a:chExt cx="253" cy="327"/>
            </a:xfrm>
          </p:grpSpPr>
          <p:sp>
            <p:nvSpPr>
              <p:cNvPr id="25617" name="Text Box 26">
                <a:extLst>
                  <a:ext uri="{FF2B5EF4-FFF2-40B4-BE49-F238E27FC236}">
                    <a16:creationId xmlns:a16="http://schemas.microsoft.com/office/drawing/2014/main" id="{EB7925FD-E25F-50A8-97E9-6658816504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4" y="2537"/>
                <a:ext cx="25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rgbClr val="9A3344"/>
                    </a:solidFill>
                  </a:rPr>
                  <a:t>T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5618" name="Line 27">
                <a:extLst>
                  <a:ext uri="{FF2B5EF4-FFF2-40B4-BE49-F238E27FC236}">
                    <a16:creationId xmlns:a16="http://schemas.microsoft.com/office/drawing/2014/main" id="{CB35647E-FFAC-CCE1-3470-178E022ED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4" y="257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 type="arrow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02F0E48-7808-4F7C-05D1-2AA17BF2B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Free-body Diagram </a:t>
            </a:r>
          </a:p>
        </p:txBody>
      </p:sp>
      <p:sp>
        <p:nvSpPr>
          <p:cNvPr id="59395" name="Oval 3">
            <a:extLst>
              <a:ext uri="{FF2B5EF4-FFF2-40B4-BE49-F238E27FC236}">
                <a16:creationId xmlns:a16="http://schemas.microsoft.com/office/drawing/2014/main" id="{BBECA51B-49DF-D280-C26D-602A03795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300" y="2109788"/>
            <a:ext cx="457200" cy="457200"/>
          </a:xfrm>
          <a:prstGeom prst="ellipse">
            <a:avLst/>
          </a:prstGeom>
          <a:solidFill>
            <a:srgbClr val="CC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7E0CA39C-44D2-B8B6-5296-86E85E7F5143}"/>
              </a:ext>
            </a:extLst>
          </p:cNvPr>
          <p:cNvGrpSpPr>
            <a:grpSpLocks/>
          </p:cNvGrpSpPr>
          <p:nvPr/>
        </p:nvGrpSpPr>
        <p:grpSpPr bwMode="auto">
          <a:xfrm>
            <a:off x="2049463" y="1600200"/>
            <a:ext cx="5189537" cy="1828800"/>
            <a:chOff x="1291" y="1210"/>
            <a:chExt cx="3269" cy="1152"/>
          </a:xfrm>
        </p:grpSpPr>
        <p:grpSp>
          <p:nvGrpSpPr>
            <p:cNvPr id="26635" name="Group 5">
              <a:extLst>
                <a:ext uri="{FF2B5EF4-FFF2-40B4-BE49-F238E27FC236}">
                  <a16:creationId xmlns:a16="http://schemas.microsoft.com/office/drawing/2014/main" id="{63588A2D-7F3C-AC52-2740-5813426F58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1690"/>
              <a:ext cx="624" cy="672"/>
              <a:chOff x="2928" y="1690"/>
              <a:chExt cx="624" cy="672"/>
            </a:xfrm>
          </p:grpSpPr>
          <p:sp>
            <p:nvSpPr>
              <p:cNvPr id="26642" name="Line 6">
                <a:extLst>
                  <a:ext uri="{FF2B5EF4-FFF2-40B4-BE49-F238E27FC236}">
                    <a16:creationId xmlns:a16="http://schemas.microsoft.com/office/drawing/2014/main" id="{96CDE74D-7F45-FDD4-62F1-A22635DD93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1690"/>
                <a:ext cx="0" cy="672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Text Box 7">
                <a:extLst>
                  <a:ext uri="{FF2B5EF4-FFF2-40B4-BE49-F238E27FC236}">
                    <a16:creationId xmlns:a16="http://schemas.microsoft.com/office/drawing/2014/main" id="{5EE7CCA2-60C3-19B3-D32E-6272B05168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1930"/>
                <a:ext cx="6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0">
                    <a:solidFill>
                      <a:srgbClr val="006600"/>
                    </a:solidFill>
                  </a:rPr>
                  <a:t>weight</a:t>
                </a:r>
                <a:endParaRPr lang="en-US" altLang="en-US" sz="2000" b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36" name="Group 8">
              <a:extLst>
                <a:ext uri="{FF2B5EF4-FFF2-40B4-BE49-F238E27FC236}">
                  <a16:creationId xmlns:a16="http://schemas.microsoft.com/office/drawing/2014/main" id="{6DAEF155-D54D-F8F0-F50B-44952B6E2C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1210"/>
              <a:ext cx="1632" cy="470"/>
              <a:chOff x="2928" y="1210"/>
              <a:chExt cx="1632" cy="470"/>
            </a:xfrm>
          </p:grpSpPr>
          <p:sp>
            <p:nvSpPr>
              <p:cNvPr id="26640" name="Line 9">
                <a:extLst>
                  <a:ext uri="{FF2B5EF4-FFF2-40B4-BE49-F238E27FC236}">
                    <a16:creationId xmlns:a16="http://schemas.microsoft.com/office/drawing/2014/main" id="{30532FEE-FFB3-0F38-B4EF-2B9FDA4174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8" y="1344"/>
                <a:ext cx="1632" cy="336"/>
              </a:xfrm>
              <a:prstGeom prst="line">
                <a:avLst/>
              </a:prstGeom>
              <a:noFill/>
              <a:ln w="28575">
                <a:solidFill>
                  <a:srgbClr val="B300A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Text Box 10">
                <a:extLst>
                  <a:ext uri="{FF2B5EF4-FFF2-40B4-BE49-F238E27FC236}">
                    <a16:creationId xmlns:a16="http://schemas.microsoft.com/office/drawing/2014/main" id="{C66A0B2A-9E98-9AE0-5A34-E0B6F50EF7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6" y="1210"/>
                <a:ext cx="67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0">
                    <a:solidFill>
                      <a:srgbClr val="B300A4"/>
                    </a:solidFill>
                  </a:rPr>
                  <a:t>tension</a:t>
                </a:r>
                <a:endParaRPr lang="en-US" altLang="en-US" sz="2000" b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37" name="Group 11">
              <a:extLst>
                <a:ext uri="{FF2B5EF4-FFF2-40B4-BE49-F238E27FC236}">
                  <a16:creationId xmlns:a16="http://schemas.microsoft.com/office/drawing/2014/main" id="{16FDF874-27B3-35C5-46E4-49410E18C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1" y="1210"/>
              <a:ext cx="1632" cy="469"/>
              <a:chOff x="1291" y="1210"/>
              <a:chExt cx="1632" cy="469"/>
            </a:xfrm>
          </p:grpSpPr>
          <p:sp>
            <p:nvSpPr>
              <p:cNvPr id="26638" name="Line 12">
                <a:extLst>
                  <a:ext uri="{FF2B5EF4-FFF2-40B4-BE49-F238E27FC236}">
                    <a16:creationId xmlns:a16="http://schemas.microsoft.com/office/drawing/2014/main" id="{79173F1A-9D60-A433-FAD0-D7B7D3AB2F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291" y="1343"/>
                <a:ext cx="1632" cy="336"/>
              </a:xfrm>
              <a:prstGeom prst="line">
                <a:avLst/>
              </a:prstGeom>
              <a:noFill/>
              <a:ln w="28575">
                <a:solidFill>
                  <a:srgbClr val="B300A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9" name="Text Box 13">
                <a:extLst>
                  <a:ext uri="{FF2B5EF4-FFF2-40B4-BE49-F238E27FC236}">
                    <a16:creationId xmlns:a16="http://schemas.microsoft.com/office/drawing/2014/main" id="{7B02A12E-E91E-F86C-1BEB-121340CE4A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" y="1210"/>
                <a:ext cx="67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0">
                    <a:solidFill>
                      <a:srgbClr val="B300A4"/>
                    </a:solidFill>
                  </a:rPr>
                  <a:t>tension</a:t>
                </a:r>
                <a:endParaRPr lang="en-US" altLang="en-US" sz="2000" b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" name="Group 14">
            <a:extLst>
              <a:ext uri="{FF2B5EF4-FFF2-40B4-BE49-F238E27FC236}">
                <a16:creationId xmlns:a16="http://schemas.microsoft.com/office/drawing/2014/main" id="{4654ED1A-D622-68CA-B2E7-FA6B39356ED7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800600"/>
            <a:ext cx="2590800" cy="1079500"/>
            <a:chOff x="2496" y="2736"/>
            <a:chExt cx="1632" cy="680"/>
          </a:xfrm>
        </p:grpSpPr>
        <p:sp>
          <p:nvSpPr>
            <p:cNvPr id="26632" name="Line 15">
              <a:extLst>
                <a:ext uri="{FF2B5EF4-FFF2-40B4-BE49-F238E27FC236}">
                  <a16:creationId xmlns:a16="http://schemas.microsoft.com/office/drawing/2014/main" id="{52D3EB70-4E67-BB4C-6952-611AA80746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4" y="2744"/>
              <a:ext cx="0" cy="67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Line 16">
              <a:extLst>
                <a:ext uri="{FF2B5EF4-FFF2-40B4-BE49-F238E27FC236}">
                  <a16:creationId xmlns:a16="http://schemas.microsoft.com/office/drawing/2014/main" id="{28F2F289-ADC4-3276-2FB7-E5CE530B31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1632" cy="336"/>
            </a:xfrm>
            <a:prstGeom prst="line">
              <a:avLst/>
            </a:prstGeom>
            <a:noFill/>
            <a:ln w="28575">
              <a:solidFill>
                <a:srgbClr val="B300A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Line 17">
              <a:extLst>
                <a:ext uri="{FF2B5EF4-FFF2-40B4-BE49-F238E27FC236}">
                  <a16:creationId xmlns:a16="http://schemas.microsoft.com/office/drawing/2014/main" id="{4E2E8BA9-9FC8-79B0-5102-4C2DB66BF8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96" y="3072"/>
              <a:ext cx="1632" cy="336"/>
            </a:xfrm>
            <a:prstGeom prst="line">
              <a:avLst/>
            </a:prstGeom>
            <a:noFill/>
            <a:ln w="28575">
              <a:solidFill>
                <a:srgbClr val="B300A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10" name="Text Box 18">
            <a:extLst>
              <a:ext uri="{FF2B5EF4-FFF2-40B4-BE49-F238E27FC236}">
                <a16:creationId xmlns:a16="http://schemas.microsoft.com/office/drawing/2014/main" id="{268007CC-AF8F-FF67-244C-E5D52BD36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Acceleration = 0, so </a:t>
            </a:r>
            <a:r>
              <a:rPr lang="en-US" altLang="en-US" sz="2400" b="0">
                <a:solidFill>
                  <a:schemeClr val="accent2"/>
                </a:solidFill>
              </a:rPr>
              <a:t>forces add to zero</a:t>
            </a:r>
          </a:p>
        </p:txBody>
      </p:sp>
      <p:sp>
        <p:nvSpPr>
          <p:cNvPr id="59411" name="Text Box 19">
            <a:extLst>
              <a:ext uri="{FF2B5EF4-FFF2-40B4-BE49-F238E27FC236}">
                <a16:creationId xmlns:a16="http://schemas.microsoft.com/office/drawing/2014/main" id="{4321D445-4FD1-5713-935D-52DE88CD2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054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Observe the </a:t>
            </a:r>
            <a:r>
              <a:rPr lang="en-US" altLang="en-US" sz="2400" b="0">
                <a:solidFill>
                  <a:schemeClr val="accent2"/>
                </a:solidFill>
              </a:rPr>
              <a:t>magnitudes</a:t>
            </a:r>
            <a:r>
              <a:rPr lang="en-US" altLang="en-US" sz="2400" b="0">
                <a:solidFill>
                  <a:schemeClr val="tx1"/>
                </a:solidFill>
              </a:rPr>
              <a:t>!</a:t>
            </a:r>
            <a:endParaRPr lang="en-US" altLang="en-US" sz="2400" b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  <p:bldP spid="59410" grpId="0" autoUpdateAnimBg="0"/>
      <p:bldP spid="5941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D4E6DA5-D847-71C6-FF10-BD15D2591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What’s the point?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E699729-FA30-9D28-EEBB-F7B97B0FC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the natural tendency of motion?</a:t>
            </a:r>
          </a:p>
          <a:p>
            <a:pPr eaLnBrk="1" hangingPunct="1"/>
            <a:r>
              <a:rPr lang="en-US" altLang="en-US"/>
              <a:t>What governs an object’s motion?</a:t>
            </a:r>
          </a:p>
          <a:p>
            <a:pPr eaLnBrk="1" hangingPunct="1"/>
            <a:r>
              <a:rPr lang="en-US" altLang="en-US"/>
              <a:t>What is a force?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6B20EBE-75FE-F724-7638-B50735863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So, for the hammock…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A2752B5-379D-4BA4-C1CA-45A94EB18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en-US" altLang="en-US"/>
              <a:t>Tension is the same direction as rope stretch: </a:t>
            </a:r>
            <a:r>
              <a:rPr lang="en-US" altLang="en-US">
                <a:solidFill>
                  <a:schemeClr val="accent2"/>
                </a:solidFill>
              </a:rPr>
              <a:t>4 horizontal: 1 vertical</a:t>
            </a:r>
          </a:p>
          <a:p>
            <a:r>
              <a:rPr lang="en-US" altLang="en-US">
                <a:solidFill>
                  <a:schemeClr val="tx1"/>
                </a:solidFill>
              </a:rPr>
              <a:t>Add up the vectors!</a:t>
            </a:r>
            <a:endParaRPr lang="en-US" altLang="en-US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90149AF-AB42-079F-237B-8707553F588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089400"/>
            <a:ext cx="3811588" cy="1903413"/>
            <a:chOff x="768" y="2688"/>
            <a:chExt cx="2401" cy="1199"/>
          </a:xfrm>
        </p:grpSpPr>
        <p:sp>
          <p:nvSpPr>
            <p:cNvPr id="27674" name="Line 5">
              <a:extLst>
                <a:ext uri="{FF2B5EF4-FFF2-40B4-BE49-F238E27FC236}">
                  <a16:creationId xmlns:a16="http://schemas.microsoft.com/office/drawing/2014/main" id="{C564F099-67D0-0C3E-8ECF-59A06308A3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8" y="2688"/>
              <a:ext cx="2399" cy="600"/>
            </a:xfrm>
            <a:prstGeom prst="line">
              <a:avLst/>
            </a:prstGeom>
            <a:noFill/>
            <a:ln w="28575">
              <a:solidFill>
                <a:srgbClr val="B300A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Line 6">
              <a:extLst>
                <a:ext uri="{FF2B5EF4-FFF2-40B4-BE49-F238E27FC236}">
                  <a16:creationId xmlns:a16="http://schemas.microsoft.com/office/drawing/2014/main" id="{B777CE4F-211E-FCAA-B1FC-33DFE21AE0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68" y="3288"/>
              <a:ext cx="2399" cy="599"/>
            </a:xfrm>
            <a:prstGeom prst="line">
              <a:avLst/>
            </a:prstGeom>
            <a:noFill/>
            <a:ln w="28575">
              <a:solidFill>
                <a:srgbClr val="B300A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Line 7">
              <a:extLst>
                <a:ext uri="{FF2B5EF4-FFF2-40B4-BE49-F238E27FC236}">
                  <a16:creationId xmlns:a16="http://schemas.microsoft.com/office/drawing/2014/main" id="{EE405772-5CC2-472C-DA52-187BCB4A7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7" y="2688"/>
              <a:ext cx="2" cy="1199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A3AA1B61-F101-B257-D0DF-872ADF91683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429000"/>
            <a:ext cx="4343400" cy="2563813"/>
            <a:chOff x="432" y="2160"/>
            <a:chExt cx="2736" cy="1615"/>
          </a:xfrm>
        </p:grpSpPr>
        <p:grpSp>
          <p:nvGrpSpPr>
            <p:cNvPr id="27658" name="Group 9">
              <a:extLst>
                <a:ext uri="{FF2B5EF4-FFF2-40B4-BE49-F238E27FC236}">
                  <a16:creationId xmlns:a16="http://schemas.microsoft.com/office/drawing/2014/main" id="{516A89F1-7859-2A85-35F7-7A8FD9C351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575"/>
              <a:ext cx="2400" cy="1200"/>
              <a:chOff x="1200" y="2448"/>
              <a:chExt cx="2400" cy="1200"/>
            </a:xfrm>
          </p:grpSpPr>
          <p:sp>
            <p:nvSpPr>
              <p:cNvPr id="27669" name="Rectangle 10">
                <a:extLst>
                  <a:ext uri="{FF2B5EF4-FFF2-40B4-BE49-F238E27FC236}">
                    <a16:creationId xmlns:a16="http://schemas.microsoft.com/office/drawing/2014/main" id="{5AFB3E56-0B14-BDC7-B664-26D2ED709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2400" cy="1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7670" name="Line 11">
                <a:extLst>
                  <a:ext uri="{FF2B5EF4-FFF2-40B4-BE49-F238E27FC236}">
                    <a16:creationId xmlns:a16="http://schemas.microsoft.com/office/drawing/2014/main" id="{C63E185F-619B-2638-97FD-48E22156F4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3048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1" name="Line 12">
                <a:extLst>
                  <a:ext uri="{FF2B5EF4-FFF2-40B4-BE49-F238E27FC236}">
                    <a16:creationId xmlns:a16="http://schemas.microsoft.com/office/drawing/2014/main" id="{E933AC08-341D-78A9-9046-2595B6774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00" y="244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2" name="Line 13">
                <a:extLst>
                  <a:ext uri="{FF2B5EF4-FFF2-40B4-BE49-F238E27FC236}">
                    <a16:creationId xmlns:a16="http://schemas.microsoft.com/office/drawing/2014/main" id="{DCD30665-3331-08B7-F997-8D256B406D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44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3" name="Line 14">
                <a:extLst>
                  <a:ext uri="{FF2B5EF4-FFF2-40B4-BE49-F238E27FC236}">
                    <a16:creationId xmlns:a16="http://schemas.microsoft.com/office/drawing/2014/main" id="{61C92FDD-1567-F2A3-A7EE-B48752FC1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00" y="244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59" name="Group 15">
              <a:extLst>
                <a:ext uri="{FF2B5EF4-FFF2-40B4-BE49-F238E27FC236}">
                  <a16:creationId xmlns:a16="http://schemas.microsoft.com/office/drawing/2014/main" id="{B2A0DB86-FC4B-9AAC-D6FA-78EA3A0AA6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160"/>
              <a:ext cx="2736" cy="1603"/>
              <a:chOff x="432" y="2160"/>
              <a:chExt cx="2736" cy="1603"/>
            </a:xfrm>
          </p:grpSpPr>
          <p:grpSp>
            <p:nvGrpSpPr>
              <p:cNvPr id="27660" name="Group 16">
                <a:extLst>
                  <a:ext uri="{FF2B5EF4-FFF2-40B4-BE49-F238E27FC236}">
                    <a16:creationId xmlns:a16="http://schemas.microsoft.com/office/drawing/2014/main" id="{676E46DB-1BC8-985C-1086-474EE99D4F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160"/>
                <a:ext cx="2400" cy="367"/>
                <a:chOff x="768" y="2273"/>
                <a:chExt cx="2400" cy="367"/>
              </a:xfrm>
            </p:grpSpPr>
            <p:sp>
              <p:nvSpPr>
                <p:cNvPr id="27667" name="AutoShape 17">
                  <a:extLst>
                    <a:ext uri="{FF2B5EF4-FFF2-40B4-BE49-F238E27FC236}">
                      <a16:creationId xmlns:a16="http://schemas.microsoft.com/office/drawing/2014/main" id="{C0DF3DDB-FE06-E188-8E27-EC6BE437D5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5400000">
                  <a:off x="1896" y="1368"/>
                  <a:ext cx="144" cy="2400"/>
                </a:xfrm>
                <a:prstGeom prst="rightBrace">
                  <a:avLst>
                    <a:gd name="adj1" fmla="val 138889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68" name="Text Box 18">
                  <a:extLst>
                    <a:ext uri="{FF2B5EF4-FFF2-40B4-BE49-F238E27FC236}">
                      <a16:creationId xmlns:a16="http://schemas.microsoft.com/office/drawing/2014/main" id="{CDF6B0DA-8D4A-0F70-2F79-0C5108CA67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89" y="2273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000" b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27661" name="Group 19">
                <a:extLst>
                  <a:ext uri="{FF2B5EF4-FFF2-40B4-BE49-F238E27FC236}">
                    <a16:creationId xmlns:a16="http://schemas.microsoft.com/office/drawing/2014/main" id="{7AA2C2F3-D2A8-BC1E-2192-EA2D0CE062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08" y="2587"/>
                <a:ext cx="260" cy="576"/>
                <a:chOff x="3244" y="2700"/>
                <a:chExt cx="260" cy="576"/>
              </a:xfrm>
            </p:grpSpPr>
            <p:sp>
              <p:nvSpPr>
                <p:cNvPr id="27665" name="AutoShape 20">
                  <a:extLst>
                    <a:ext uri="{FF2B5EF4-FFF2-40B4-BE49-F238E27FC236}">
                      <a16:creationId xmlns:a16="http://schemas.microsoft.com/office/drawing/2014/main" id="{8FE58809-D25D-4FB3-C194-DBAB00EC68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4" y="2700"/>
                  <a:ext cx="96" cy="576"/>
                </a:xfrm>
                <a:prstGeom prst="rightBrace">
                  <a:avLst>
                    <a:gd name="adj1" fmla="val 50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66" name="Text Box 21">
                  <a:extLst>
                    <a:ext uri="{FF2B5EF4-FFF2-40B4-BE49-F238E27FC236}">
                      <a16:creationId xmlns:a16="http://schemas.microsoft.com/office/drawing/2014/main" id="{E7821933-6BA8-6087-7EBE-1F3DD0C0D4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12" y="2855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000" b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27662" name="Group 22">
                <a:extLst>
                  <a:ext uri="{FF2B5EF4-FFF2-40B4-BE49-F238E27FC236}">
                    <a16:creationId xmlns:a16="http://schemas.microsoft.com/office/drawing/2014/main" id="{87C39986-F355-9075-3D40-70868EEC7D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08" y="3187"/>
                <a:ext cx="260" cy="576"/>
                <a:chOff x="3244" y="3300"/>
                <a:chExt cx="260" cy="576"/>
              </a:xfrm>
            </p:grpSpPr>
            <p:sp>
              <p:nvSpPr>
                <p:cNvPr id="27663" name="AutoShape 23">
                  <a:extLst>
                    <a:ext uri="{FF2B5EF4-FFF2-40B4-BE49-F238E27FC236}">
                      <a16:creationId xmlns:a16="http://schemas.microsoft.com/office/drawing/2014/main" id="{0B87DC21-0DAA-95D1-B7FF-09584E9032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4" y="3300"/>
                  <a:ext cx="96" cy="576"/>
                </a:xfrm>
                <a:prstGeom prst="rightBrace">
                  <a:avLst>
                    <a:gd name="adj1" fmla="val 50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64" name="Text Box 24">
                  <a:extLst>
                    <a:ext uri="{FF2B5EF4-FFF2-40B4-BE49-F238E27FC236}">
                      <a16:creationId xmlns:a16="http://schemas.microsoft.com/office/drawing/2014/main" id="{F9580B48-06A9-6E07-333C-8154DC66FC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12" y="3456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000" b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</p:grpSp>
      </p:grpSp>
      <p:grpSp>
        <p:nvGrpSpPr>
          <p:cNvPr id="9" name="Group 25">
            <a:extLst>
              <a:ext uri="{FF2B5EF4-FFF2-40B4-BE49-F238E27FC236}">
                <a16:creationId xmlns:a16="http://schemas.microsoft.com/office/drawing/2014/main" id="{5A678227-0FE3-6E5D-B774-CA56F463F4D9}"/>
              </a:ext>
            </a:extLst>
          </p:cNvPr>
          <p:cNvGrpSpPr>
            <a:grpSpLocks/>
          </p:cNvGrpSpPr>
          <p:nvPr/>
        </p:nvGrpSpPr>
        <p:grpSpPr bwMode="auto">
          <a:xfrm>
            <a:off x="5067300" y="4144963"/>
            <a:ext cx="571500" cy="1828800"/>
            <a:chOff x="3528" y="2724"/>
            <a:chExt cx="360" cy="1152"/>
          </a:xfrm>
        </p:grpSpPr>
        <p:sp>
          <p:nvSpPr>
            <p:cNvPr id="27656" name="AutoShape 26">
              <a:extLst>
                <a:ext uri="{FF2B5EF4-FFF2-40B4-BE49-F238E27FC236}">
                  <a16:creationId xmlns:a16="http://schemas.microsoft.com/office/drawing/2014/main" id="{134A9A01-6FFE-8F4A-C0ED-C1ACB43BF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8" y="2724"/>
              <a:ext cx="144" cy="1152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7657" name="Text Box 27">
              <a:extLst>
                <a:ext uri="{FF2B5EF4-FFF2-40B4-BE49-F238E27FC236}">
                  <a16:creationId xmlns:a16="http://schemas.microsoft.com/office/drawing/2014/main" id="{988479B9-363B-AB2A-8574-EE6FFFA7A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60444" name="Rectangle 28">
            <a:extLst>
              <a:ext uri="{FF2B5EF4-FFF2-40B4-BE49-F238E27FC236}">
                <a16:creationId xmlns:a16="http://schemas.microsoft.com/office/drawing/2014/main" id="{31DB45E5-F691-FF24-8BDD-5B8505494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733800"/>
            <a:ext cx="2362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solidFill>
                  <a:schemeClr val="tx1"/>
                </a:solidFill>
              </a:rPr>
              <a:t>Here, tension is over </a:t>
            </a:r>
            <a:r>
              <a:rPr lang="en-US" altLang="en-US" b="0">
                <a:solidFill>
                  <a:schemeClr val="accent2"/>
                </a:solidFill>
              </a:rPr>
              <a:t>twice</a:t>
            </a:r>
            <a:r>
              <a:rPr lang="en-US" altLang="en-US" b="0">
                <a:solidFill>
                  <a:schemeClr val="tx1"/>
                </a:solidFill>
              </a:rPr>
              <a:t> the weight!</a:t>
            </a:r>
            <a:endParaRPr lang="en-US" alt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0700160" presetClass="entr" presetSubtype="8563600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  <p:bldP spid="6044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EDFBC75-7FE9-8F12-EDB8-EBA1C90605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Newton’s Second Law</a:t>
            </a:r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DBAF0F4C-FC6D-86AE-253E-51E7EEF669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altLang="en-US"/>
              <a:t>How forces act</a:t>
            </a:r>
          </a:p>
        </p:txBody>
      </p:sp>
      <p:sp>
        <p:nvSpPr>
          <p:cNvPr id="15364" name="Text Box 5">
            <a:extLst>
              <a:ext uri="{FF2B5EF4-FFF2-40B4-BE49-F238E27FC236}">
                <a16:creationId xmlns:a16="http://schemas.microsoft.com/office/drawing/2014/main" id="{43094F51-FF1D-56C9-EED3-91CA5C346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5116513"/>
            <a:ext cx="1387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§ 4.3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C7F26BE-8FB1-7988-ADC7-58F8570B4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Experience Tells Us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B4969C6-79D0-4F44-FD5B-9FDF7547D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The greater the </a:t>
            </a:r>
            <a:r>
              <a:rPr lang="en-US" altLang="en-US">
                <a:solidFill>
                  <a:schemeClr val="accent2"/>
                </a:solidFill>
              </a:rPr>
              <a:t>net force</a:t>
            </a:r>
            <a:r>
              <a:rPr lang="en-US" altLang="en-US"/>
              <a:t> on an object, the more it accelerates.</a:t>
            </a:r>
          </a:p>
          <a:p>
            <a:pPr marL="0" indent="0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The greater the </a:t>
            </a:r>
            <a:r>
              <a:rPr lang="en-US" altLang="en-US">
                <a:solidFill>
                  <a:schemeClr val="accent2"/>
                </a:solidFill>
              </a:rPr>
              <a:t>mass</a:t>
            </a:r>
            <a:r>
              <a:rPr lang="en-US" altLang="en-US"/>
              <a:t> of an object, the </a:t>
            </a:r>
            <a:r>
              <a:rPr lang="en-US" altLang="en-US">
                <a:solidFill>
                  <a:schemeClr val="tx1"/>
                </a:solidFill>
              </a:rPr>
              <a:t>harder</a:t>
            </a:r>
            <a:r>
              <a:rPr lang="en-US" altLang="en-US"/>
              <a:t> it is to accelerate.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B82D007-123F-2330-B563-268203D3E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Newton’s Second Law</a:t>
            </a:r>
          </a:p>
        </p:txBody>
      </p:sp>
      <p:grpSp>
        <p:nvGrpSpPr>
          <p:cNvPr id="2" name="Group 28">
            <a:extLst>
              <a:ext uri="{FF2B5EF4-FFF2-40B4-BE49-F238E27FC236}">
                <a16:creationId xmlns:a16="http://schemas.microsoft.com/office/drawing/2014/main" id="{63BB5039-C320-4AB9-5C37-02113491E80D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828800"/>
            <a:ext cx="1600200" cy="1112838"/>
            <a:chOff x="2112" y="1152"/>
            <a:chExt cx="1008" cy="701"/>
          </a:xfrm>
        </p:grpSpPr>
        <p:sp>
          <p:nvSpPr>
            <p:cNvPr id="18442" name="Text Box 5">
              <a:extLst>
                <a:ext uri="{FF2B5EF4-FFF2-40B4-BE49-F238E27FC236}">
                  <a16:creationId xmlns:a16="http://schemas.microsoft.com/office/drawing/2014/main" id="{41452F9C-E0F2-E672-B874-414B02C6A7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152"/>
              <a:ext cx="52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0">
                  <a:solidFill>
                    <a:srgbClr val="9A3344"/>
                  </a:solidFill>
                  <a:latin typeface="Symbol" panose="05050102010706020507" pitchFamily="18" charset="2"/>
                </a:rPr>
                <a:t>S</a:t>
              </a:r>
              <a:r>
                <a:rPr lang="en-US" altLang="en-US" b="0" i="1">
                  <a:solidFill>
                    <a:srgbClr val="9A3344"/>
                  </a:solidFill>
                </a:rPr>
                <a:t>F</a:t>
              </a:r>
            </a:p>
          </p:txBody>
        </p:sp>
        <p:sp>
          <p:nvSpPr>
            <p:cNvPr id="18443" name="Text Box 6">
              <a:extLst>
                <a:ext uri="{FF2B5EF4-FFF2-40B4-BE49-F238E27FC236}">
                  <a16:creationId xmlns:a16="http://schemas.microsoft.com/office/drawing/2014/main" id="{10C55151-F09F-D120-5F0F-843E41C57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488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0" i="1">
                  <a:solidFill>
                    <a:srgbClr val="800000"/>
                  </a:solidFill>
                </a:rPr>
                <a:t>m</a:t>
              </a:r>
              <a:endParaRPr lang="en-US" altLang="en-US" b="0" i="1">
                <a:solidFill>
                  <a:srgbClr val="9A3344"/>
                </a:solidFill>
              </a:endParaRPr>
            </a:p>
          </p:txBody>
        </p:sp>
        <p:sp>
          <p:nvSpPr>
            <p:cNvPr id="18444" name="Line 7">
              <a:extLst>
                <a:ext uri="{FF2B5EF4-FFF2-40B4-BE49-F238E27FC236}">
                  <a16:creationId xmlns:a16="http://schemas.microsoft.com/office/drawing/2014/main" id="{6D40ECEF-A27B-7AE1-BAD7-3E6CE4294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517"/>
              <a:ext cx="43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Text Box 10">
              <a:extLst>
                <a:ext uri="{FF2B5EF4-FFF2-40B4-BE49-F238E27FC236}">
                  <a16:creationId xmlns:a16="http://schemas.microsoft.com/office/drawing/2014/main" id="{947D43E9-C67F-BFAC-0F79-7828229B3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325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b="0" i="1">
                  <a:solidFill>
                    <a:srgbClr val="800000"/>
                  </a:solidFill>
                </a:rPr>
                <a:t>a</a:t>
              </a:r>
              <a:r>
                <a:rPr lang="en-US" altLang="en-US" b="0">
                  <a:solidFill>
                    <a:srgbClr val="800000"/>
                  </a:solidFill>
                </a:rPr>
                <a:t> </a:t>
              </a:r>
              <a:r>
                <a:rPr lang="en-US" altLang="en-US" b="0"/>
                <a:t>=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63181" name="Text Box 13">
            <a:extLst>
              <a:ext uri="{FF2B5EF4-FFF2-40B4-BE49-F238E27FC236}">
                <a16:creationId xmlns:a16="http://schemas.microsoft.com/office/drawing/2014/main" id="{DE646CF9-DDE9-C249-B71B-8850476A5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8194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/>
              <a:t>equivalently,</a:t>
            </a:r>
          </a:p>
        </p:txBody>
      </p:sp>
      <p:sp>
        <p:nvSpPr>
          <p:cNvPr id="263183" name="Text Box 15">
            <a:extLst>
              <a:ext uri="{FF2B5EF4-FFF2-40B4-BE49-F238E27FC236}">
                <a16:creationId xmlns:a16="http://schemas.microsoft.com/office/drawing/2014/main" id="{FE24BD63-55C6-2236-396F-F334D885A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57600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0">
                <a:solidFill>
                  <a:srgbClr val="80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b="0" i="1">
                <a:solidFill>
                  <a:srgbClr val="800000"/>
                </a:solidFill>
              </a:rPr>
              <a:t>F</a:t>
            </a:r>
            <a:r>
              <a:rPr lang="en-US" altLang="en-US" b="0">
                <a:solidFill>
                  <a:srgbClr val="800000"/>
                </a:solidFill>
              </a:rPr>
              <a:t> </a:t>
            </a:r>
            <a:r>
              <a:rPr lang="en-US" altLang="en-US" b="0"/>
              <a:t>=</a:t>
            </a:r>
            <a:r>
              <a:rPr lang="en-US" altLang="en-US" b="0">
                <a:solidFill>
                  <a:srgbClr val="800000"/>
                </a:solidFill>
              </a:rPr>
              <a:t> </a:t>
            </a:r>
            <a:r>
              <a:rPr lang="en-US" altLang="en-US" b="0" i="1">
                <a:solidFill>
                  <a:srgbClr val="800000"/>
                </a:solidFill>
              </a:rPr>
              <a:t>ma</a:t>
            </a:r>
            <a:endParaRPr lang="en-US" altLang="en-US" sz="1800">
              <a:solidFill>
                <a:schemeClr val="tx1"/>
              </a:solidFill>
            </a:endParaRPr>
          </a:p>
        </p:txBody>
      </p:sp>
      <p:grpSp>
        <p:nvGrpSpPr>
          <p:cNvPr id="3" name="Group 29">
            <a:extLst>
              <a:ext uri="{FF2B5EF4-FFF2-40B4-BE49-F238E27FC236}">
                <a16:creationId xmlns:a16="http://schemas.microsoft.com/office/drawing/2014/main" id="{DCAA94B7-F82F-6CCE-AD63-6B94032D2AB7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906963"/>
            <a:ext cx="8229600" cy="584200"/>
            <a:chOff x="288" y="3091"/>
            <a:chExt cx="5184" cy="368"/>
          </a:xfrm>
        </p:grpSpPr>
        <p:sp>
          <p:nvSpPr>
            <p:cNvPr id="18439" name="Text Box 20">
              <a:extLst>
                <a:ext uri="{FF2B5EF4-FFF2-40B4-BE49-F238E27FC236}">
                  <a16:creationId xmlns:a16="http://schemas.microsoft.com/office/drawing/2014/main" id="{8E4111D7-F1BA-DD46-0EF3-A5E9A5C0E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091"/>
              <a:ext cx="20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b="0" i="1">
                  <a:solidFill>
                    <a:srgbClr val="800000"/>
                  </a:solidFill>
                </a:rPr>
                <a:t>a</a:t>
              </a:r>
              <a:r>
                <a:rPr lang="en-US" altLang="en-US" b="0">
                  <a:solidFill>
                    <a:srgbClr val="800000"/>
                  </a:solidFill>
                </a:rPr>
                <a:t> </a:t>
              </a:r>
              <a:r>
                <a:rPr lang="en-US" altLang="en-US" b="0"/>
                <a:t>=</a:t>
              </a:r>
              <a:r>
                <a:rPr lang="en-US" altLang="en-US" b="0">
                  <a:solidFill>
                    <a:srgbClr val="800000"/>
                  </a:solidFill>
                </a:rPr>
                <a:t> </a:t>
              </a:r>
              <a:r>
                <a:rPr lang="en-US" altLang="en-US" b="0"/>
                <a:t>acceleration 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8440" name="Text Box 23">
              <a:extLst>
                <a:ext uri="{FF2B5EF4-FFF2-40B4-BE49-F238E27FC236}">
                  <a16:creationId xmlns:a16="http://schemas.microsoft.com/office/drawing/2014/main" id="{00F1137F-363A-EDFC-5C1E-880F6D17A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091"/>
              <a:ext cx="17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b="0">
                  <a:solidFill>
                    <a:srgbClr val="800000"/>
                  </a:solidFill>
                  <a:latin typeface="Symbol" panose="05050102010706020507" pitchFamily="18" charset="2"/>
                </a:rPr>
                <a:t>S</a:t>
              </a:r>
              <a:r>
                <a:rPr lang="en-US" altLang="en-US" b="0" i="1">
                  <a:solidFill>
                    <a:srgbClr val="800000"/>
                  </a:solidFill>
                </a:rPr>
                <a:t>F</a:t>
              </a:r>
              <a:r>
                <a:rPr lang="en-US" altLang="en-US" b="0">
                  <a:solidFill>
                    <a:srgbClr val="800000"/>
                  </a:solidFill>
                </a:rPr>
                <a:t> </a:t>
              </a:r>
              <a:r>
                <a:rPr lang="en-US" altLang="en-US" b="0"/>
                <a:t>=</a:t>
              </a:r>
              <a:r>
                <a:rPr lang="en-US" altLang="en-US" b="0">
                  <a:solidFill>
                    <a:srgbClr val="800000"/>
                  </a:solidFill>
                </a:rPr>
                <a:t> </a:t>
              </a:r>
              <a:r>
                <a:rPr lang="en-US" altLang="en-US" b="0">
                  <a:solidFill>
                    <a:schemeClr val="tx1"/>
                  </a:solidFill>
                </a:rPr>
                <a:t>net</a:t>
              </a:r>
              <a:r>
                <a:rPr lang="en-US" altLang="en-US" b="0">
                  <a:solidFill>
                    <a:srgbClr val="800000"/>
                  </a:solidFill>
                </a:rPr>
                <a:t> </a:t>
              </a:r>
              <a:r>
                <a:rPr lang="en-US" altLang="en-US" b="0"/>
                <a:t>force</a:t>
              </a:r>
              <a:endParaRPr lang="en-US" altLang="en-US" sz="1800"/>
            </a:p>
          </p:txBody>
        </p:sp>
        <p:sp>
          <p:nvSpPr>
            <p:cNvPr id="18441" name="Text Box 25">
              <a:extLst>
                <a:ext uri="{FF2B5EF4-FFF2-40B4-BE49-F238E27FC236}">
                  <a16:creationId xmlns:a16="http://schemas.microsoft.com/office/drawing/2014/main" id="{92C1E6E0-9E1F-75A0-AEF3-9FBAD19705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091"/>
              <a:ext cx="129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b="0" i="1">
                  <a:solidFill>
                    <a:srgbClr val="800000"/>
                  </a:solidFill>
                </a:rPr>
                <a:t>m</a:t>
              </a:r>
              <a:r>
                <a:rPr lang="en-US" altLang="en-US" b="0">
                  <a:solidFill>
                    <a:srgbClr val="800000"/>
                  </a:solidFill>
                </a:rPr>
                <a:t> </a:t>
              </a:r>
              <a:r>
                <a:rPr lang="en-US" altLang="en-US" b="0"/>
                <a:t>=</a:t>
              </a:r>
              <a:r>
                <a:rPr lang="en-US" altLang="en-US" b="0">
                  <a:solidFill>
                    <a:srgbClr val="800000"/>
                  </a:solidFill>
                </a:rPr>
                <a:t> </a:t>
              </a:r>
              <a:r>
                <a:rPr lang="en-US" altLang="en-US" b="0"/>
                <a:t>mass </a:t>
              </a: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4268288" presetClass="entr" presetSubtype="3343820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81" grpId="0" autoUpdateAnimBg="0"/>
      <p:bldP spid="26318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830B50F-7C9E-6616-7F7F-6E852328C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Quantify Force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F4CE1C2-CA09-2CFD-5FC5-A3504A1C8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Unit of force: 1 </a:t>
            </a:r>
            <a:r>
              <a:rPr lang="en-US" altLang="en-US">
                <a:solidFill>
                  <a:srgbClr val="9A3344"/>
                </a:solidFill>
              </a:rPr>
              <a:t>newton</a:t>
            </a:r>
            <a:r>
              <a:rPr lang="en-US" altLang="en-US"/>
              <a:t> (</a:t>
            </a:r>
            <a:r>
              <a:rPr lang="en-US" altLang="en-US">
                <a:solidFill>
                  <a:srgbClr val="9A3344"/>
                </a:solidFill>
              </a:rPr>
              <a:t>N</a:t>
            </a:r>
            <a:r>
              <a:rPr lang="en-US" altLang="en-US"/>
              <a:t>) = force needed to accelerate </a:t>
            </a:r>
            <a:r>
              <a:rPr lang="en-US" altLang="en-US">
                <a:solidFill>
                  <a:schemeClr val="accent2"/>
                </a:solidFill>
              </a:rPr>
              <a:t>1 kg</a:t>
            </a:r>
            <a:r>
              <a:rPr lang="en-US" altLang="en-US"/>
              <a:t> at </a:t>
            </a:r>
            <a:r>
              <a:rPr lang="en-US" altLang="en-US">
                <a:solidFill>
                  <a:schemeClr val="accent2"/>
                </a:solidFill>
              </a:rPr>
              <a:t>1 m/s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endParaRPr lang="en-US" altLang="en-US" baseline="3000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C56CBEC1-635B-103A-C5D7-76E52ED01997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114800"/>
            <a:ext cx="5959475" cy="1112838"/>
            <a:chOff x="1488" y="2775"/>
            <a:chExt cx="3754" cy="701"/>
          </a:xfrm>
        </p:grpSpPr>
        <p:grpSp>
          <p:nvGrpSpPr>
            <p:cNvPr id="20486" name="Group 5">
              <a:extLst>
                <a:ext uri="{FF2B5EF4-FFF2-40B4-BE49-F238E27FC236}">
                  <a16:creationId xmlns:a16="http://schemas.microsoft.com/office/drawing/2014/main" id="{604E3797-F9F1-FD31-5A66-E3C7283633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2928"/>
              <a:ext cx="3072" cy="365"/>
              <a:chOff x="1488" y="2928"/>
              <a:chExt cx="3072" cy="365"/>
            </a:xfrm>
          </p:grpSpPr>
          <p:sp>
            <p:nvSpPr>
              <p:cNvPr id="20491" name="Text Box 6">
                <a:extLst>
                  <a:ext uri="{FF2B5EF4-FFF2-40B4-BE49-F238E27FC236}">
                    <a16:creationId xmlns:a16="http://schemas.microsoft.com/office/drawing/2014/main" id="{CBFCA4EE-3A7C-BB72-2F8D-3184246C98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2928"/>
                <a:ext cx="30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en-US" b="0" i="1"/>
                  <a:t>F</a:t>
                </a:r>
                <a:r>
                  <a:rPr lang="en-US" altLang="en-US" b="0"/>
                  <a:t> = </a:t>
                </a:r>
                <a:r>
                  <a:rPr lang="en-US" altLang="en-US" b="0" i="1"/>
                  <a:t>ma =</a:t>
                </a:r>
                <a:r>
                  <a:rPr lang="en-US" altLang="en-US" b="0" i="1">
                    <a:solidFill>
                      <a:srgbClr val="800000"/>
                    </a:solidFill>
                  </a:rPr>
                  <a:t> </a:t>
                </a:r>
                <a:r>
                  <a:rPr lang="en-US" altLang="en-US" b="0"/>
                  <a:t>(1 kg) (1 m/s</a:t>
                </a:r>
                <a:r>
                  <a:rPr lang="en-US" altLang="en-US" b="0" baseline="30000"/>
                  <a:t>2</a:t>
                </a:r>
                <a:r>
                  <a:rPr lang="en-US" altLang="en-US" b="0"/>
                  <a:t>) =</a:t>
                </a:r>
                <a:endParaRPr lang="en-US" altLang="en-US" sz="1800"/>
              </a:p>
            </p:txBody>
          </p:sp>
          <p:sp>
            <p:nvSpPr>
              <p:cNvPr id="20492" name="Line 7">
                <a:extLst>
                  <a:ext uri="{FF2B5EF4-FFF2-40B4-BE49-F238E27FC236}">
                    <a16:creationId xmlns:a16="http://schemas.microsoft.com/office/drawing/2014/main" id="{055C4C77-DE0E-C021-306F-1AEC567CFF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75" y="2928"/>
                <a:ext cx="192" cy="1"/>
              </a:xfrm>
              <a:prstGeom prst="line">
                <a:avLst/>
              </a:prstGeom>
              <a:noFill/>
              <a:ln w="12700">
                <a:solidFill>
                  <a:srgbClr val="0033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Line 8">
                <a:extLst>
                  <a:ext uri="{FF2B5EF4-FFF2-40B4-BE49-F238E27FC236}">
                    <a16:creationId xmlns:a16="http://schemas.microsoft.com/office/drawing/2014/main" id="{2A2A1670-C1DC-C0D2-B747-C4AD37C9C9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3024"/>
                <a:ext cx="192" cy="1"/>
              </a:xfrm>
              <a:prstGeom prst="line">
                <a:avLst/>
              </a:prstGeom>
              <a:noFill/>
              <a:ln w="12700">
                <a:solidFill>
                  <a:srgbClr val="0033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487" name="Group 9">
              <a:extLst>
                <a:ext uri="{FF2B5EF4-FFF2-40B4-BE49-F238E27FC236}">
                  <a16:creationId xmlns:a16="http://schemas.microsoft.com/office/drawing/2014/main" id="{23B6417B-4658-F00A-006B-2E3696DB53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0" y="2775"/>
              <a:ext cx="672" cy="701"/>
              <a:chOff x="4704" y="3360"/>
              <a:chExt cx="672" cy="701"/>
            </a:xfrm>
          </p:grpSpPr>
          <p:sp>
            <p:nvSpPr>
              <p:cNvPr id="20488" name="Text Box 10">
                <a:extLst>
                  <a:ext uri="{FF2B5EF4-FFF2-40B4-BE49-F238E27FC236}">
                    <a16:creationId xmlns:a16="http://schemas.microsoft.com/office/drawing/2014/main" id="{F0CC1ACE-12B5-7B90-BE6F-BD4DD5AAF2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" y="3360"/>
                <a:ext cx="6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0">
                    <a:solidFill>
                      <a:srgbClr val="9A3344"/>
                    </a:solidFill>
                  </a:rPr>
                  <a:t>kg m</a:t>
                </a:r>
                <a:endParaRPr lang="en-US" altLang="en-US" b="0" i="1">
                  <a:solidFill>
                    <a:srgbClr val="9A3344"/>
                  </a:solidFill>
                </a:endParaRPr>
              </a:p>
            </p:txBody>
          </p:sp>
          <p:sp>
            <p:nvSpPr>
              <p:cNvPr id="20489" name="Text Box 11">
                <a:extLst>
                  <a:ext uri="{FF2B5EF4-FFF2-40B4-BE49-F238E27FC236}">
                    <a16:creationId xmlns:a16="http://schemas.microsoft.com/office/drawing/2014/main" id="{85151781-12A6-38DE-148A-C9AA14DB0A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24" y="3696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0">
                    <a:solidFill>
                      <a:srgbClr val="9A3344"/>
                    </a:solidFill>
                  </a:rPr>
                  <a:t>s</a:t>
                </a:r>
                <a:r>
                  <a:rPr lang="en-US" altLang="en-US" b="0" baseline="30000">
                    <a:solidFill>
                      <a:srgbClr val="9A3344"/>
                    </a:solidFill>
                  </a:rPr>
                  <a:t>2</a:t>
                </a:r>
                <a:endParaRPr lang="en-US" altLang="en-US" b="0">
                  <a:solidFill>
                    <a:srgbClr val="9A3344"/>
                  </a:solidFill>
                </a:endParaRPr>
              </a:p>
            </p:txBody>
          </p:sp>
          <p:sp>
            <p:nvSpPr>
              <p:cNvPr id="20490" name="Line 12">
                <a:extLst>
                  <a:ext uri="{FF2B5EF4-FFF2-40B4-BE49-F238E27FC236}">
                    <a16:creationId xmlns:a16="http://schemas.microsoft.com/office/drawing/2014/main" id="{0C64E127-4528-5021-19E4-2D27DFA271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28" y="3725"/>
                <a:ext cx="62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5229" name="Rectangle 13">
            <a:extLst>
              <a:ext uri="{FF2B5EF4-FFF2-40B4-BE49-F238E27FC236}">
                <a16:creationId xmlns:a16="http://schemas.microsoft.com/office/drawing/2014/main" id="{91A91F99-A0CE-D416-5539-12C5D2874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352800"/>
            <a:ext cx="6858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How much is a newton?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32C0273-44F7-EC0C-E1D4-46984A899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Work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3A80B52-7DA0-0995-7CA1-1A1AC5162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A crate with mass 35.0 kg initially at rest on a warehouse floor is acted on by a net horizontal force of 140 N.  </a:t>
            </a:r>
          </a:p>
          <a:p>
            <a:pPr marL="684213" lvl="1" indent="-460375">
              <a:buFont typeface="Times" panose="02020603050405020304" pitchFamily="18" charset="0"/>
              <a:buAutoNum type="alphaLcPeriod"/>
            </a:pPr>
            <a:r>
              <a:rPr lang="en-US" altLang="en-US"/>
              <a:t>What </a:t>
            </a:r>
            <a:r>
              <a:rPr lang="en-US" altLang="en-US">
                <a:solidFill>
                  <a:schemeClr val="accent2"/>
                </a:solidFill>
              </a:rPr>
              <a:t>acceleration</a:t>
            </a:r>
            <a:r>
              <a:rPr lang="en-US" altLang="en-US"/>
              <a:t> is produced?</a:t>
            </a:r>
          </a:p>
          <a:p>
            <a:pPr marL="684213" lvl="1" indent="-460375">
              <a:buFont typeface="Times" panose="02020603050405020304" pitchFamily="18" charset="0"/>
              <a:buAutoNum type="alphaLcPeriod"/>
            </a:pPr>
            <a:r>
              <a:rPr lang="en-US" altLang="en-US"/>
              <a:t>How </a:t>
            </a:r>
            <a:r>
              <a:rPr lang="en-US" altLang="en-US">
                <a:solidFill>
                  <a:schemeClr val="accent2"/>
                </a:solidFill>
              </a:rPr>
              <a:t>far</a:t>
            </a:r>
            <a:r>
              <a:rPr lang="en-US" altLang="en-US"/>
              <a:t> does the crate travel in 10.0 s?</a:t>
            </a:r>
          </a:p>
          <a:p>
            <a:pPr marL="684213" lvl="1" indent="-460375">
              <a:buFont typeface="Times" panose="02020603050405020304" pitchFamily="18" charset="0"/>
              <a:buAutoNum type="alphaLcPeriod"/>
            </a:pPr>
            <a:r>
              <a:rPr lang="en-US" altLang="en-US"/>
              <a:t>What is its </a:t>
            </a:r>
            <a:r>
              <a:rPr lang="en-US" altLang="en-US">
                <a:solidFill>
                  <a:schemeClr val="accent2"/>
                </a:solidFill>
              </a:rPr>
              <a:t>speed</a:t>
            </a:r>
            <a:r>
              <a:rPr lang="en-US" altLang="en-US"/>
              <a:t> at the end of 10.0 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12BA436C-049B-54F5-541D-8683E3AE9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 Have Learned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20D81B5F-795D-E04D-957B-6977C59B60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2200" y="2057400"/>
            <a:ext cx="3429000" cy="609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 </a:t>
            </a:r>
            <a:r>
              <a:rPr lang="en-US" altLang="en-US">
                <a:solidFill>
                  <a:schemeClr val="accent2"/>
                </a:solidFill>
              </a:rPr>
              <a:t>∑</a:t>
            </a:r>
            <a:r>
              <a:rPr lang="en-US" altLang="en-US" i="1">
                <a:solidFill>
                  <a:schemeClr val="accent2"/>
                </a:solidFill>
              </a:rPr>
              <a:t>F</a:t>
            </a:r>
            <a:r>
              <a:rPr lang="en-US" altLang="en-US">
                <a:solidFill>
                  <a:schemeClr val="accent2"/>
                </a:solidFill>
              </a:rPr>
              <a:t> = 0 </a:t>
            </a:r>
            <a:r>
              <a:rPr lang="en-US" altLang="en-US"/>
              <a:t>⇔ 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>
                <a:solidFill>
                  <a:schemeClr val="accent2"/>
                </a:solidFill>
              </a:rPr>
              <a:t> = 0</a:t>
            </a:r>
          </a:p>
        </p:txBody>
      </p:sp>
      <p:cxnSp>
        <p:nvCxnSpPr>
          <p:cNvPr id="23556" name="Straight Arrow Connector 4">
            <a:extLst>
              <a:ext uri="{FF2B5EF4-FFF2-40B4-BE49-F238E27FC236}">
                <a16:creationId xmlns:a16="http://schemas.microsoft.com/office/drawing/2014/main" id="{DB699E2F-A491-315D-E3CA-1EF900A96D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7050" y="2108200"/>
            <a:ext cx="228600" cy="0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7" name="Straight Arrow Connector 5">
            <a:extLst>
              <a:ext uri="{FF2B5EF4-FFF2-40B4-BE49-F238E27FC236}">
                <a16:creationId xmlns:a16="http://schemas.microsoft.com/office/drawing/2014/main" id="{57240D08-31D8-30DF-B071-BC6DDDE420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22800" y="2190750"/>
            <a:ext cx="228600" cy="0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8" name="Straight Arrow Connector 6">
            <a:extLst>
              <a:ext uri="{FF2B5EF4-FFF2-40B4-BE49-F238E27FC236}">
                <a16:creationId xmlns:a16="http://schemas.microsoft.com/office/drawing/2014/main" id="{9CA2049A-DE42-3699-8424-5B55DA4C0C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46500" y="2108200"/>
            <a:ext cx="228600" cy="0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9" name="Straight Arrow Connector 7">
            <a:extLst>
              <a:ext uri="{FF2B5EF4-FFF2-40B4-BE49-F238E27FC236}">
                <a16:creationId xmlns:a16="http://schemas.microsoft.com/office/drawing/2014/main" id="{351C5E25-2D09-0296-D74A-381101DF02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14950" y="2114550"/>
            <a:ext cx="228600" cy="0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97D4B17-CE0B-E821-8C2B-18422999516F}"/>
              </a:ext>
            </a:extLst>
          </p:cNvPr>
          <p:cNvGrpSpPr>
            <a:grpSpLocks/>
          </p:cNvGrpSpPr>
          <p:nvPr/>
        </p:nvGrpSpPr>
        <p:grpSpPr bwMode="auto">
          <a:xfrm>
            <a:off x="3295650" y="3014663"/>
            <a:ext cx="1765300" cy="584200"/>
            <a:chOff x="3295650" y="3657600"/>
            <a:chExt cx="1765227" cy="584775"/>
          </a:xfrm>
        </p:grpSpPr>
        <p:sp>
          <p:nvSpPr>
            <p:cNvPr id="23562" name="TextBox 8">
              <a:extLst>
                <a:ext uri="{FF2B5EF4-FFF2-40B4-BE49-F238E27FC236}">
                  <a16:creationId xmlns:a16="http://schemas.microsoft.com/office/drawing/2014/main" id="{3FF377CB-5D9C-DBAB-CD3A-D623CB9C9D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5650" y="3657600"/>
              <a:ext cx="176522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0">
                  <a:solidFill>
                    <a:schemeClr val="accent2"/>
                  </a:solidFill>
                </a:rPr>
                <a:t>∑</a:t>
              </a:r>
              <a:r>
                <a:rPr lang="en-US" altLang="en-US" b="0" i="1">
                  <a:solidFill>
                    <a:schemeClr val="accent2"/>
                  </a:solidFill>
                </a:rPr>
                <a:t>F</a:t>
              </a:r>
              <a:r>
                <a:rPr lang="en-US" altLang="en-US" b="0">
                  <a:solidFill>
                    <a:schemeClr val="accent2"/>
                  </a:solidFill>
                </a:rPr>
                <a:t> = </a:t>
              </a:r>
              <a:r>
                <a:rPr lang="en-US" altLang="en-US" b="0" i="1">
                  <a:solidFill>
                    <a:schemeClr val="accent2"/>
                  </a:solidFill>
                </a:rPr>
                <a:t>ma</a:t>
              </a:r>
            </a:p>
          </p:txBody>
        </p:sp>
        <p:cxnSp>
          <p:nvCxnSpPr>
            <p:cNvPr id="23563" name="Straight Arrow Connector 9">
              <a:extLst>
                <a:ext uri="{FF2B5EF4-FFF2-40B4-BE49-F238E27FC236}">
                  <a16:creationId xmlns:a16="http://schemas.microsoft.com/office/drawing/2014/main" id="{A2D25300-3249-8211-5AEC-DF6AC4B836D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32750" y="3730744"/>
              <a:ext cx="228600" cy="0"/>
            </a:xfrm>
            <a:prstGeom prst="straightConnector1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4" name="Straight Arrow Connector 10">
              <a:extLst>
                <a:ext uri="{FF2B5EF4-FFF2-40B4-BE49-F238E27FC236}">
                  <a16:creationId xmlns:a16="http://schemas.microsoft.com/office/drawing/2014/main" id="{6DCFBA26-9371-A248-3037-364D660CB8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750277" y="3820121"/>
              <a:ext cx="228600" cy="0"/>
            </a:xfrm>
            <a:prstGeom prst="straightConnector1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E1A8636-664D-F631-A671-814D60C2C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4191000"/>
            <a:ext cx="8332787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solidFill>
                  <a:schemeClr val="tx1"/>
                </a:solidFill>
              </a:rPr>
              <a:t>The second law subsumes the first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b="0">
                <a:solidFill>
                  <a:schemeClr val="tx1"/>
                </a:solidFill>
              </a:rPr>
              <a:t>The first can be true even if the second is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9337114-3981-BFB6-7996-8DC3E7DE3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Work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B21FCDF-936C-A814-7610-6C3723428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A bowl of petunias of mass </a:t>
            </a:r>
            <a:r>
              <a:rPr lang="en-US" altLang="en-US" i="1" dirty="0">
                <a:solidFill>
                  <a:schemeClr val="tx2"/>
                </a:solidFill>
              </a:rPr>
              <a:t>m</a:t>
            </a:r>
            <a:r>
              <a:rPr lang="en-US" altLang="en-US" dirty="0"/>
              <a:t> accelerates in free fall at rate </a:t>
            </a:r>
            <a:r>
              <a:rPr lang="en-US" altLang="en-US" i="1" dirty="0">
                <a:solidFill>
                  <a:schemeClr val="tx2"/>
                </a:solidFill>
              </a:rPr>
              <a:t>g</a:t>
            </a:r>
            <a:r>
              <a:rPr lang="en-US" altLang="en-US" dirty="0"/>
              <a:t>.  What is the magnitude of the </a:t>
            </a:r>
            <a:r>
              <a:rPr lang="en-US" altLang="en-US" dirty="0">
                <a:solidFill>
                  <a:schemeClr val="accent2"/>
                </a:solidFill>
              </a:rPr>
              <a:t>net force </a:t>
            </a:r>
            <a:r>
              <a:rPr lang="en-US" altLang="en-US" dirty="0"/>
              <a:t>acting on the bowl?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B4E7D2E-3490-649C-B9BB-FB955EE4F9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Weight and Weightlessness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5B98168-F936-D647-4F82-450720ED50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09600"/>
          </a:xfrm>
        </p:spPr>
        <p:txBody>
          <a:bodyPr/>
          <a:lstStyle/>
          <a:p>
            <a:pPr eaLnBrk="1" hangingPunct="1"/>
            <a:r>
              <a:rPr lang="en-US" altLang="en-US"/>
              <a:t>Mass and gravity</a:t>
            </a:r>
          </a:p>
        </p:txBody>
      </p:sp>
      <p:sp>
        <p:nvSpPr>
          <p:cNvPr id="37892" name="Text Box 5">
            <a:extLst>
              <a:ext uri="{FF2B5EF4-FFF2-40B4-BE49-F238E27FC236}">
                <a16:creationId xmlns:a16="http://schemas.microsoft.com/office/drawing/2014/main" id="{B477903C-74A0-B34E-5F08-4564C9B76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5116513"/>
            <a:ext cx="131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§ 4.4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37E8EB8-96D8-EF7D-F8BE-881F0C1AE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What’s the point?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1E559A8-5729-6520-3F35-53F57CFAF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weight?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B9E5073-9C4E-1C4F-B653-EC4331F994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Newton’s First Law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6F28BCA3-2C96-1780-0967-DC605D26E76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077200" cy="1752600"/>
          </a:xfrm>
        </p:spPr>
        <p:txBody>
          <a:bodyPr/>
          <a:lstStyle/>
          <a:p>
            <a:pPr eaLnBrk="1" hangingPunct="1"/>
            <a:r>
              <a:rPr lang="en-US" altLang="en-US"/>
              <a:t>An object’s velocity </a:t>
            </a:r>
            <a:r>
              <a:rPr lang="en-US" altLang="en-US">
                <a:solidFill>
                  <a:srgbClr val="0000FF"/>
                </a:solidFill>
              </a:rPr>
              <a:t>does not change</a:t>
            </a:r>
            <a:r>
              <a:rPr lang="en-US" altLang="en-US"/>
              <a:t> unless a nonzero net force acts upon it.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9AFD5C49-78F7-7E04-D153-A78266EE9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19400"/>
            <a:ext cx="3886200" cy="351948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86ED3FF9-F553-56DF-D4B9-BF1A8857E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324600"/>
            <a:ext cx="525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>
                <a:solidFill>
                  <a:schemeClr val="tx1"/>
                </a:solidFill>
              </a:rPr>
              <a:t>Representation of Newton by William Blake, 1795</a:t>
            </a:r>
          </a:p>
        </p:txBody>
      </p:sp>
      <p:sp>
        <p:nvSpPr>
          <p:cNvPr id="330758" name="Rectangle 6">
            <a:extLst>
              <a:ext uri="{FF2B5EF4-FFF2-40B4-BE49-F238E27FC236}">
                <a16:creationId xmlns:a16="http://schemas.microsoft.com/office/drawing/2014/main" id="{F70E87C6-D32C-8F91-4B9F-FEB3941C8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3886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If at rest, it remains at rest.</a:t>
            </a:r>
          </a:p>
          <a:p>
            <a:pPr eaLnBrk="1" hangingPunct="1"/>
            <a:r>
              <a:rPr lang="en-US" altLang="en-US" b="0"/>
              <a:t>If moving, it continues straight at constant speed.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 autoUpdateAnimBg="0"/>
      <p:bldP spid="330758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2E1539F-5448-658C-BEB7-60A234C592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C53FBFB-5F2B-A8B0-6332-063329F617F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/>
              <a:t>Gravity is constantly pulling us downward, but we are not accelerating downward.  This means that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56D79CC8-4F8C-79D3-2F1D-C94E8843C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00400"/>
            <a:ext cx="8229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80C7"/>
              </a:buClr>
              <a:buFont typeface="Times" panose="02020603050405020304" pitchFamily="18" charset="0"/>
              <a:buAutoNum type="alphaUcPeriod"/>
            </a:pPr>
            <a:r>
              <a:rPr lang="en-US" altLang="en-US" sz="2800" b="0"/>
              <a:t>Newton’s second law does not apply here.</a:t>
            </a:r>
          </a:p>
          <a:p>
            <a:pPr eaLnBrk="1" hangingPunct="1">
              <a:buClr>
                <a:srgbClr val="0080C7"/>
              </a:buClr>
              <a:buFont typeface="Times" panose="02020603050405020304" pitchFamily="18" charset="0"/>
              <a:buAutoNum type="alphaUcPeriod"/>
            </a:pPr>
            <a:r>
              <a:rPr lang="en-US" altLang="en-US" sz="2800" b="0"/>
              <a:t>Gravity does not apply a physical force.</a:t>
            </a:r>
          </a:p>
          <a:p>
            <a:pPr eaLnBrk="1" hangingPunct="1">
              <a:buClr>
                <a:srgbClr val="0080C7"/>
              </a:buClr>
              <a:buFont typeface="Times" panose="02020603050405020304" pitchFamily="18" charset="0"/>
              <a:buAutoNum type="alphaUcPeriod"/>
            </a:pPr>
            <a:r>
              <a:rPr lang="en-US" altLang="en-US" sz="2800" b="0"/>
              <a:t>Some other force exactly opposes the force of gravity.</a:t>
            </a:r>
          </a:p>
          <a:p>
            <a:pPr eaLnBrk="1" hangingPunct="1">
              <a:buClr>
                <a:srgbClr val="0080C7"/>
              </a:buClr>
              <a:buFont typeface="Times" panose="02020603050405020304" pitchFamily="18" charset="0"/>
              <a:buAutoNum type="alphaUcPeriod"/>
            </a:pPr>
            <a:r>
              <a:rPr lang="en-US" altLang="en-US" sz="2800" b="0"/>
              <a:t>Gravity stops at the earth’s surface.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985DC14-86CF-5713-00E1-DD9A02F87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Physics Haiku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0650D6B-61F9-BF0A-AA08-29C2B7AD3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Elevator breaks</a:t>
            </a:r>
          </a:p>
          <a:p>
            <a:pPr>
              <a:buFontTx/>
              <a:buNone/>
            </a:pPr>
            <a:r>
              <a:rPr lang="en-US" altLang="en-US"/>
              <a:t>Susie falls and feels no weight</a:t>
            </a:r>
          </a:p>
          <a:p>
            <a:pPr>
              <a:buFontTx/>
              <a:buNone/>
            </a:pPr>
            <a:r>
              <a:rPr lang="en-US" altLang="en-US"/>
              <a:t>Gravity still there</a:t>
            </a:r>
          </a:p>
          <a:p>
            <a:pPr>
              <a:buFontTx/>
              <a:buChar char="–"/>
            </a:pPr>
            <a:r>
              <a:rPr lang="en-US" altLang="en-US" sz="2800" i="1">
                <a:solidFill>
                  <a:srgbClr val="000000"/>
                </a:solidFill>
              </a:rPr>
              <a:t>Heidi Forbes</a:t>
            </a:r>
            <a:endParaRPr lang="en-US" alt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96BA2BD-7704-C1E9-68ED-35E82BBA2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Newton’s Third Law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E140686-4040-AFE3-FEF3-61D19A74C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r>
              <a:rPr lang="en-US" altLang="en-US" dirty="0"/>
              <a:t>Whenever one object exerts a force on a second object, the second object exerts an equal and opposite force on the first, along the same line of interaction.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DFD74456-6A46-FE80-939B-CD932B5DF99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886200"/>
            <a:ext cx="3657600" cy="762000"/>
            <a:chOff x="288" y="2976"/>
            <a:chExt cx="2304" cy="480"/>
          </a:xfrm>
        </p:grpSpPr>
        <p:sp>
          <p:nvSpPr>
            <p:cNvPr id="10245" name="Rectangle 4">
              <a:extLst>
                <a:ext uri="{FF2B5EF4-FFF2-40B4-BE49-F238E27FC236}">
                  <a16:creationId xmlns:a16="http://schemas.microsoft.com/office/drawing/2014/main" id="{8929A4CD-AB29-B5B0-EFEE-BE5D3A40A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976"/>
              <a:ext cx="230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chemeClr val="tx1"/>
                </a:buClr>
                <a:buFont typeface="Times" panose="02020603050405020304" pitchFamily="18" charset="0"/>
                <a:buChar char="•"/>
              </a:pPr>
              <a:r>
                <a:rPr lang="en-US" altLang="en-US" b="0" i="1">
                  <a:solidFill>
                    <a:schemeClr val="accent2"/>
                  </a:solidFill>
                </a:rPr>
                <a:t>F</a:t>
              </a:r>
              <a:r>
                <a:rPr lang="en-US" altLang="en-US" b="0" baseline="-25000">
                  <a:solidFill>
                    <a:schemeClr val="tx1"/>
                  </a:solidFill>
                </a:rPr>
                <a:t>A </a:t>
              </a:r>
              <a:r>
                <a:rPr lang="en-US" altLang="en-US" b="0" baseline="-25000">
                  <a:solidFill>
                    <a:schemeClr val="tx1"/>
                  </a:solidFill>
                  <a:sym typeface="Symbol" panose="05050102010706020507" pitchFamily="18" charset="2"/>
                </a:rPr>
                <a:t></a:t>
              </a:r>
              <a:r>
                <a:rPr lang="en-US" altLang="en-US" b="0" baseline="-25000">
                  <a:solidFill>
                    <a:schemeClr val="tx1"/>
                  </a:solidFill>
                </a:rPr>
                <a:t> B</a:t>
              </a:r>
              <a:r>
                <a:rPr lang="en-US" altLang="en-US" b="0"/>
                <a:t> </a:t>
              </a:r>
              <a:r>
                <a:rPr lang="en-US" altLang="en-US" b="0">
                  <a:solidFill>
                    <a:schemeClr val="accent2"/>
                  </a:solidFill>
                </a:rPr>
                <a:t>=  –</a:t>
              </a:r>
              <a:r>
                <a:rPr lang="en-US" altLang="en-US" b="0" i="1">
                  <a:solidFill>
                    <a:schemeClr val="accent2"/>
                  </a:solidFill>
                </a:rPr>
                <a:t>F</a:t>
              </a:r>
              <a:r>
                <a:rPr lang="en-US" altLang="en-US" b="0" baseline="-25000">
                  <a:solidFill>
                    <a:schemeClr val="tx1"/>
                  </a:solidFill>
                </a:rPr>
                <a:t>B </a:t>
              </a:r>
              <a:r>
                <a:rPr lang="en-US" altLang="en-US" b="0" baseline="-25000">
                  <a:solidFill>
                    <a:schemeClr val="tx1"/>
                  </a:solidFill>
                  <a:sym typeface="Symbol" panose="05050102010706020507" pitchFamily="18" charset="2"/>
                </a:rPr>
                <a:t></a:t>
              </a:r>
              <a:r>
                <a:rPr lang="en-US" altLang="en-US" b="0" baseline="-25000">
                  <a:solidFill>
                    <a:schemeClr val="tx1"/>
                  </a:solidFill>
                </a:rPr>
                <a:t> A</a:t>
              </a:r>
              <a:r>
                <a:rPr lang="en-US" altLang="en-US" b="0">
                  <a:solidFill>
                    <a:schemeClr val="tx1"/>
                  </a:solidFill>
                </a:rPr>
                <a:t>.</a:t>
              </a:r>
              <a:endParaRPr lang="en-US" altLang="en-US" b="0">
                <a:solidFill>
                  <a:srgbClr val="800000"/>
                </a:solidFill>
              </a:endParaRPr>
            </a:p>
          </p:txBody>
        </p:sp>
        <p:sp>
          <p:nvSpPr>
            <p:cNvPr id="10246" name="Line 5">
              <a:extLst>
                <a:ext uri="{FF2B5EF4-FFF2-40B4-BE49-F238E27FC236}">
                  <a16:creationId xmlns:a16="http://schemas.microsoft.com/office/drawing/2014/main" id="{3705CAF2-A2F0-7095-C408-6F371428A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6" y="3030"/>
              <a:ext cx="14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6">
              <a:extLst>
                <a:ext uri="{FF2B5EF4-FFF2-40B4-BE49-F238E27FC236}">
                  <a16:creationId xmlns:a16="http://schemas.microsoft.com/office/drawing/2014/main" id="{F53D6C4A-A574-0A1E-F6D2-1A8EA4BDA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030"/>
              <a:ext cx="14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ectangle 3">
            <a:extLst>
              <a:ext uri="{FF2B5EF4-FFF2-40B4-BE49-F238E27FC236}">
                <a16:creationId xmlns:a16="http://schemas.microsoft.com/office/drawing/2014/main" id="{909B8D9D-4484-BDD5-AD4F-DB9CA9361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</a:pPr>
            <a:r>
              <a:rPr lang="en-US" altLang="en-US" b="0" kern="0" dirty="0">
                <a:solidFill>
                  <a:srgbClr val="006600"/>
                </a:solidFill>
              </a:rPr>
              <a:t>We’ll devote much more attention to this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  <p:bldP spid="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190E633-8F98-3B17-EE22-A254CA0A4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Force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5BEA852-C3C6-9F4F-136F-4F79A39E9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influence that changes an object’s velocity</a:t>
            </a:r>
          </a:p>
          <a:p>
            <a:r>
              <a:rPr lang="en-US" altLang="en-US"/>
              <a:t>Practically: a push or pull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CE74EE6-3014-A057-55A7-C68ADF964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Combining Forces</a:t>
            </a:r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9CEFFA29-C42C-DAB4-86C6-61806A95B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Forces are vectors.</a:t>
            </a:r>
          </a:p>
          <a:p>
            <a:pPr eaLnBrk="1" hangingPunct="1"/>
            <a:r>
              <a:rPr lang="en-US" altLang="en-US"/>
              <a:t>Forces can add together.</a:t>
            </a:r>
          </a:p>
          <a:p>
            <a:pPr eaLnBrk="1" hangingPunct="1"/>
            <a:r>
              <a:rPr lang="en-US" altLang="en-US"/>
              <a:t>Forces can oppose each other.</a:t>
            </a:r>
          </a:p>
          <a:p>
            <a:pPr eaLnBrk="1" hangingPunct="1">
              <a:buClr>
                <a:schemeClr val="tx1"/>
              </a:buClr>
              <a:buFont typeface="Times" panose="02020603050405020304" pitchFamily="18" charset="0"/>
              <a:buChar char="•"/>
            </a:pPr>
            <a:r>
              <a:rPr lang="en-US" altLang="en-US">
                <a:solidFill>
                  <a:srgbClr val="800000"/>
                </a:solidFill>
              </a:rPr>
              <a:t>Net force</a:t>
            </a:r>
            <a:r>
              <a:rPr lang="en-US" altLang="en-US"/>
              <a:t> is the (vector) sum of all forces acting on a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EAFD27E-E241-F0A7-1C11-8D66BF7C95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Converse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B3CBBD-D846-A379-6123-D8F5919304E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Times" panose="02020603050405020304" pitchFamily="18" charset="0"/>
              <a:buChar char="•"/>
            </a:pPr>
            <a:r>
              <a:rPr lang="en-US" altLang="en-US">
                <a:solidFill>
                  <a:srgbClr val="800000"/>
                </a:solidFill>
              </a:rPr>
              <a:t>Equilibrium Rule</a:t>
            </a:r>
            <a:r>
              <a:rPr lang="en-US" altLang="en-US"/>
              <a:t>:  An object moving at a constant velocity experiences </a:t>
            </a:r>
            <a:r>
              <a:rPr lang="en-US" altLang="en-US">
                <a:solidFill>
                  <a:srgbClr val="0000FF"/>
                </a:solidFill>
              </a:rPr>
              <a:t>zero net force</a:t>
            </a:r>
            <a:r>
              <a:rPr lang="en-US" altLang="en-US"/>
              <a:t>.</a:t>
            </a:r>
          </a:p>
          <a:p>
            <a:pPr eaLnBrk="1" hangingPunct="1">
              <a:buClr>
                <a:schemeClr val="tx1"/>
              </a:buClr>
              <a:buFont typeface="Times" panose="02020603050405020304" pitchFamily="18" charset="0"/>
              <a:buChar char="•"/>
            </a:pPr>
            <a:r>
              <a:rPr lang="en-US" altLang="en-US"/>
              <a:t>That means that the forces acting on it all </a:t>
            </a:r>
            <a:r>
              <a:rPr lang="en-US" altLang="en-US">
                <a:solidFill>
                  <a:srgbClr val="0000FF"/>
                </a:solidFill>
              </a:rPr>
              <a:t>add to zero</a:t>
            </a:r>
            <a:r>
              <a:rPr lang="en-US" altLang="en-US"/>
              <a:t>.</a:t>
            </a:r>
          </a:p>
          <a:p>
            <a:pPr eaLnBrk="1" hangingPunct="1">
              <a:buClr>
                <a:schemeClr val="tx1"/>
              </a:buClr>
              <a:buFont typeface="Times" panose="02020603050405020304" pitchFamily="18" charset="0"/>
              <a:buChar char="•"/>
            </a:pPr>
            <a:r>
              <a:rPr lang="en-US" altLang="en-US"/>
              <a:t>A body with zero net force is in </a:t>
            </a:r>
            <a:r>
              <a:rPr lang="en-US" altLang="en-US">
                <a:solidFill>
                  <a:srgbClr val="800000"/>
                </a:solidFill>
              </a:rPr>
              <a:t>mechanical equilibrium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59A4A-68A2-1EA7-9EDD-1E6E7B1E15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1CC8C2B-96A8-07DC-102B-70B7BEEE73D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Static Forces We’ll Encounter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1173342-3FAA-EC6C-DD94-21FE7CE2DF1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409700" y="2971800"/>
            <a:ext cx="6324600" cy="2971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Normal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Friction and Drag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Tension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Weight</a:t>
            </a:r>
          </a:p>
        </p:txBody>
      </p:sp>
    </p:spTree>
    <p:extLst>
      <p:ext uri="{BB962C8B-B14F-4D97-AF65-F5344CB8AC3E}">
        <p14:creationId xmlns:p14="http://schemas.microsoft.com/office/powerpoint/2010/main" val="264583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EE9689-5444-CC62-CA95-6A612ED20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2509815-4895-5AC8-D60C-847866462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 Force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DE22BBC-34C0-D8B4-C437-3A4A747BC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en-US" altLang="en-US"/>
              <a:t>A surface pushes outward on a contacting object</a:t>
            </a:r>
          </a:p>
          <a:p>
            <a:r>
              <a:rPr lang="en-US" altLang="en-US"/>
              <a:t>Normal </a:t>
            </a:r>
            <a:r>
              <a:rPr lang="en-US" altLang="en-US">
                <a:sym typeface="Symbol" panose="05050102010706020507" pitchFamily="18" charset="2"/>
              </a:rPr>
              <a:t></a:t>
            </a:r>
            <a:r>
              <a:rPr lang="en-US" altLang="en-US"/>
              <a:t> </a:t>
            </a:r>
            <a:r>
              <a:rPr lang="en-US" altLang="en-US">
                <a:solidFill>
                  <a:srgbClr val="3519CA"/>
                </a:solidFill>
              </a:rPr>
              <a:t>perpendicular</a:t>
            </a:r>
            <a:r>
              <a:rPr lang="en-US" altLang="en-US"/>
              <a:t> to surface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3277FE6D-7DDA-43E2-A513-39D10BCC6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3352800"/>
            <a:ext cx="6973887" cy="294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Text Box 5">
            <a:extLst>
              <a:ext uri="{FF2B5EF4-FFF2-40B4-BE49-F238E27FC236}">
                <a16:creationId xmlns:a16="http://schemas.microsoft.com/office/drawing/2014/main" id="{D2C9FA70-6C35-657B-FEAA-BF7732D36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324600"/>
            <a:ext cx="459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>
                <a:solidFill>
                  <a:schemeClr val="tx1"/>
                </a:solidFill>
              </a:rPr>
              <a:t>Source:</a:t>
            </a:r>
            <a:r>
              <a:rPr lang="en-US" altLang="en-US" sz="1800" b="0">
                <a:solidFill>
                  <a:schemeClr val="tx1"/>
                </a:solidFill>
              </a:rPr>
              <a:t> Young and Freedman, Figure 4.2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1800" b="0">
                <a:solidFill>
                  <a:schemeClr val="tx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7949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D073B4-0391-89BF-64BA-48DED62480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2008180-EB05-0994-36F2-95B779660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Friction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D912385-D0D3-CFEF-1135-3E85F41DA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>
              <a:buSzPct val="90000"/>
              <a:buFont typeface="Times" panose="02020603050405020304" pitchFamily="18" charset="0"/>
              <a:buChar char="•"/>
            </a:pPr>
            <a:r>
              <a:rPr lang="en-US" altLang="en-US"/>
              <a:t>another surface force</a:t>
            </a:r>
          </a:p>
          <a:p>
            <a:pPr>
              <a:buClr>
                <a:schemeClr val="tx1"/>
              </a:buClr>
              <a:buSzPct val="90000"/>
              <a:buFont typeface="Times" panose="02020603050405020304" pitchFamily="18" charset="0"/>
              <a:buChar char="•"/>
            </a:pPr>
            <a:r>
              <a:rPr lang="en-US" altLang="en-US">
                <a:solidFill>
                  <a:srgbClr val="3519CA"/>
                </a:solidFill>
              </a:rPr>
              <a:t>parallel</a:t>
            </a:r>
            <a:r>
              <a:rPr lang="en-US" altLang="en-US"/>
              <a:t> to the surface, opposing sliding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A5C2137B-9210-E840-7EFB-8C9EBFD8B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657600" cy="2438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7" name="Text Box 5">
            <a:extLst>
              <a:ext uri="{FF2B5EF4-FFF2-40B4-BE49-F238E27FC236}">
                <a16:creationId xmlns:a16="http://schemas.microsoft.com/office/drawing/2014/main" id="{4DA008B6-679B-2B0A-95BD-90C6698A7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5867400"/>
            <a:ext cx="459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i="1">
                <a:solidFill>
                  <a:schemeClr val="tx1"/>
                </a:solidFill>
              </a:rPr>
              <a:t>Source:</a:t>
            </a:r>
            <a:r>
              <a:rPr lang="en-US" altLang="en-US" sz="1800" b="0">
                <a:solidFill>
                  <a:schemeClr val="tx1"/>
                </a:solidFill>
              </a:rPr>
              <a:t> Young and Freedman, Figure 4.2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1800" b="0">
                <a:solidFill>
                  <a:schemeClr val="tx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688109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3366"/>
      </a:dk1>
      <a:lt1>
        <a:srgbClr val="FFFFFF"/>
      </a:lt1>
      <a:dk2>
        <a:srgbClr val="6600CC"/>
      </a:dk2>
      <a:lt2>
        <a:srgbClr val="808080"/>
      </a:lt2>
      <a:accent1>
        <a:srgbClr val="BBE0E3"/>
      </a:accent1>
      <a:accent2>
        <a:srgbClr val="0000FF"/>
      </a:accent2>
      <a:accent3>
        <a:srgbClr val="FFFFFF"/>
      </a:accent3>
      <a:accent4>
        <a:srgbClr val="002A56"/>
      </a:accent4>
      <a:accent5>
        <a:srgbClr val="DAEDEF"/>
      </a:accent5>
      <a:accent6>
        <a:srgbClr val="0000E7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1087</Words>
  <Application>Microsoft Office PowerPoint</Application>
  <PresentationFormat>On-screen Show (4:3)</PresentationFormat>
  <Paragraphs>195</Paragraphs>
  <Slides>32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Symbol</vt:lpstr>
      <vt:lpstr>Times</vt:lpstr>
      <vt:lpstr>Default Design</vt:lpstr>
      <vt:lpstr>Newton’s First Law</vt:lpstr>
      <vt:lpstr>What’s the point?</vt:lpstr>
      <vt:lpstr>Newton’s First Law</vt:lpstr>
      <vt:lpstr>Force</vt:lpstr>
      <vt:lpstr>Combining Forces</vt:lpstr>
      <vt:lpstr>Converse</vt:lpstr>
      <vt:lpstr>Static Forces We’ll Encounter</vt:lpstr>
      <vt:lpstr>Normal Force</vt:lpstr>
      <vt:lpstr>Friction</vt:lpstr>
      <vt:lpstr>Air Resistance (Drag)</vt:lpstr>
      <vt:lpstr>Tension</vt:lpstr>
      <vt:lpstr>Weight</vt:lpstr>
      <vt:lpstr>Gravitational Force</vt:lpstr>
      <vt:lpstr>Statics</vt:lpstr>
      <vt:lpstr>What’s the point?</vt:lpstr>
      <vt:lpstr>Example Problem</vt:lpstr>
      <vt:lpstr>Question</vt:lpstr>
      <vt:lpstr>Class Work</vt:lpstr>
      <vt:lpstr>Free-body Diagram </vt:lpstr>
      <vt:lpstr>So, for the hammock…</vt:lpstr>
      <vt:lpstr>Newton’s Second Law</vt:lpstr>
      <vt:lpstr>Experience Tells Us</vt:lpstr>
      <vt:lpstr>Newton’s Second Law</vt:lpstr>
      <vt:lpstr>Quantify Force</vt:lpstr>
      <vt:lpstr>Group Work</vt:lpstr>
      <vt:lpstr>We Have Learned</vt:lpstr>
      <vt:lpstr>Group Work</vt:lpstr>
      <vt:lpstr>Weight and Weightlessness</vt:lpstr>
      <vt:lpstr>What’s the point?</vt:lpstr>
      <vt:lpstr>Question</vt:lpstr>
      <vt:lpstr>A Physics Haiku</vt:lpstr>
      <vt:lpstr>Newton’s Third Law</vt:lpstr>
    </vt:vector>
  </TitlesOfParts>
  <Manager/>
  <Company>University of Wyoming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Newton's first law</dc:title>
  <dc:subject>Newton's first law</dc:subject>
  <dc:creator>Richard Barrans</dc:creator>
  <cp:keywords/>
  <dc:description/>
  <cp:lastModifiedBy>Richard Barrans</cp:lastModifiedBy>
  <cp:revision>219</cp:revision>
  <cp:lastPrinted>2024-02-04T22:26:32Z</cp:lastPrinted>
  <dcterms:created xsi:type="dcterms:W3CDTF">2003-08-04T19:23:16Z</dcterms:created>
  <dcterms:modified xsi:type="dcterms:W3CDTF">2024-02-04T22:26:33Z</dcterms:modified>
  <cp:category/>
</cp:coreProperties>
</file>