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7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063"/>
    <p:restoredTop sz="93913" autoAdjust="0"/>
  </p:normalViewPr>
  <p:slideViewPr>
    <p:cSldViewPr>
      <p:cViewPr varScale="1">
        <p:scale>
          <a:sx n="62" d="100"/>
          <a:sy n="62" d="100"/>
        </p:scale>
        <p:origin x="78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3248"/>
    </p:cViewPr>
  </p:sorterViewPr>
  <p:notesViewPr>
    <p:cSldViewPr>
      <p:cViewPr varScale="1">
        <p:scale>
          <a:sx n="97" d="100"/>
          <a:sy n="97" d="100"/>
        </p:scale>
        <p:origin x="2312" y="200"/>
      </p:cViewPr>
      <p:guideLst>
        <p:guide orient="horz" pos="2207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BA6A1A80-3C88-F94D-B758-F0F7058AF0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12032"/>
            <a:ext cx="4000830" cy="351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8" tIns="46254" rIns="92508" bIns="46254" numCol="1" anchor="t" anchorCtr="0" compatLnSpc="1">
            <a:prstTxWarp prst="textNoShape">
              <a:avLst/>
            </a:prstTxWarp>
          </a:bodyPr>
          <a:lstStyle>
            <a:lvl1pPr defTabSz="924565" eaLnBrk="1" hangingPunct="1">
              <a:defRPr sz="1200" dirty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P1210 Collision lab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DAF7FD79-07EF-904F-82E1-5213733CC51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2097" y="0"/>
            <a:ext cx="4002404" cy="351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8" tIns="46254" rIns="92508" bIns="46254" numCol="1" anchor="t" anchorCtr="0" compatLnSpc="1">
            <a:prstTxWarp prst="textNoShape">
              <a:avLst/>
            </a:prstTxWarp>
          </a:bodyPr>
          <a:lstStyle>
            <a:lvl1pPr algn="r" defTabSz="924565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2" name="Rectangle 4">
            <a:extLst>
              <a:ext uri="{FF2B5EF4-FFF2-40B4-BE49-F238E27FC236}">
                <a16:creationId xmlns:a16="http://schemas.microsoft.com/office/drawing/2014/main" id="{92CAED58-3117-FC4C-AD7C-0DB9B8225DF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188"/>
            <a:ext cx="4000830" cy="351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8" tIns="46254" rIns="92508" bIns="46254" numCol="1" anchor="b" anchorCtr="0" compatLnSpc="1">
            <a:prstTxWarp prst="textNoShape">
              <a:avLst/>
            </a:prstTxWarp>
          </a:bodyPr>
          <a:lstStyle>
            <a:lvl1pPr defTabSz="924565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3" name="Rectangle 5">
            <a:extLst>
              <a:ext uri="{FF2B5EF4-FFF2-40B4-BE49-F238E27FC236}">
                <a16:creationId xmlns:a16="http://schemas.microsoft.com/office/drawing/2014/main" id="{146EB007-85F2-5B46-A71C-6AA8A5E3861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2097" y="6657188"/>
            <a:ext cx="4002404" cy="351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8" tIns="46254" rIns="92508" bIns="46254" numCol="1" anchor="b" anchorCtr="0" compatLnSpc="1">
            <a:prstTxWarp prst="textNoShape">
              <a:avLst/>
            </a:prstTxWarp>
          </a:bodyPr>
          <a:lstStyle>
            <a:lvl1pPr algn="r" defTabSz="923394" eaLnBrk="1" hangingPunct="1">
              <a:defRPr sz="1200"/>
            </a:lvl1pPr>
          </a:lstStyle>
          <a:p>
            <a:pPr>
              <a:defRPr/>
            </a:pPr>
            <a:fld id="{459339B4-DA1E-1E4C-B1CB-252DD9E9B3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495963-331D-D744-B2D3-EA8AE071E6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88487"/>
            <a:ext cx="4002404" cy="351629"/>
          </a:xfrm>
          <a:prstGeom prst="rect">
            <a:avLst/>
          </a:prstGeom>
        </p:spPr>
        <p:txBody>
          <a:bodyPr vert="horz" lIns="91819" tIns="45910" rIns="91819" bIns="45910" rtlCol="0"/>
          <a:lstStyle>
            <a:lvl1pPr algn="l" eaLnBrk="1" hangingPunct="1">
              <a:defRPr sz="1200" dirty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P1210 Collision lab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3DF97D-D50F-FA41-B4C7-64519922F4B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232097" y="0"/>
            <a:ext cx="4002404" cy="351629"/>
          </a:xfrm>
          <a:prstGeom prst="rect">
            <a:avLst/>
          </a:prstGeom>
        </p:spPr>
        <p:txBody>
          <a:bodyPr vert="horz" wrap="square" lIns="91819" tIns="45910" rIns="91819" bIns="4591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EBA4E63-7554-134D-ABA0-AE0FC84C6B6F}" type="datetimeFigureOut">
              <a:rPr lang="en-US" altLang="en-US"/>
              <a:pPr>
                <a:defRPr/>
              </a:pPr>
              <a:t>3/17/2024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8F1795D-4FE4-0C40-9273-9D3840C392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9" tIns="45910" rIns="91819" bIns="4591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479BC8C-F26A-2547-B4A5-5B62490A7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4238" y="3329386"/>
            <a:ext cx="7387600" cy="3155155"/>
          </a:xfrm>
          <a:prstGeom prst="rect">
            <a:avLst/>
          </a:prstGeom>
        </p:spPr>
        <p:txBody>
          <a:bodyPr vert="horz" lIns="91819" tIns="45910" rIns="91819" bIns="4591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4E016-16E8-424F-B0BB-B25FB2B24CE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6657188"/>
            <a:ext cx="4002404" cy="351629"/>
          </a:xfrm>
          <a:prstGeom prst="rect">
            <a:avLst/>
          </a:prstGeom>
        </p:spPr>
        <p:txBody>
          <a:bodyPr vert="horz" lIns="91819" tIns="45910" rIns="91819" bIns="45910" rtlCol="0" anchor="b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896DB-3EBE-8848-8D76-002CB33C43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232097" y="6657188"/>
            <a:ext cx="4002404" cy="351629"/>
          </a:xfrm>
          <a:prstGeom prst="rect">
            <a:avLst/>
          </a:prstGeom>
        </p:spPr>
        <p:txBody>
          <a:bodyPr vert="horz" wrap="square" lIns="91819" tIns="45910" rIns="91819" bIns="4591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A0BB12-7075-AB45-9238-F15EF9B7D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4564AA73-37DF-244E-92EB-346DE2BED9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10DA2F5D-5BAF-C548-81C5-0D5E426610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73D2C37F-1D7C-F441-B4FA-1BF85FD6AF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12459"/>
            <a:ext cx="4002404" cy="351629"/>
          </a:xfrm>
        </p:spPr>
        <p:txBody>
          <a:bodyPr/>
          <a:lstStyle/>
          <a:p>
            <a:pPr>
              <a:defRPr/>
            </a:pPr>
            <a:r>
              <a:rPr lang="en-US"/>
              <a:t>P1210 Collision lab</a:t>
            </a:r>
          </a:p>
        </p:txBody>
      </p:sp>
      <p:sp>
        <p:nvSpPr>
          <p:cNvPr id="16388" name="Slide Number Placeholder 4">
            <a:extLst>
              <a:ext uri="{FF2B5EF4-FFF2-40B4-BE49-F238E27FC236}">
                <a16:creationId xmlns:a16="http://schemas.microsoft.com/office/drawing/2014/main" id="{68856E4D-AA1C-F748-B418-12353BE4D6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8715" indent="-284121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6485" indent="-227297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1079" indent="-227297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45673" indent="-227297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0267" indent="-227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54861" indent="-227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09455" indent="-227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64049" indent="-227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A28B119-9AAC-C440-8F7E-242ADA81F29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14E9A8-6F94-2340-A8FD-7D729F983D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1A8363-1C5F-8442-84F4-E4DC33F569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36536D-FA68-8F44-B998-C33229C935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3A25-A797-5443-AAFF-77E85FFC1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16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BEADDA-47A7-2E4E-8830-7322C0B972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425D99-7088-024F-9629-6EC8EEDFF3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6E3FBC-AA00-4947-AA40-4232546098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89DA6-4129-8544-9065-CEFB94D3C1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15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8F73EB-C571-254C-8407-CE629D906F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664B66-E38B-CB41-A460-C20BC53405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970C31-56E4-F546-A6CB-4DCBD3AB5C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9E5DB-95E8-9941-9C33-51A6CA64C2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00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7F30EE-DCFB-7D42-B9B3-3F8C26062A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881782-5E38-7543-B5CE-C59D9DE4F8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97CE62-3698-2B44-A5A5-3C549B335D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79FDC-7B08-654F-9F85-0F6ABEF775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554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CBC4F5-5FB7-F844-8A2E-D2A0D4A4AC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7A640A-27DB-5D43-9379-01321B2623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4D051C-271A-F340-BAF6-AA5AD5C4BE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2E122-127F-394E-BEB7-972840C5C5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92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7789BA-6BEA-FC49-9077-6D9C466D8A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E595CE-A84B-AC4C-9810-3F8DE5BE0E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493413-C5FA-2342-87E5-4D3C26F015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13855-D983-204F-858F-04E4389FD4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73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8DD093-A384-F743-B13C-20FD1C59C7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10077E-CDDC-0B47-A2E8-506E9F4C34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619E405-F7C5-2543-8CFD-56E2EF213A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1FCED-8EDA-994B-977D-0DC7C430B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73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2F28238-59DC-7243-B2F9-D26BCAACE3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A8817E-44B9-9341-955E-6DF4638062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364D130-B5F2-7243-809F-A61EEE85A8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BA662-756E-874B-8F33-C504467179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36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0307FDD-AE20-2843-B721-151C6F58DE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007BD5-44E6-034F-94EA-F553F77E77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9B201F7-BEED-0F47-A2CD-CBD13C6FBB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A4A06-49E9-BE4B-9A54-A14F083041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642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A600BD-6668-E744-B998-15D0AF7E1E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9A91D4-A06D-284C-A2DB-1EE0DC8309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A64815-06E5-D240-B623-0CCE211BF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6CFD8-BAD2-E24E-8141-B85D7A2BB0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677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85AF83-4EF1-CC42-A38D-CEF2DF3B3D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53EA09-70EB-CE44-AAE4-9A9A6362F9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8B03FE-8C0F-6E4E-A099-B2080C51FE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1EF7E-E28D-AF43-B952-4D489B39B2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51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4C69832-AE12-5F44-8970-69CE92DE8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0C4A74-4FCE-794A-B595-D97E662A78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8178663-978B-B843-8DB3-80843A8CD6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817704E-0A8D-114C-BE4C-9B49D4C66A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FAF019B-DA59-9942-B87B-CDA02FC3223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EF80D04-3491-0F40-9112-7C4E5F1EAB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B509A200-CB6C-4749-BEC0-1AE6047C49C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Quiz 4</a:t>
            </a:r>
          </a:p>
        </p:txBody>
      </p:sp>
      <p:sp>
        <p:nvSpPr>
          <p:cNvPr id="15362" name="Subtitle 2">
            <a:extLst>
              <a:ext uri="{FF2B5EF4-FFF2-40B4-BE49-F238E27FC236}">
                <a16:creationId xmlns:a16="http://schemas.microsoft.com/office/drawing/2014/main" id="{A0E1C0EC-BB1E-C146-8FA9-4A32201CB4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Thursday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84691-89C5-334A-A7A9-522B27F8B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you’re looking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96DB7-7D1F-D04E-8B7D-133887273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/>
              <a:t>Conservation of </a:t>
            </a:r>
            <a:r>
              <a:rPr lang="en-US" dirty="0">
                <a:solidFill>
                  <a:schemeClr val="accent2"/>
                </a:solidFill>
              </a:rPr>
              <a:t>momentum</a:t>
            </a:r>
          </a:p>
          <a:p>
            <a:pPr lvl="1">
              <a:buClr>
                <a:schemeClr val="tx2"/>
              </a:buClr>
            </a:pPr>
            <a:r>
              <a:rPr lang="en-US" dirty="0"/>
              <a:t>beware of friction (external force)</a:t>
            </a:r>
          </a:p>
          <a:p>
            <a:pPr>
              <a:buClr>
                <a:schemeClr val="tx2"/>
              </a:buClr>
            </a:pPr>
            <a:r>
              <a:rPr lang="en-US" dirty="0"/>
              <a:t>Conservation of </a:t>
            </a:r>
            <a:r>
              <a:rPr lang="en-US" dirty="0">
                <a:solidFill>
                  <a:schemeClr val="accent2"/>
                </a:solidFill>
              </a:rPr>
              <a:t>kinetic energy</a:t>
            </a:r>
          </a:p>
          <a:p>
            <a:pPr lvl="1">
              <a:buClr>
                <a:schemeClr val="tx2"/>
              </a:buClr>
            </a:pPr>
            <a:r>
              <a:rPr lang="en-US" dirty="0"/>
              <a:t>when is it expected?</a:t>
            </a:r>
          </a:p>
          <a:p>
            <a:pPr lvl="1">
              <a:buClr>
                <a:schemeClr val="tx2"/>
              </a:buClr>
            </a:pPr>
            <a:r>
              <a:rPr lang="en-US" dirty="0"/>
              <a:t>when is it not expected?</a:t>
            </a: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chemeClr val="accent2"/>
                </a:solidFill>
              </a:rPr>
              <a:t>Approach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departure</a:t>
            </a:r>
            <a:r>
              <a:rPr lang="en-US" dirty="0"/>
              <a:t> speeds</a:t>
            </a:r>
          </a:p>
        </p:txBody>
      </p:sp>
    </p:spTree>
    <p:extLst>
      <p:ext uri="{BB962C8B-B14F-4D97-AF65-F5344CB8AC3E}">
        <p14:creationId xmlns:p14="http://schemas.microsoft.com/office/powerpoint/2010/main" val="195026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8D485-9453-DB4F-98EC-D1B48DDF8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CC4E3-E7A7-A345-906F-70C306CF4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Standards 1–16</a:t>
            </a:r>
          </a:p>
          <a:p>
            <a:r>
              <a:rPr lang="en-US" dirty="0"/>
              <a:t>Get your revisions in pronto!</a:t>
            </a:r>
          </a:p>
          <a:p>
            <a:pPr lvl="1"/>
            <a:r>
              <a:rPr lang="en-US" dirty="0"/>
              <a:t>I can’t grade them all Wednesday night</a:t>
            </a:r>
          </a:p>
          <a:p>
            <a:pPr lvl="1"/>
            <a:r>
              <a:rPr lang="en-US" dirty="0"/>
              <a:t>They were due before break</a:t>
            </a:r>
          </a:p>
          <a:p>
            <a:pPr lvl="2"/>
            <a:r>
              <a:rPr lang="en-US" dirty="0"/>
              <a:t>But there seems to have been confusion</a:t>
            </a:r>
          </a:p>
          <a:p>
            <a:r>
              <a:rPr lang="en-US" dirty="0"/>
              <a:t>Submit revisions to WyoCourses</a:t>
            </a:r>
          </a:p>
          <a:p>
            <a:pPr lvl="1"/>
            <a:r>
              <a:rPr lang="en-US" dirty="0"/>
              <a:t>Standard _____ revision</a:t>
            </a:r>
          </a:p>
        </p:txBody>
      </p:sp>
    </p:spTree>
    <p:extLst>
      <p:ext uri="{BB962C8B-B14F-4D97-AF65-F5344CB8AC3E}">
        <p14:creationId xmlns:p14="http://schemas.microsoft.com/office/powerpoint/2010/main" val="115617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840B7-955F-7741-AD1C-6A0963168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17–24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C5BF5-808F-4148-9B15-219E073D2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2150" indent="-692150">
              <a:buClr>
                <a:schemeClr val="accent2"/>
              </a:buClr>
              <a:buFont typeface="+mj-lt"/>
              <a:buAutoNum type="arabicPeriod" startAt="17"/>
            </a:pPr>
            <a:r>
              <a:rPr lang="en-US" sz="2800" dirty="0"/>
              <a:t>Newton’s third law</a:t>
            </a:r>
          </a:p>
          <a:p>
            <a:pPr marL="692150" indent="-692150">
              <a:buClr>
                <a:schemeClr val="accent2"/>
              </a:buClr>
              <a:buFont typeface="+mj-lt"/>
              <a:buAutoNum type="arabicPeriod" startAt="17"/>
            </a:pPr>
            <a:r>
              <a:rPr lang="en-US" sz="2800" dirty="0"/>
              <a:t>Work</a:t>
            </a:r>
          </a:p>
          <a:p>
            <a:pPr marL="692150" indent="-692150">
              <a:buClr>
                <a:schemeClr val="accent2"/>
              </a:buClr>
              <a:buFont typeface="+mj-lt"/>
              <a:buAutoNum type="arabicPeriod" startAt="17"/>
            </a:pPr>
            <a:r>
              <a:rPr lang="en-US" sz="2800" dirty="0"/>
              <a:t>Kinetic energy</a:t>
            </a:r>
          </a:p>
          <a:p>
            <a:pPr marL="692150" indent="-692150">
              <a:buClr>
                <a:schemeClr val="accent2"/>
              </a:buClr>
              <a:buFont typeface="+mj-lt"/>
              <a:buAutoNum type="arabicPeriod" startAt="17"/>
            </a:pPr>
            <a:r>
              <a:rPr lang="en-US" sz="2800" dirty="0"/>
              <a:t>Work-energy theorem</a:t>
            </a:r>
          </a:p>
          <a:p>
            <a:pPr marL="692150" indent="-692150">
              <a:buClr>
                <a:schemeClr val="accent2"/>
              </a:buClr>
              <a:buFont typeface="+mj-lt"/>
              <a:buAutoNum type="arabicPeriod" startAt="17"/>
            </a:pPr>
            <a:r>
              <a:rPr lang="en-US" sz="2800" dirty="0"/>
              <a:t>Potential energy</a:t>
            </a:r>
          </a:p>
          <a:p>
            <a:pPr marL="692150" indent="-692150">
              <a:buClr>
                <a:schemeClr val="accent2"/>
              </a:buClr>
              <a:buFont typeface="+mj-lt"/>
              <a:buAutoNum type="arabicPeriod" startAt="17"/>
            </a:pPr>
            <a:r>
              <a:rPr lang="en-US" sz="2800" dirty="0"/>
              <a:t>Conservative and non-conservative forces</a:t>
            </a:r>
          </a:p>
          <a:p>
            <a:pPr marL="692150" indent="-692150">
              <a:buClr>
                <a:schemeClr val="accent2"/>
              </a:buClr>
              <a:buFont typeface="+mj-lt"/>
              <a:buAutoNum type="arabicPeriod" startAt="17"/>
            </a:pPr>
            <a:r>
              <a:rPr lang="en-US" sz="2800" dirty="0"/>
              <a:t>Conservation of energy</a:t>
            </a:r>
          </a:p>
          <a:p>
            <a:pPr marL="692150" indent="-692150">
              <a:buClr>
                <a:schemeClr val="accent2"/>
              </a:buClr>
              <a:buFont typeface="+mj-lt"/>
              <a:buAutoNum type="arabicPeriod" startAt="17"/>
            </a:pPr>
            <a:r>
              <a:rPr lang="en-US" sz="2800" dirty="0"/>
              <a:t>Energy diagrams</a:t>
            </a:r>
          </a:p>
          <a:p>
            <a:pPr marL="692150" indent="-692150">
              <a:buFont typeface="+mj-lt"/>
              <a:buAutoNum type="arabicPeriod" startAt="17"/>
            </a:pPr>
            <a:endParaRPr lang="en-US" sz="2800" dirty="0"/>
          </a:p>
          <a:p>
            <a:pPr marL="692150" indent="-692150">
              <a:buFont typeface="+mj-lt"/>
              <a:buAutoNum type="arabicPeriod" startAt="17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62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FDF54-1B6F-AA4F-BB52-B5939CDE5C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Today’s lab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75D06B-FACE-8F40-8695-957A3FF14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Lab 9: Collisions</a:t>
            </a:r>
          </a:p>
        </p:txBody>
      </p:sp>
    </p:spTree>
    <p:extLst>
      <p:ext uri="{BB962C8B-B14F-4D97-AF65-F5344CB8AC3E}">
        <p14:creationId xmlns:p14="http://schemas.microsoft.com/office/powerpoint/2010/main" val="12842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DD840-27EF-974C-A1DB-4DCAF760C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F959A-23B0-3F41-BADF-3B43D7048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54" y="2743200"/>
            <a:ext cx="8229600" cy="3886200"/>
          </a:xfrm>
        </p:spPr>
        <p:txBody>
          <a:bodyPr/>
          <a:lstStyle/>
          <a:p>
            <a:r>
              <a:rPr lang="en-US" dirty="0"/>
              <a:t>1 track, 2 carts, 2 sensors</a:t>
            </a:r>
          </a:p>
          <a:p>
            <a:r>
              <a:rPr lang="en-US" dirty="0"/>
              <a:t>Sensors measure in opposite directions</a:t>
            </a:r>
          </a:p>
          <a:p>
            <a:pPr lvl="1">
              <a:buClr>
                <a:schemeClr val="tx2"/>
              </a:buClr>
            </a:pPr>
            <a:r>
              <a:rPr lang="en-US" dirty="0">
                <a:solidFill>
                  <a:schemeClr val="accent2"/>
                </a:solidFill>
              </a:rPr>
              <a:t>Reverse the sign</a:t>
            </a:r>
            <a:r>
              <a:rPr lang="en-US" dirty="0"/>
              <a:t> of one when recording</a:t>
            </a:r>
          </a:p>
          <a:p>
            <a:r>
              <a:rPr lang="en-US" dirty="0"/>
              <a:t>Record:</a:t>
            </a:r>
          </a:p>
          <a:p>
            <a:pPr lvl="1">
              <a:buClr>
                <a:schemeClr val="tx2"/>
              </a:buClr>
            </a:pPr>
            <a:r>
              <a:rPr lang="en-US" dirty="0">
                <a:solidFill>
                  <a:schemeClr val="accent2"/>
                </a:solidFill>
              </a:rPr>
              <a:t>mass</a:t>
            </a:r>
            <a:r>
              <a:rPr lang="en-US" dirty="0"/>
              <a:t> of each cart</a:t>
            </a:r>
          </a:p>
          <a:p>
            <a:pPr lvl="1">
              <a:buClr>
                <a:schemeClr val="tx2"/>
              </a:buClr>
            </a:pPr>
            <a:r>
              <a:rPr lang="en-US" dirty="0">
                <a:solidFill>
                  <a:schemeClr val="accent2"/>
                </a:solidFill>
              </a:rPr>
              <a:t>velocity</a:t>
            </a:r>
            <a:r>
              <a:rPr lang="en-US" dirty="0"/>
              <a:t> of each cart right </a:t>
            </a:r>
            <a:r>
              <a:rPr lang="en-US" dirty="0">
                <a:solidFill>
                  <a:schemeClr val="accent2"/>
                </a:solidFill>
              </a:rPr>
              <a:t>before</a:t>
            </a:r>
            <a:r>
              <a:rPr lang="en-US" dirty="0"/>
              <a:t> collision</a:t>
            </a:r>
          </a:p>
          <a:p>
            <a:pPr lvl="1">
              <a:buClr>
                <a:schemeClr val="tx2"/>
              </a:buClr>
            </a:pPr>
            <a:r>
              <a:rPr lang="en-US" dirty="0">
                <a:solidFill>
                  <a:schemeClr val="accent2"/>
                </a:solidFill>
              </a:rPr>
              <a:t>velocity</a:t>
            </a:r>
            <a:r>
              <a:rPr lang="en-US" dirty="0"/>
              <a:t> of each cart right </a:t>
            </a:r>
            <a:r>
              <a:rPr lang="en-US" dirty="0">
                <a:solidFill>
                  <a:schemeClr val="accent2"/>
                </a:solidFill>
              </a:rPr>
              <a:t>after</a:t>
            </a:r>
            <a:r>
              <a:rPr lang="en-US" dirty="0"/>
              <a:t> collision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BEFF28B-0E9D-AE47-B146-02E673CD5806}"/>
              </a:ext>
            </a:extLst>
          </p:cNvPr>
          <p:cNvGrpSpPr/>
          <p:nvPr/>
        </p:nvGrpSpPr>
        <p:grpSpPr>
          <a:xfrm>
            <a:off x="571797" y="1905000"/>
            <a:ext cx="7974326" cy="533400"/>
            <a:chOff x="571797" y="4953000"/>
            <a:chExt cx="7974326" cy="53340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6317B8BF-FC4D-7745-A5C7-E4D4051668AB}"/>
                </a:ext>
              </a:extLst>
            </p:cNvPr>
            <p:cNvCxnSpPr/>
            <p:nvPr/>
          </p:nvCxnSpPr>
          <p:spPr>
            <a:xfrm>
              <a:off x="838200" y="5486400"/>
              <a:ext cx="7543800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FE5141B-633D-4C4F-BD05-FE69E9C879DE}"/>
                </a:ext>
              </a:extLst>
            </p:cNvPr>
            <p:cNvGrpSpPr/>
            <p:nvPr/>
          </p:nvGrpSpPr>
          <p:grpSpPr>
            <a:xfrm>
              <a:off x="1676400" y="4953000"/>
              <a:ext cx="1219200" cy="533400"/>
              <a:chOff x="1371600" y="4953000"/>
              <a:chExt cx="1219200" cy="533400"/>
            </a:xfrm>
          </p:grpSpPr>
          <p:sp>
            <p:nvSpPr>
              <p:cNvPr id="7" name="Rounded Rectangle 6">
                <a:extLst>
                  <a:ext uri="{FF2B5EF4-FFF2-40B4-BE49-F238E27FC236}">
                    <a16:creationId xmlns:a16="http://schemas.microsoft.com/office/drawing/2014/main" id="{0AE9C7ED-AF79-8F4C-BF8C-959220C48D2C}"/>
                  </a:ext>
                </a:extLst>
              </p:cNvPr>
              <p:cNvSpPr/>
              <p:nvPr/>
            </p:nvSpPr>
            <p:spPr>
              <a:xfrm>
                <a:off x="1371600" y="4953000"/>
                <a:ext cx="1219200" cy="381000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2E5E0B96-8584-B74D-B5CE-4BE678D99BFA}"/>
                  </a:ext>
                </a:extLst>
              </p:cNvPr>
              <p:cNvSpPr/>
              <p:nvPr/>
            </p:nvSpPr>
            <p:spPr>
              <a:xfrm>
                <a:off x="1524000" y="51816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B7397E48-A063-254D-9256-5DD7898EE09C}"/>
                  </a:ext>
                </a:extLst>
              </p:cNvPr>
              <p:cNvSpPr/>
              <p:nvPr/>
            </p:nvSpPr>
            <p:spPr>
              <a:xfrm>
                <a:off x="2157046" y="51816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AAF8E9D-0B9B-7347-9262-BD6E927571BF}"/>
                </a:ext>
              </a:extLst>
            </p:cNvPr>
            <p:cNvGrpSpPr/>
            <p:nvPr/>
          </p:nvGrpSpPr>
          <p:grpSpPr>
            <a:xfrm>
              <a:off x="6248400" y="4953000"/>
              <a:ext cx="1219200" cy="533400"/>
              <a:chOff x="1371600" y="4953000"/>
              <a:chExt cx="1219200" cy="533400"/>
            </a:xfrm>
          </p:grpSpPr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6AAD6012-EBA5-6949-97A7-8B13D2E30A16}"/>
                  </a:ext>
                </a:extLst>
              </p:cNvPr>
              <p:cNvSpPr/>
              <p:nvPr/>
            </p:nvSpPr>
            <p:spPr>
              <a:xfrm>
                <a:off x="1371600" y="4953000"/>
                <a:ext cx="1219200" cy="381000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F27C6BC4-C3C8-C245-81E1-EE640A27C2F1}"/>
                  </a:ext>
                </a:extLst>
              </p:cNvPr>
              <p:cNvSpPr/>
              <p:nvPr/>
            </p:nvSpPr>
            <p:spPr>
              <a:xfrm>
                <a:off x="1524000" y="51816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FF3EC358-82DA-4648-95FB-175DAECCD5F5}"/>
                  </a:ext>
                </a:extLst>
              </p:cNvPr>
              <p:cNvSpPr/>
              <p:nvPr/>
            </p:nvSpPr>
            <p:spPr>
              <a:xfrm>
                <a:off x="2157046" y="51816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153923C2-3684-2242-B6E3-721DC190C016}"/>
                </a:ext>
              </a:extLst>
            </p:cNvPr>
            <p:cNvGrpSpPr/>
            <p:nvPr/>
          </p:nvGrpSpPr>
          <p:grpSpPr>
            <a:xfrm rot="16200000">
              <a:off x="743408" y="4843955"/>
              <a:ext cx="457198" cy="800420"/>
              <a:chOff x="1295400" y="3352800"/>
              <a:chExt cx="457198" cy="80042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BD98F2A-87CD-F24E-8070-4B6CE82066C9}"/>
                  </a:ext>
                </a:extLst>
              </p:cNvPr>
              <p:cNvSpPr/>
              <p:nvPr/>
            </p:nvSpPr>
            <p:spPr>
              <a:xfrm>
                <a:off x="1295400" y="3352800"/>
                <a:ext cx="152400" cy="68580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ABD8048-0D33-E84C-B94C-EFC196167183}"/>
                  </a:ext>
                </a:extLst>
              </p:cNvPr>
              <p:cNvSpPr/>
              <p:nvPr/>
            </p:nvSpPr>
            <p:spPr>
              <a:xfrm>
                <a:off x="1447800" y="3352800"/>
                <a:ext cx="152400" cy="381001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2A5464A-0A23-5741-870F-1A48B288CD3E}"/>
                  </a:ext>
                </a:extLst>
              </p:cNvPr>
              <p:cNvSpPr/>
              <p:nvPr/>
            </p:nvSpPr>
            <p:spPr>
              <a:xfrm rot="5400000">
                <a:off x="1523999" y="3924620"/>
                <a:ext cx="152400" cy="304799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6BFA724-7151-4E45-8F20-9FA425D40C0C}"/>
                </a:ext>
              </a:extLst>
            </p:cNvPr>
            <p:cNvGrpSpPr/>
            <p:nvPr/>
          </p:nvGrpSpPr>
          <p:grpSpPr>
            <a:xfrm rot="5400000" flipH="1">
              <a:off x="7917314" y="4857591"/>
              <a:ext cx="457198" cy="800420"/>
              <a:chOff x="1295400" y="3352800"/>
              <a:chExt cx="457198" cy="800420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E796421-547D-E44B-BB60-7E4676CC1D82}"/>
                  </a:ext>
                </a:extLst>
              </p:cNvPr>
              <p:cNvSpPr/>
              <p:nvPr/>
            </p:nvSpPr>
            <p:spPr>
              <a:xfrm>
                <a:off x="1295400" y="3352800"/>
                <a:ext cx="152400" cy="68580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D63268D-FDB3-0B4A-8B22-D67D87C275E3}"/>
                  </a:ext>
                </a:extLst>
              </p:cNvPr>
              <p:cNvSpPr/>
              <p:nvPr/>
            </p:nvSpPr>
            <p:spPr>
              <a:xfrm>
                <a:off x="1447800" y="3352800"/>
                <a:ext cx="152400" cy="381001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E58CBCC-CD4B-0B4F-A0AE-AE0B01E0C4ED}"/>
                  </a:ext>
                </a:extLst>
              </p:cNvPr>
              <p:cNvSpPr/>
              <p:nvPr/>
            </p:nvSpPr>
            <p:spPr>
              <a:xfrm rot="5400000">
                <a:off x="1523999" y="3924620"/>
                <a:ext cx="152400" cy="304799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1141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DD840-27EF-974C-A1DB-4DCAF760C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collisions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F959A-23B0-3F41-BADF-3B43D7048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3390900" cy="750887"/>
          </a:xfrm>
        </p:spPr>
        <p:txBody>
          <a:bodyPr/>
          <a:lstStyle/>
          <a:p>
            <a:r>
              <a:rPr lang="en-US" dirty="0"/>
              <a:t>Even bump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8EC4B8B-9E4E-884E-BA78-AA02B8BB196E}"/>
              </a:ext>
            </a:extLst>
          </p:cNvPr>
          <p:cNvGrpSpPr/>
          <p:nvPr/>
        </p:nvGrpSpPr>
        <p:grpSpPr>
          <a:xfrm>
            <a:off x="685800" y="2351088"/>
            <a:ext cx="7543800" cy="400050"/>
            <a:chOff x="685800" y="2351088"/>
            <a:chExt cx="7543800" cy="40005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6317B8BF-FC4D-7745-A5C7-E4D4051668AB}"/>
                </a:ext>
              </a:extLst>
            </p:cNvPr>
            <p:cNvCxnSpPr/>
            <p:nvPr/>
          </p:nvCxnSpPr>
          <p:spPr>
            <a:xfrm>
              <a:off x="685800" y="2751138"/>
              <a:ext cx="7543800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FE5141B-633D-4C4F-BD05-FE69E9C879DE}"/>
                </a:ext>
              </a:extLst>
            </p:cNvPr>
            <p:cNvGrpSpPr/>
            <p:nvPr/>
          </p:nvGrpSpPr>
          <p:grpSpPr>
            <a:xfrm>
              <a:off x="3733800" y="2351088"/>
              <a:ext cx="914400" cy="400050"/>
              <a:chOff x="1371600" y="4953000"/>
              <a:chExt cx="1219200" cy="533400"/>
            </a:xfrm>
          </p:grpSpPr>
          <p:sp>
            <p:nvSpPr>
              <p:cNvPr id="7" name="Rounded Rectangle 6">
                <a:extLst>
                  <a:ext uri="{FF2B5EF4-FFF2-40B4-BE49-F238E27FC236}">
                    <a16:creationId xmlns:a16="http://schemas.microsoft.com/office/drawing/2014/main" id="{0AE9C7ED-AF79-8F4C-BF8C-959220C48D2C}"/>
                  </a:ext>
                </a:extLst>
              </p:cNvPr>
              <p:cNvSpPr/>
              <p:nvPr/>
            </p:nvSpPr>
            <p:spPr>
              <a:xfrm>
                <a:off x="1371600" y="4953000"/>
                <a:ext cx="1219200" cy="381000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2E5E0B96-8584-B74D-B5CE-4BE678D99BFA}"/>
                  </a:ext>
                </a:extLst>
              </p:cNvPr>
              <p:cNvSpPr/>
              <p:nvPr/>
            </p:nvSpPr>
            <p:spPr>
              <a:xfrm>
                <a:off x="1524000" y="51816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B7397E48-A063-254D-9256-5DD7898EE09C}"/>
                  </a:ext>
                </a:extLst>
              </p:cNvPr>
              <p:cNvSpPr/>
              <p:nvPr/>
            </p:nvSpPr>
            <p:spPr>
              <a:xfrm>
                <a:off x="2157046" y="51816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AAF8E9D-0B9B-7347-9262-BD6E927571BF}"/>
                </a:ext>
              </a:extLst>
            </p:cNvPr>
            <p:cNvGrpSpPr/>
            <p:nvPr/>
          </p:nvGrpSpPr>
          <p:grpSpPr>
            <a:xfrm>
              <a:off x="6096000" y="2351088"/>
              <a:ext cx="914400" cy="400050"/>
              <a:chOff x="1371600" y="4953000"/>
              <a:chExt cx="1219200" cy="533400"/>
            </a:xfrm>
          </p:grpSpPr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6AAD6012-EBA5-6949-97A7-8B13D2E30A16}"/>
                  </a:ext>
                </a:extLst>
              </p:cNvPr>
              <p:cNvSpPr/>
              <p:nvPr/>
            </p:nvSpPr>
            <p:spPr>
              <a:xfrm>
                <a:off x="1371600" y="4953000"/>
                <a:ext cx="1219200" cy="381000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F27C6BC4-C3C8-C245-81E1-EE640A27C2F1}"/>
                  </a:ext>
                </a:extLst>
              </p:cNvPr>
              <p:cNvSpPr/>
              <p:nvPr/>
            </p:nvSpPr>
            <p:spPr>
              <a:xfrm>
                <a:off x="1524000" y="51816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FF3EC358-82DA-4648-95FB-175DAECCD5F5}"/>
                  </a:ext>
                </a:extLst>
              </p:cNvPr>
              <p:cNvSpPr/>
              <p:nvPr/>
            </p:nvSpPr>
            <p:spPr>
              <a:xfrm>
                <a:off x="2157046" y="51816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C3ACFE5B-D6C3-B04F-B985-41D1B00AF2A6}"/>
                </a:ext>
              </a:extLst>
            </p:cNvPr>
            <p:cNvCxnSpPr/>
            <p:nvPr/>
          </p:nvCxnSpPr>
          <p:spPr>
            <a:xfrm flipH="1">
              <a:off x="5181600" y="2522538"/>
              <a:ext cx="668215" cy="0"/>
            </a:xfrm>
            <a:prstGeom prst="straightConnector1">
              <a:avLst/>
            </a:prstGeom>
            <a:ln w="5715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63D0ADE-5002-8F48-A35D-AFE44A68489F}"/>
              </a:ext>
            </a:extLst>
          </p:cNvPr>
          <p:cNvGrpSpPr/>
          <p:nvPr/>
        </p:nvGrpSpPr>
        <p:grpSpPr>
          <a:xfrm>
            <a:off x="457200" y="3268663"/>
            <a:ext cx="7772400" cy="1150937"/>
            <a:chOff x="457200" y="2963863"/>
            <a:chExt cx="7772400" cy="1150937"/>
          </a:xfrm>
        </p:grpSpPr>
        <p:sp>
          <p:nvSpPr>
            <p:cNvPr id="23" name="Content Placeholder 2">
              <a:extLst>
                <a:ext uri="{FF2B5EF4-FFF2-40B4-BE49-F238E27FC236}">
                  <a16:creationId xmlns:a16="http://schemas.microsoft.com/office/drawing/2014/main" id="{53AA4F5E-9086-8E43-8D3D-CF06111271F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7200" y="2963863"/>
              <a:ext cx="3390900" cy="75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rgbClr val="003366"/>
                  </a:solidFill>
                  <a:latin typeface="+mn-lt"/>
                  <a:ea typeface="ＭＳ Ｐゴシック" charset="0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rgbClr val="003366"/>
                  </a:solidFill>
                  <a:latin typeface="+mn-lt"/>
                  <a:ea typeface="ＭＳ Ｐゴシック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rgbClr val="003366"/>
                  </a:solidFill>
                  <a:latin typeface="+mn-lt"/>
                  <a:ea typeface="ＭＳ Ｐゴシック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rgbClr val="003366"/>
                  </a:solidFill>
                  <a:latin typeface="+mn-lt"/>
                  <a:ea typeface="ＭＳ Ｐゴシック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+mn-lt"/>
                  <a:ea typeface="ＭＳ Ｐゴシック" charset="0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+mn-lt"/>
                </a:defRPr>
              </a:lvl9pPr>
            </a:lstStyle>
            <a:p>
              <a:r>
                <a:rPr lang="en-US" kern="0" dirty="0"/>
                <a:t>Light bump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0E97BED-B694-154F-89E7-05EC07B6DA59}"/>
                </a:ext>
              </a:extLst>
            </p:cNvPr>
            <p:cNvCxnSpPr/>
            <p:nvPr/>
          </p:nvCxnSpPr>
          <p:spPr>
            <a:xfrm>
              <a:off x="685800" y="4114800"/>
              <a:ext cx="7543800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B78BE377-E468-154C-B824-45D8611CC43E}"/>
                </a:ext>
              </a:extLst>
            </p:cNvPr>
            <p:cNvGrpSpPr/>
            <p:nvPr/>
          </p:nvGrpSpPr>
          <p:grpSpPr>
            <a:xfrm>
              <a:off x="3733800" y="3714750"/>
              <a:ext cx="914400" cy="400050"/>
              <a:chOff x="1371600" y="4953000"/>
              <a:chExt cx="1219200" cy="533400"/>
            </a:xfrm>
          </p:grpSpPr>
          <p:sp>
            <p:nvSpPr>
              <p:cNvPr id="26" name="Rounded Rectangle 25">
                <a:extLst>
                  <a:ext uri="{FF2B5EF4-FFF2-40B4-BE49-F238E27FC236}">
                    <a16:creationId xmlns:a16="http://schemas.microsoft.com/office/drawing/2014/main" id="{B696622C-41FA-6E40-B2C8-E162A3E7D288}"/>
                  </a:ext>
                </a:extLst>
              </p:cNvPr>
              <p:cNvSpPr/>
              <p:nvPr/>
            </p:nvSpPr>
            <p:spPr>
              <a:xfrm>
                <a:off x="1371600" y="4953000"/>
                <a:ext cx="1219200" cy="381000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87CC1A1D-1CE2-3349-AE7E-8EB5953AE9A6}"/>
                  </a:ext>
                </a:extLst>
              </p:cNvPr>
              <p:cNvSpPr/>
              <p:nvPr/>
            </p:nvSpPr>
            <p:spPr>
              <a:xfrm>
                <a:off x="1524000" y="51816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89F58152-6918-2A48-9C61-8AB0A1F2EA68}"/>
                  </a:ext>
                </a:extLst>
              </p:cNvPr>
              <p:cNvSpPr/>
              <p:nvPr/>
            </p:nvSpPr>
            <p:spPr>
              <a:xfrm>
                <a:off x="2157046" y="51816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3A693DBA-44F5-6C45-A153-B64B1FDD1B82}"/>
                </a:ext>
              </a:extLst>
            </p:cNvPr>
            <p:cNvGrpSpPr/>
            <p:nvPr/>
          </p:nvGrpSpPr>
          <p:grpSpPr>
            <a:xfrm>
              <a:off x="6096000" y="3714750"/>
              <a:ext cx="914400" cy="400050"/>
              <a:chOff x="1371600" y="4953000"/>
              <a:chExt cx="1219200" cy="533400"/>
            </a:xfrm>
          </p:grpSpPr>
          <p:sp>
            <p:nvSpPr>
              <p:cNvPr id="30" name="Rounded Rectangle 29">
                <a:extLst>
                  <a:ext uri="{FF2B5EF4-FFF2-40B4-BE49-F238E27FC236}">
                    <a16:creationId xmlns:a16="http://schemas.microsoft.com/office/drawing/2014/main" id="{0253FC31-A781-BD4B-AAFF-22B2FF826755}"/>
                  </a:ext>
                </a:extLst>
              </p:cNvPr>
              <p:cNvSpPr/>
              <p:nvPr/>
            </p:nvSpPr>
            <p:spPr>
              <a:xfrm>
                <a:off x="1371600" y="4953000"/>
                <a:ext cx="1219200" cy="381000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626BC7F4-06BE-6E4E-8776-80DD46CBFDF9}"/>
                  </a:ext>
                </a:extLst>
              </p:cNvPr>
              <p:cNvSpPr/>
              <p:nvPr/>
            </p:nvSpPr>
            <p:spPr>
              <a:xfrm>
                <a:off x="1524000" y="51816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C4C181CC-6AF4-B74F-BB58-6C7E0D54964F}"/>
                  </a:ext>
                </a:extLst>
              </p:cNvPr>
              <p:cNvSpPr/>
              <p:nvPr/>
            </p:nvSpPr>
            <p:spPr>
              <a:xfrm>
                <a:off x="2157046" y="51816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A88A0ABE-D010-2D46-9FB9-F2818B27A419}"/>
                </a:ext>
              </a:extLst>
            </p:cNvPr>
            <p:cNvCxnSpPr/>
            <p:nvPr/>
          </p:nvCxnSpPr>
          <p:spPr>
            <a:xfrm flipH="1">
              <a:off x="5181600" y="3886200"/>
              <a:ext cx="668215" cy="0"/>
            </a:xfrm>
            <a:prstGeom prst="straightConnector1">
              <a:avLst/>
            </a:prstGeom>
            <a:ln w="5715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9E9C559-27BA-FB47-BE23-A64A114EEA73}"/>
                </a:ext>
              </a:extLst>
            </p:cNvPr>
            <p:cNvSpPr/>
            <p:nvPr/>
          </p:nvSpPr>
          <p:spPr>
            <a:xfrm>
              <a:off x="3790950" y="3505200"/>
              <a:ext cx="800100" cy="19050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FC86001-0C8E-1B4A-8616-6F27B9F205F2}"/>
              </a:ext>
            </a:extLst>
          </p:cNvPr>
          <p:cNvGrpSpPr/>
          <p:nvPr/>
        </p:nvGrpSpPr>
        <p:grpSpPr>
          <a:xfrm>
            <a:off x="457200" y="5097463"/>
            <a:ext cx="7772400" cy="1150937"/>
            <a:chOff x="457200" y="4300293"/>
            <a:chExt cx="7772400" cy="1150937"/>
          </a:xfrm>
        </p:grpSpPr>
        <p:sp>
          <p:nvSpPr>
            <p:cNvPr id="35" name="Content Placeholder 2">
              <a:extLst>
                <a:ext uri="{FF2B5EF4-FFF2-40B4-BE49-F238E27FC236}">
                  <a16:creationId xmlns:a16="http://schemas.microsoft.com/office/drawing/2014/main" id="{37B4AA94-7603-9C4E-80E9-605478207DE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7200" y="4300293"/>
              <a:ext cx="3390900" cy="75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rgbClr val="003366"/>
                  </a:solidFill>
                  <a:latin typeface="+mn-lt"/>
                  <a:ea typeface="ＭＳ Ｐゴシック" charset="0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rgbClr val="003366"/>
                  </a:solidFill>
                  <a:latin typeface="+mn-lt"/>
                  <a:ea typeface="ＭＳ Ｐゴシック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rgbClr val="003366"/>
                  </a:solidFill>
                  <a:latin typeface="+mn-lt"/>
                  <a:ea typeface="ＭＳ Ｐゴシック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rgbClr val="003366"/>
                  </a:solidFill>
                  <a:latin typeface="+mn-lt"/>
                  <a:ea typeface="ＭＳ Ｐゴシック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+mn-lt"/>
                  <a:ea typeface="ＭＳ Ｐゴシック" charset="0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+mn-lt"/>
                </a:defRPr>
              </a:lvl9pPr>
            </a:lstStyle>
            <a:p>
              <a:r>
                <a:rPr lang="en-US" kern="0" dirty="0"/>
                <a:t>Heavy bump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4B95BB1-F416-9A4C-A5A1-10C253737890}"/>
                </a:ext>
              </a:extLst>
            </p:cNvPr>
            <p:cNvCxnSpPr/>
            <p:nvPr/>
          </p:nvCxnSpPr>
          <p:spPr>
            <a:xfrm>
              <a:off x="685800" y="5451230"/>
              <a:ext cx="7543800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A8FD60B3-3D65-BE4E-BBA7-97CB9A8D1FAB}"/>
                </a:ext>
              </a:extLst>
            </p:cNvPr>
            <p:cNvGrpSpPr/>
            <p:nvPr/>
          </p:nvGrpSpPr>
          <p:grpSpPr>
            <a:xfrm>
              <a:off x="3733800" y="5051180"/>
              <a:ext cx="914400" cy="400050"/>
              <a:chOff x="1371600" y="4953000"/>
              <a:chExt cx="1219200" cy="533400"/>
            </a:xfrm>
          </p:grpSpPr>
          <p:sp>
            <p:nvSpPr>
              <p:cNvPr id="38" name="Rounded Rectangle 37">
                <a:extLst>
                  <a:ext uri="{FF2B5EF4-FFF2-40B4-BE49-F238E27FC236}">
                    <a16:creationId xmlns:a16="http://schemas.microsoft.com/office/drawing/2014/main" id="{D347A04C-5703-7146-B794-55888B178CBE}"/>
                  </a:ext>
                </a:extLst>
              </p:cNvPr>
              <p:cNvSpPr/>
              <p:nvPr/>
            </p:nvSpPr>
            <p:spPr>
              <a:xfrm>
                <a:off x="1371600" y="4953000"/>
                <a:ext cx="1219200" cy="381000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FD240D74-6045-4B49-B4B1-06C5639DFC89}"/>
                  </a:ext>
                </a:extLst>
              </p:cNvPr>
              <p:cNvSpPr/>
              <p:nvPr/>
            </p:nvSpPr>
            <p:spPr>
              <a:xfrm>
                <a:off x="1524000" y="51816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F7533803-6F48-B340-AA24-677BF4C4D1C4}"/>
                  </a:ext>
                </a:extLst>
              </p:cNvPr>
              <p:cNvSpPr/>
              <p:nvPr/>
            </p:nvSpPr>
            <p:spPr>
              <a:xfrm>
                <a:off x="2157046" y="51816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6E444E4-D8B8-FF4F-9E24-3F0CE65A8959}"/>
                </a:ext>
              </a:extLst>
            </p:cNvPr>
            <p:cNvGrpSpPr/>
            <p:nvPr/>
          </p:nvGrpSpPr>
          <p:grpSpPr>
            <a:xfrm>
              <a:off x="6096000" y="5051180"/>
              <a:ext cx="914400" cy="400050"/>
              <a:chOff x="1371600" y="4953000"/>
              <a:chExt cx="1219200" cy="533400"/>
            </a:xfrm>
          </p:grpSpPr>
          <p:sp>
            <p:nvSpPr>
              <p:cNvPr id="42" name="Rounded Rectangle 41">
                <a:extLst>
                  <a:ext uri="{FF2B5EF4-FFF2-40B4-BE49-F238E27FC236}">
                    <a16:creationId xmlns:a16="http://schemas.microsoft.com/office/drawing/2014/main" id="{D517AE06-6171-DF46-BB93-144A1E10478D}"/>
                  </a:ext>
                </a:extLst>
              </p:cNvPr>
              <p:cNvSpPr/>
              <p:nvPr/>
            </p:nvSpPr>
            <p:spPr>
              <a:xfrm>
                <a:off x="1371600" y="4953000"/>
                <a:ext cx="1219200" cy="381000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683D2E85-570E-C24C-92C3-C3AA90126765}"/>
                  </a:ext>
                </a:extLst>
              </p:cNvPr>
              <p:cNvSpPr/>
              <p:nvPr/>
            </p:nvSpPr>
            <p:spPr>
              <a:xfrm>
                <a:off x="1524000" y="51816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79C7226-06F9-264D-A17F-92421F2CA214}"/>
                  </a:ext>
                </a:extLst>
              </p:cNvPr>
              <p:cNvSpPr/>
              <p:nvPr/>
            </p:nvSpPr>
            <p:spPr>
              <a:xfrm>
                <a:off x="2157046" y="51816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4185C2C0-CF21-774F-97F7-296847CD18B5}"/>
                </a:ext>
              </a:extLst>
            </p:cNvPr>
            <p:cNvCxnSpPr/>
            <p:nvPr/>
          </p:nvCxnSpPr>
          <p:spPr>
            <a:xfrm flipH="1">
              <a:off x="5181600" y="5222630"/>
              <a:ext cx="668215" cy="0"/>
            </a:xfrm>
            <a:prstGeom prst="straightConnector1">
              <a:avLst/>
            </a:prstGeom>
            <a:ln w="5715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BDE5ABA0-F921-8E4C-AFFC-1D484FEFBB56}"/>
                </a:ext>
              </a:extLst>
            </p:cNvPr>
            <p:cNvSpPr/>
            <p:nvPr/>
          </p:nvSpPr>
          <p:spPr>
            <a:xfrm>
              <a:off x="6172200" y="4841630"/>
              <a:ext cx="800100" cy="19050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9952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DD840-27EF-974C-A1DB-4DCAF760C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collisions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F959A-23B0-3F41-BADF-3B43D7048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3390900" cy="750887"/>
          </a:xfrm>
        </p:spPr>
        <p:txBody>
          <a:bodyPr/>
          <a:lstStyle/>
          <a:p>
            <a:r>
              <a:rPr lang="en-US" dirty="0"/>
              <a:t>Even head-on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68239B8-F9C5-BB4C-A351-C320C560C454}"/>
              </a:ext>
            </a:extLst>
          </p:cNvPr>
          <p:cNvGrpSpPr/>
          <p:nvPr/>
        </p:nvGrpSpPr>
        <p:grpSpPr>
          <a:xfrm>
            <a:off x="457199" y="4183063"/>
            <a:ext cx="7772401" cy="1150937"/>
            <a:chOff x="457199" y="4183063"/>
            <a:chExt cx="7772401" cy="1150937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B63D0ADE-5002-8F48-A35D-AFE44A68489F}"/>
                </a:ext>
              </a:extLst>
            </p:cNvPr>
            <p:cNvGrpSpPr/>
            <p:nvPr/>
          </p:nvGrpSpPr>
          <p:grpSpPr>
            <a:xfrm>
              <a:off x="457199" y="4183063"/>
              <a:ext cx="7772401" cy="1150937"/>
              <a:chOff x="457199" y="2963863"/>
              <a:chExt cx="7772401" cy="1150937"/>
            </a:xfrm>
          </p:grpSpPr>
          <p:sp>
            <p:nvSpPr>
              <p:cNvPr id="23" name="Content Placeholder 2">
                <a:extLst>
                  <a:ext uri="{FF2B5EF4-FFF2-40B4-BE49-F238E27FC236}">
                    <a16:creationId xmlns:a16="http://schemas.microsoft.com/office/drawing/2014/main" id="{53AA4F5E-9086-8E43-8D3D-CF06111271F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199" y="2963863"/>
                <a:ext cx="4094285" cy="75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rgbClr val="003366"/>
                    </a:solidFill>
                    <a:latin typeface="+mn-lt"/>
                    <a:ea typeface="ＭＳ Ｐゴシック" charset="0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rgbClr val="003366"/>
                    </a:solidFill>
                    <a:latin typeface="+mn-lt"/>
                    <a:ea typeface="ＭＳ Ｐゴシック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003366"/>
                    </a:solidFill>
                    <a:latin typeface="+mn-lt"/>
                    <a:ea typeface="ＭＳ Ｐゴシック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rgbClr val="003366"/>
                    </a:solidFill>
                    <a:latin typeface="+mn-lt"/>
                    <a:ea typeface="ＭＳ Ｐゴシック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+mn-lt"/>
                    <a:ea typeface="ＭＳ Ｐゴシック" charset="0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+mn-lt"/>
                  </a:defRPr>
                </a:lvl9pPr>
              </a:lstStyle>
              <a:p>
                <a:r>
                  <a:rPr lang="en-US" kern="0" dirty="0"/>
                  <a:t>Uneven head-on</a:t>
                </a: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20E97BED-B694-154F-89E7-05EC07B6DA59}"/>
                  </a:ext>
                </a:extLst>
              </p:cNvPr>
              <p:cNvCxnSpPr/>
              <p:nvPr/>
            </p:nvCxnSpPr>
            <p:spPr>
              <a:xfrm>
                <a:off x="685800" y="4114800"/>
                <a:ext cx="7543800" cy="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78BE377-E468-154C-B824-45D8611CC43E}"/>
                  </a:ext>
                </a:extLst>
              </p:cNvPr>
              <p:cNvGrpSpPr/>
              <p:nvPr/>
            </p:nvGrpSpPr>
            <p:grpSpPr>
              <a:xfrm>
                <a:off x="1600200" y="3714750"/>
                <a:ext cx="914400" cy="400050"/>
                <a:chOff x="-1473200" y="4953000"/>
                <a:chExt cx="1219199" cy="533400"/>
              </a:xfrm>
            </p:grpSpPr>
            <p:sp>
              <p:nvSpPr>
                <p:cNvPr id="26" name="Rounded Rectangle 25">
                  <a:extLst>
                    <a:ext uri="{FF2B5EF4-FFF2-40B4-BE49-F238E27FC236}">
                      <a16:creationId xmlns:a16="http://schemas.microsoft.com/office/drawing/2014/main" id="{B696622C-41FA-6E40-B2C8-E162A3E7D288}"/>
                    </a:ext>
                  </a:extLst>
                </p:cNvPr>
                <p:cNvSpPr/>
                <p:nvPr/>
              </p:nvSpPr>
              <p:spPr>
                <a:xfrm>
                  <a:off x="-1473200" y="4953000"/>
                  <a:ext cx="1219199" cy="381000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87CC1A1D-1CE2-3349-AE7E-8EB5953AE9A6}"/>
                    </a:ext>
                  </a:extLst>
                </p:cNvPr>
                <p:cNvSpPr/>
                <p:nvPr/>
              </p:nvSpPr>
              <p:spPr>
                <a:xfrm>
                  <a:off x="-1320800" y="5181600"/>
                  <a:ext cx="304800" cy="304800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89F58152-6918-2A48-9C61-8AB0A1F2EA68}"/>
                    </a:ext>
                  </a:extLst>
                </p:cNvPr>
                <p:cNvSpPr/>
                <p:nvPr/>
              </p:nvSpPr>
              <p:spPr>
                <a:xfrm>
                  <a:off x="-687754" y="5181600"/>
                  <a:ext cx="304800" cy="304800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3A693DBA-44F5-6C45-A153-B64B1FDD1B82}"/>
                  </a:ext>
                </a:extLst>
              </p:cNvPr>
              <p:cNvGrpSpPr/>
              <p:nvPr/>
            </p:nvGrpSpPr>
            <p:grpSpPr>
              <a:xfrm>
                <a:off x="6096000" y="3714750"/>
                <a:ext cx="914400" cy="400050"/>
                <a:chOff x="1371600" y="4953000"/>
                <a:chExt cx="1219200" cy="533400"/>
              </a:xfrm>
            </p:grpSpPr>
            <p:sp>
              <p:nvSpPr>
                <p:cNvPr id="30" name="Rounded Rectangle 29">
                  <a:extLst>
                    <a:ext uri="{FF2B5EF4-FFF2-40B4-BE49-F238E27FC236}">
                      <a16:creationId xmlns:a16="http://schemas.microsoft.com/office/drawing/2014/main" id="{0253FC31-A781-BD4B-AAFF-22B2FF826755}"/>
                    </a:ext>
                  </a:extLst>
                </p:cNvPr>
                <p:cNvSpPr/>
                <p:nvPr/>
              </p:nvSpPr>
              <p:spPr>
                <a:xfrm>
                  <a:off x="1371600" y="4953000"/>
                  <a:ext cx="1219200" cy="381000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626BC7F4-06BE-6E4E-8776-80DD46CBFDF9}"/>
                    </a:ext>
                  </a:extLst>
                </p:cNvPr>
                <p:cNvSpPr/>
                <p:nvPr/>
              </p:nvSpPr>
              <p:spPr>
                <a:xfrm>
                  <a:off x="1524000" y="5181600"/>
                  <a:ext cx="304800" cy="304800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>
                  <a:extLst>
                    <a:ext uri="{FF2B5EF4-FFF2-40B4-BE49-F238E27FC236}">
                      <a16:creationId xmlns:a16="http://schemas.microsoft.com/office/drawing/2014/main" id="{C4C181CC-6AF4-B74F-BB58-6C7E0D54964F}"/>
                    </a:ext>
                  </a:extLst>
                </p:cNvPr>
                <p:cNvSpPr/>
                <p:nvPr/>
              </p:nvSpPr>
              <p:spPr>
                <a:xfrm>
                  <a:off x="2157046" y="5181600"/>
                  <a:ext cx="304800" cy="304800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A88A0ABE-D010-2D46-9FB9-F2818B27A419}"/>
                  </a:ext>
                </a:extLst>
              </p:cNvPr>
              <p:cNvCxnSpPr/>
              <p:nvPr/>
            </p:nvCxnSpPr>
            <p:spPr>
              <a:xfrm flipH="1">
                <a:off x="5181600" y="3886200"/>
                <a:ext cx="668215" cy="0"/>
              </a:xfrm>
              <a:prstGeom prst="straightConnector1">
                <a:avLst/>
              </a:prstGeom>
              <a:ln w="57150">
                <a:solidFill>
                  <a:schemeClr val="accent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C9E9C559-27BA-FB47-BE23-A64A114EEA73}"/>
                  </a:ext>
                </a:extLst>
              </p:cNvPr>
              <p:cNvSpPr/>
              <p:nvPr/>
            </p:nvSpPr>
            <p:spPr>
              <a:xfrm>
                <a:off x="1657350" y="3505200"/>
                <a:ext cx="800100" cy="190501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6A24CC0B-EB60-CD48-8099-A7EE0CCD80B3}"/>
                </a:ext>
              </a:extLst>
            </p:cNvPr>
            <p:cNvCxnSpPr>
              <a:cxnSpLocks/>
            </p:cNvCxnSpPr>
            <p:nvPr/>
          </p:nvCxnSpPr>
          <p:spPr>
            <a:xfrm>
              <a:off x="2743200" y="5105400"/>
              <a:ext cx="668215" cy="0"/>
            </a:xfrm>
            <a:prstGeom prst="straightConnector1">
              <a:avLst/>
            </a:prstGeom>
            <a:ln w="5715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79DE905-1FA5-AD41-B192-1D82C52A3C7B}"/>
              </a:ext>
            </a:extLst>
          </p:cNvPr>
          <p:cNvGrpSpPr/>
          <p:nvPr/>
        </p:nvGrpSpPr>
        <p:grpSpPr>
          <a:xfrm>
            <a:off x="685800" y="2343150"/>
            <a:ext cx="7543800" cy="407988"/>
            <a:chOff x="685800" y="2343150"/>
            <a:chExt cx="7543800" cy="407988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6317B8BF-FC4D-7745-A5C7-E4D4051668AB}"/>
                </a:ext>
              </a:extLst>
            </p:cNvPr>
            <p:cNvCxnSpPr/>
            <p:nvPr/>
          </p:nvCxnSpPr>
          <p:spPr>
            <a:xfrm>
              <a:off x="685800" y="2743200"/>
              <a:ext cx="7543800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9A49A2A-F81F-304B-B4EB-DA5E810EC162}"/>
                </a:ext>
              </a:extLst>
            </p:cNvPr>
            <p:cNvGrpSpPr/>
            <p:nvPr/>
          </p:nvGrpSpPr>
          <p:grpSpPr>
            <a:xfrm>
              <a:off x="1524000" y="2351088"/>
              <a:ext cx="914400" cy="400050"/>
              <a:chOff x="1524000" y="2351088"/>
              <a:chExt cx="914400" cy="400050"/>
            </a:xfrm>
          </p:grpSpPr>
          <p:sp>
            <p:nvSpPr>
              <p:cNvPr id="7" name="Rounded Rectangle 6">
                <a:extLst>
                  <a:ext uri="{FF2B5EF4-FFF2-40B4-BE49-F238E27FC236}">
                    <a16:creationId xmlns:a16="http://schemas.microsoft.com/office/drawing/2014/main" id="{0AE9C7ED-AF79-8F4C-BF8C-959220C48D2C}"/>
                  </a:ext>
                </a:extLst>
              </p:cNvPr>
              <p:cNvSpPr/>
              <p:nvPr/>
            </p:nvSpPr>
            <p:spPr>
              <a:xfrm>
                <a:off x="1524000" y="2351088"/>
                <a:ext cx="914400" cy="285750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2E5E0B96-8584-B74D-B5CE-4BE678D99BFA}"/>
                  </a:ext>
                </a:extLst>
              </p:cNvPr>
              <p:cNvSpPr/>
              <p:nvPr/>
            </p:nvSpPr>
            <p:spPr>
              <a:xfrm>
                <a:off x="1638300" y="2522538"/>
                <a:ext cx="228600" cy="2286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B7397E48-A063-254D-9256-5DD7898EE09C}"/>
                  </a:ext>
                </a:extLst>
              </p:cNvPr>
              <p:cNvSpPr/>
              <p:nvPr/>
            </p:nvSpPr>
            <p:spPr>
              <a:xfrm>
                <a:off x="2113085" y="2522538"/>
                <a:ext cx="228600" cy="2286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97655C6-2D13-0C4A-A035-263AC2CD82FD}"/>
                </a:ext>
              </a:extLst>
            </p:cNvPr>
            <p:cNvGrpSpPr/>
            <p:nvPr/>
          </p:nvGrpSpPr>
          <p:grpSpPr>
            <a:xfrm>
              <a:off x="6096000" y="2343150"/>
              <a:ext cx="914400" cy="400050"/>
              <a:chOff x="6096000" y="2351088"/>
              <a:chExt cx="914400" cy="400050"/>
            </a:xfrm>
          </p:grpSpPr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6AAD6012-EBA5-6949-97A7-8B13D2E30A16}"/>
                  </a:ext>
                </a:extLst>
              </p:cNvPr>
              <p:cNvSpPr/>
              <p:nvPr/>
            </p:nvSpPr>
            <p:spPr>
              <a:xfrm>
                <a:off x="6096000" y="2351088"/>
                <a:ext cx="914400" cy="285750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F27C6BC4-C3C8-C245-81E1-EE640A27C2F1}"/>
                  </a:ext>
                </a:extLst>
              </p:cNvPr>
              <p:cNvSpPr/>
              <p:nvPr/>
            </p:nvSpPr>
            <p:spPr>
              <a:xfrm>
                <a:off x="6210300" y="2522538"/>
                <a:ext cx="228600" cy="2286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FF3EC358-82DA-4648-95FB-175DAECCD5F5}"/>
                  </a:ext>
                </a:extLst>
              </p:cNvPr>
              <p:cNvSpPr/>
              <p:nvPr/>
            </p:nvSpPr>
            <p:spPr>
              <a:xfrm>
                <a:off x="6685085" y="2522538"/>
                <a:ext cx="228600" cy="2286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C3ACFE5B-D6C3-B04F-B985-41D1B00AF2A6}"/>
                </a:ext>
              </a:extLst>
            </p:cNvPr>
            <p:cNvCxnSpPr/>
            <p:nvPr/>
          </p:nvCxnSpPr>
          <p:spPr>
            <a:xfrm flipH="1">
              <a:off x="5181600" y="2522538"/>
              <a:ext cx="668215" cy="0"/>
            </a:xfrm>
            <a:prstGeom prst="straightConnector1">
              <a:avLst/>
            </a:prstGeom>
            <a:ln w="5715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F8C45F15-BD71-6D4A-A272-CEF589031FB9}"/>
                </a:ext>
              </a:extLst>
            </p:cNvPr>
            <p:cNvCxnSpPr>
              <a:cxnSpLocks/>
            </p:cNvCxnSpPr>
            <p:nvPr/>
          </p:nvCxnSpPr>
          <p:spPr>
            <a:xfrm>
              <a:off x="2590800" y="2514600"/>
              <a:ext cx="668215" cy="0"/>
            </a:xfrm>
            <a:prstGeom prst="straightConnector1">
              <a:avLst/>
            </a:prstGeom>
            <a:ln w="5715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6438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41C6F-610F-F349-958E-DFF408AB7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bumpers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29D8A-534C-4C4C-B96A-998EBFDA3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>
                <a:solidFill>
                  <a:schemeClr val="accent4"/>
                </a:solidFill>
              </a:rPr>
              <a:t>Velcro</a:t>
            </a:r>
          </a:p>
          <a:p>
            <a:pPr lvl="1">
              <a:buClr>
                <a:schemeClr val="tx2"/>
              </a:buClr>
            </a:pPr>
            <a:r>
              <a:rPr lang="en-US" dirty="0"/>
              <a:t>Ideally cling after contact</a:t>
            </a: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chemeClr val="accent4"/>
                </a:solidFill>
              </a:rPr>
              <a:t>Magnetic</a:t>
            </a:r>
          </a:p>
          <a:p>
            <a:pPr lvl="1">
              <a:buClr>
                <a:schemeClr val="tx2"/>
              </a:buClr>
            </a:pPr>
            <a:r>
              <a:rPr lang="en-US" dirty="0"/>
              <a:t>Ideally repel before contact</a:t>
            </a:r>
          </a:p>
          <a:p>
            <a:pPr>
              <a:buClr>
                <a:schemeClr val="tx2"/>
              </a:buClr>
            </a:pPr>
            <a:r>
              <a:rPr lang="en-US" dirty="0"/>
              <a:t>Run </a:t>
            </a:r>
            <a:r>
              <a:rPr lang="en-US" dirty="0">
                <a:solidFill>
                  <a:schemeClr val="accent2"/>
                </a:solidFill>
              </a:rPr>
              <a:t>each</a:t>
            </a:r>
            <a:r>
              <a:rPr lang="en-US" dirty="0"/>
              <a:t> collision with </a:t>
            </a:r>
            <a:r>
              <a:rPr lang="en-US" dirty="0">
                <a:solidFill>
                  <a:schemeClr val="accent2"/>
                </a:solidFill>
              </a:rPr>
              <a:t>each</a:t>
            </a:r>
            <a:r>
              <a:rPr lang="en-US" dirty="0"/>
              <a:t> bumper</a:t>
            </a:r>
          </a:p>
          <a:p>
            <a:pPr lvl="1">
              <a:buClr>
                <a:schemeClr val="tx2"/>
              </a:buClr>
            </a:pPr>
            <a:r>
              <a:rPr lang="en-US" dirty="0"/>
              <a:t>at least </a:t>
            </a:r>
            <a:r>
              <a:rPr lang="en-US" dirty="0">
                <a:solidFill>
                  <a:schemeClr val="accent2"/>
                </a:solidFill>
              </a:rPr>
              <a:t>twice</a:t>
            </a:r>
          </a:p>
        </p:txBody>
      </p:sp>
    </p:spTree>
    <p:extLst>
      <p:ext uri="{BB962C8B-B14F-4D97-AF65-F5344CB8AC3E}">
        <p14:creationId xmlns:p14="http://schemas.microsoft.com/office/powerpoint/2010/main" val="374215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B006B-1F2F-434E-B9B4-278F97FAE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8F823-E58A-0642-9724-48A8CCA80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>
                <a:solidFill>
                  <a:schemeClr val="accent4"/>
                </a:solidFill>
              </a:rPr>
              <a:t>Momentum</a:t>
            </a:r>
          </a:p>
          <a:p>
            <a:pPr lvl="1">
              <a:buClr>
                <a:schemeClr val="tx2"/>
              </a:buClr>
            </a:pPr>
            <a:r>
              <a:rPr lang="en-US" dirty="0"/>
              <a:t>each cart before and after</a:t>
            </a:r>
          </a:p>
          <a:p>
            <a:pPr lvl="1">
              <a:buClr>
                <a:schemeClr val="tx2"/>
              </a:buClr>
            </a:pPr>
            <a:r>
              <a:rPr lang="en-US" dirty="0"/>
              <a:t>total before and after</a:t>
            </a: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chemeClr val="accent4"/>
                </a:solidFill>
              </a:rPr>
              <a:t>Kinetic energy</a:t>
            </a:r>
          </a:p>
          <a:p>
            <a:pPr lvl="1">
              <a:buClr>
                <a:schemeClr val="tx2"/>
              </a:buClr>
            </a:pPr>
            <a:r>
              <a:rPr lang="en-US" dirty="0"/>
              <a:t>each cart before and after</a:t>
            </a:r>
          </a:p>
          <a:p>
            <a:pPr lvl="1">
              <a:buClr>
                <a:schemeClr val="tx2"/>
              </a:buClr>
            </a:pPr>
            <a:r>
              <a:rPr lang="en-US" dirty="0"/>
              <a:t>total before and after</a:t>
            </a: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chemeClr val="accent4"/>
                </a:solidFill>
              </a:rPr>
              <a:t>Approach and departure velocity </a:t>
            </a:r>
            <a:r>
              <a:rPr lang="en-US" i="1" dirty="0">
                <a:solidFill>
                  <a:schemeClr val="accent2"/>
                </a:solidFill>
              </a:rPr>
              <a:t>v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 – </a:t>
            </a:r>
            <a:r>
              <a:rPr lang="en-US" i="1" dirty="0">
                <a:solidFill>
                  <a:schemeClr val="accent2"/>
                </a:solidFill>
              </a:rPr>
              <a:t>v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</a:p>
          <a:p>
            <a:pPr lvl="1">
              <a:buClr>
                <a:schemeClr val="tx2"/>
              </a:buClr>
            </a:pPr>
            <a:r>
              <a:rPr lang="en-US" dirty="0"/>
              <a:t>only for magnetic bumper</a:t>
            </a:r>
          </a:p>
        </p:txBody>
      </p:sp>
    </p:spTree>
    <p:extLst>
      <p:ext uri="{BB962C8B-B14F-4D97-AF65-F5344CB8AC3E}">
        <p14:creationId xmlns:p14="http://schemas.microsoft.com/office/powerpoint/2010/main" val="177500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Custom 25">
      <a:dk1>
        <a:srgbClr val="000066"/>
      </a:dk1>
      <a:lt1>
        <a:srgbClr val="FFFFFF"/>
      </a:lt1>
      <a:dk2>
        <a:srgbClr val="003366"/>
      </a:dk2>
      <a:lt2>
        <a:srgbClr val="808080"/>
      </a:lt2>
      <a:accent1>
        <a:srgbClr val="BBE0E3"/>
      </a:accent1>
      <a:accent2>
        <a:srgbClr val="0000FF"/>
      </a:accent2>
      <a:accent3>
        <a:srgbClr val="FF0000"/>
      </a:accent3>
      <a:accent4>
        <a:srgbClr val="006600"/>
      </a:accent4>
      <a:accent5>
        <a:srgbClr val="00CC00"/>
      </a:accent5>
      <a:accent6>
        <a:srgbClr val="800000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FF"/>
        </a:accent2>
        <a:accent3>
          <a:srgbClr val="FFFFFF"/>
        </a:accent3>
        <a:accent4>
          <a:srgbClr val="002A56"/>
        </a:accent4>
        <a:accent5>
          <a:srgbClr val="DAEDEF"/>
        </a:accent5>
        <a:accent6>
          <a:srgbClr val="2D2D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3405</TotalTime>
  <Words>212</Words>
  <Application>Microsoft Office PowerPoint</Application>
  <PresentationFormat>On-screen Show (4:3)</PresentationFormat>
  <Paragraphs>61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Default Design</vt:lpstr>
      <vt:lpstr>Quiz 4</vt:lpstr>
      <vt:lpstr>Retests</vt:lpstr>
      <vt:lpstr>Standards 17–24</vt:lpstr>
      <vt:lpstr>Today’s lab</vt:lpstr>
      <vt:lpstr>The setup</vt:lpstr>
      <vt:lpstr>The collisions</vt:lpstr>
      <vt:lpstr>The collisions</vt:lpstr>
      <vt:lpstr>The bumpers</vt:lpstr>
      <vt:lpstr>Calculations</vt:lpstr>
      <vt:lpstr>What you’re looking for</vt:lpstr>
    </vt:vector>
  </TitlesOfParts>
  <Company>John Carroll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Balloon Animals</dc:title>
  <dc:creator>joe</dc:creator>
  <cp:lastModifiedBy>Richard Barrans</cp:lastModifiedBy>
  <cp:revision>223</cp:revision>
  <cp:lastPrinted>2024-03-17T21:25:52Z</cp:lastPrinted>
  <dcterms:created xsi:type="dcterms:W3CDTF">2003-08-04T19:23:16Z</dcterms:created>
  <dcterms:modified xsi:type="dcterms:W3CDTF">2024-03-17T21:30:18Z</dcterms:modified>
</cp:coreProperties>
</file>